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22"/>
  </p:notesMasterIdLst>
  <p:sldIdLst>
    <p:sldId id="256" r:id="rId2"/>
    <p:sldId id="262" r:id="rId3"/>
    <p:sldId id="261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58" r:id="rId2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76F7"/>
    <a:srgbClr val="3E4186"/>
    <a:srgbClr val="212963"/>
    <a:srgbClr val="FF70DE"/>
    <a:srgbClr val="FB4A9D"/>
    <a:srgbClr val="7995EE"/>
    <a:srgbClr val="99B8D6"/>
    <a:srgbClr val="130F0C"/>
    <a:srgbClr val="FAFAFA"/>
    <a:srgbClr val="D1C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76063"/>
  </p:normalViewPr>
  <p:slideViewPr>
    <p:cSldViewPr snapToGrid="0">
      <p:cViewPr>
        <p:scale>
          <a:sx n="64" d="100"/>
          <a:sy n="64" d="100"/>
        </p:scale>
        <p:origin x="137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8BCD-B78C-754D-A0F2-EF0519EC9695}" type="datetimeFigureOut">
              <a:rPr lang="en-AT" smtClean="0"/>
              <a:t>12.05.25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D0137-A32E-984C-B467-D3F6B7FCE6FF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588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H</a:t>
            </a:r>
            <a:r>
              <a:rPr lang="en-AT" b="1" dirty="0"/>
              <a:t>eute</a:t>
            </a:r>
            <a:r>
              <a:rPr lang="en-AT" dirty="0"/>
              <a:t>: My History, Crawling vs. Scraping, HTTP, URL Schemas, HTML, OpenGraph, CSS Selectors, XPath, robots.txt, Scrapy, Python, jsonl</a:t>
            </a:r>
          </a:p>
          <a:p>
            <a:endParaRPr lang="en-AT" dirty="0"/>
          </a:p>
          <a:p>
            <a:r>
              <a:rPr lang="en-AT" b="1" dirty="0"/>
              <a:t>Morgen</a:t>
            </a:r>
            <a:r>
              <a:rPr lang="en-AT" dirty="0"/>
              <a:t>: Headless Browsers, Logging In, Proxies, Page Pattern, Canonical URLs, Zyte, Scrapinghub, LLMs (Morals and Laws), gau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2259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Wie bin ich überhaupt zu dem Thema gekommen?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3803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b="1" dirty="0">
                <a:highlight>
                  <a:srgbClr val="FFFF00"/>
                </a:highlight>
              </a:rPr>
              <a:t>=== JUST A TRANSITION SLIDE ===</a:t>
            </a:r>
          </a:p>
          <a:p>
            <a:endParaRPr lang="en-AT" b="1" dirty="0">
              <a:highlight>
                <a:srgbClr val="FFFF00"/>
              </a:highlight>
            </a:endParaRPr>
          </a:p>
          <a:p>
            <a:r>
              <a:rPr lang="en-GB" b="0" dirty="0">
                <a:highlight>
                  <a:srgbClr val="FFFF00"/>
                </a:highlight>
              </a:rPr>
              <a:t>Talk something about the fear of CSS</a:t>
            </a:r>
            <a:endParaRPr lang="en-AT" b="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90066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D0137-A32E-984C-B467-D3F6B7FCE6FF}" type="slidenum">
              <a:rPr lang="en-AT" smtClean="0"/>
              <a:t>15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521885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7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4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0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6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0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codepen.io/pen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xpath_intro.asp" TargetMode="External"/><Relationship Id="rId2" Type="http://schemas.openxmlformats.org/officeDocument/2006/relationships/hyperlink" Target="https://www.scrapehero.com/xpath-cheat-sheet-for-web-scrap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IXNEVt9rZG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bemayr/web-crawling-and-scrap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gasm.com/introduction-to-scra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uckduckgo.com/?q=filzmaier+ingruber+may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eisse-preise.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bin.org/#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url-parts.glitch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.dev/articles/url-par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ructorc.github.io/site/slides/webdev/images/html/htmlstructure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graph.dev/" TargetMode="External"/><Relationship Id="rId2" Type="http://schemas.openxmlformats.org/officeDocument/2006/relationships/hyperlink" Target="https://ogp.m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71DB1D12-08E5-6C09-B291-B0271CFA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</a:blip>
          <a:srcRect t="8738" b="1262"/>
          <a:stretch/>
        </p:blipFill>
        <p:spPr>
          <a:xfrm>
            <a:off x="1686365" y="43383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D2D2E4-95ED-9470-6B3A-0682F884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-433820"/>
            <a:ext cx="7393922" cy="3066469"/>
          </a:xfrm>
        </p:spPr>
        <p:txBody>
          <a:bodyPr anchor="b">
            <a:normAutofit/>
          </a:bodyPr>
          <a:lstStyle/>
          <a:p>
            <a:r>
              <a:rPr lang="en-AT" dirty="0">
                <a:solidFill>
                  <a:srgbClr val="FFFFFF"/>
                </a:solidFill>
              </a:rPr>
              <a:t>Web Scraping</a:t>
            </a:r>
            <a:br>
              <a:rPr lang="en-AT" dirty="0">
                <a:solidFill>
                  <a:srgbClr val="FFFFFF"/>
                </a:solidFill>
              </a:rPr>
            </a:br>
            <a:r>
              <a:rPr lang="en-AT" dirty="0">
                <a:solidFill>
                  <a:srgbClr val="FFFFFF"/>
                </a:solidFill>
              </a:rPr>
              <a:t>&amp; Crawling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0A7D8-8698-21B0-68F2-C2FBE072A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642869"/>
            <a:ext cx="7393922" cy="1329888"/>
          </a:xfrm>
        </p:spPr>
        <p:txBody>
          <a:bodyPr anchor="t">
            <a:normAutofit/>
          </a:bodyPr>
          <a:lstStyle/>
          <a:p>
            <a:r>
              <a:rPr lang="en-AT" dirty="0">
                <a:solidFill>
                  <a:srgbClr val="FFFFFF"/>
                </a:solidFill>
              </a:rPr>
              <a:t>Bernhard Mayr</a:t>
            </a:r>
            <a:br>
              <a:rPr lang="en-AT" dirty="0">
                <a:solidFill>
                  <a:srgbClr val="FFFFFF"/>
                </a:solidFill>
              </a:rPr>
            </a:br>
            <a:r>
              <a:rPr lang="en-AT" dirty="0">
                <a:solidFill>
                  <a:srgbClr val="FFFFFF"/>
                </a:solidFill>
              </a:rPr>
              <a:t>May ‘25</a:t>
            </a:r>
          </a:p>
        </p:txBody>
      </p:sp>
      <p:cxnSp>
        <p:nvCxnSpPr>
          <p:cNvPr id="18" name="Straight Connector 17" hidden="1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58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5CE19-E770-3C7D-1B3B-7078A387A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7C58-C4CB-F6FB-8840-4A2B91C6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56099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A87A0-6E33-0B62-B14A-57402E38A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ss-selectors jpg_large">
            <a:hlinkClick r:id="rId2"/>
            <a:extLst>
              <a:ext uri="{FF2B5EF4-FFF2-40B4-BE49-F238E27FC236}">
                <a16:creationId xmlns:a16="http://schemas.microsoft.com/office/drawing/2014/main" id="{071E6C09-BA95-E798-8992-423A38119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035" y="413797"/>
            <a:ext cx="9483931" cy="60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47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7AF0-D7DF-10F0-F2AE-B4D5BB3F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XPath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EBA5-BA19-F648-3BB4-173003924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Query language for selecting nodes from an XML document</a:t>
            </a:r>
          </a:p>
          <a:p>
            <a:r>
              <a:rPr lang="en-GB" dirty="0"/>
              <a:t>Example</a:t>
            </a:r>
            <a:endParaRPr lang="en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85102-858C-9922-7651-29AB4D8A7BC0}"/>
              </a:ext>
            </a:extLst>
          </p:cNvPr>
          <p:cNvSpPr txBox="1"/>
          <p:nvPr/>
        </p:nvSpPr>
        <p:spPr>
          <a:xfrm>
            <a:off x="4819650" y="6273225"/>
            <a:ext cx="7372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T" sz="1600" dirty="0">
                <a:hlinkClick r:id="rId2"/>
              </a:rPr>
              <a:t>https://www.scrapehero.com/xpath-cheat-sheet-for-web-scraping/</a:t>
            </a:r>
            <a:endParaRPr lang="en-AT" sz="1600" dirty="0"/>
          </a:p>
          <a:p>
            <a:pPr algn="r"/>
            <a:r>
              <a:rPr lang="en-GB" sz="1600" dirty="0">
                <a:hlinkClick r:id="rId3"/>
              </a:rPr>
              <a:t>https://www.w3schools.com/xml/xpath_intro.asp</a:t>
            </a:r>
            <a:endParaRPr lang="en-AT" sz="1600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2161992-E696-4340-CD7E-1643FCF12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3063805"/>
            <a:ext cx="7219950" cy="28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69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16CDB-F6A1-988A-E0AF-86EB68C8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04E8-FD41-B3A3-4DD7-93A0D758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robots</a:t>
            </a:r>
            <a:r>
              <a:rPr lang="en-AT" dirty="0"/>
              <a:t>.txt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3F56F89E-D3D2-5D18-A52D-BF7AAAC929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3F4F6"/>
              </a:clrFrom>
              <a:clrTo>
                <a:srgbClr val="F3F4F6">
                  <a:alpha val="0"/>
                </a:srgbClr>
              </a:clrTo>
            </a:clrChange>
          </a:blip>
          <a:srcRect l="1642" b="1205"/>
          <a:stretch/>
        </p:blipFill>
        <p:spPr>
          <a:xfrm>
            <a:off x="4152900" y="938522"/>
            <a:ext cx="6248400" cy="498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DC4B-EB93-16C1-78A5-8972C156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10890929" cy="5692140"/>
          </a:xfrm>
        </p:spPr>
        <p:txBody>
          <a:bodyPr>
            <a:normAutofit/>
          </a:bodyPr>
          <a:lstStyle/>
          <a:p>
            <a:r>
              <a:rPr lang="en-AT" dirty="0"/>
              <a:t>Scrapy</a:t>
            </a:r>
            <a:br>
              <a:rPr lang="en-AT" dirty="0"/>
            </a:br>
            <a:r>
              <a:rPr lang="en-AT" dirty="0"/>
              <a:t>Python</a:t>
            </a:r>
            <a:br>
              <a:rPr lang="en-AT" dirty="0"/>
            </a:br>
            <a:r>
              <a:rPr lang="en-AT" dirty="0"/>
              <a:t>jsonl</a:t>
            </a:r>
            <a:br>
              <a:rPr lang="en-AT" dirty="0"/>
            </a:br>
            <a:r>
              <a:rPr lang="en-AT" dirty="0"/>
              <a:t>Spiders</a:t>
            </a:r>
            <a:br>
              <a:rPr lang="en-AT" dirty="0"/>
            </a:br>
            <a:r>
              <a:rPr lang="en-AT" dirty="0"/>
              <a:t>Crawlers</a:t>
            </a:r>
            <a:br>
              <a:rPr lang="en-AT" dirty="0"/>
            </a:br>
            <a:br>
              <a:rPr lang="en-AT" sz="200" dirty="0"/>
            </a:br>
            <a:r>
              <a:rPr lang="en-AT" sz="3200" dirty="0">
                <a:latin typeface="Andale Mono" panose="020B0509000000000004" pitchFamily="49" charset="0"/>
              </a:rPr>
              <a:t>scrapy shell</a:t>
            </a:r>
            <a:br>
              <a:rPr lang="en-AT" dirty="0"/>
            </a:br>
            <a:r>
              <a:rPr lang="en-AT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8AB81A-0C3E-5410-799B-40BC50C29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rcRect l="1353"/>
          <a:stretch/>
        </p:blipFill>
        <p:spPr>
          <a:xfrm>
            <a:off x="4505452" y="1646237"/>
            <a:ext cx="6588428" cy="356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7757-00DB-DA2B-B460-2989C5C571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0081" y="2043113"/>
            <a:ext cx="10891838" cy="2771775"/>
          </a:xfrm>
          <a:effectLst>
            <a:glow rad="127000">
              <a:srgbClr val="FF70DE"/>
            </a:glow>
          </a:effectLst>
        </p:spPr>
        <p:txBody>
          <a:bodyPr anchor="ctr">
            <a:normAutofit fontScale="90000"/>
          </a:bodyPr>
          <a:lstStyle/>
          <a:p>
            <a:pPr algn="ctr"/>
            <a:r>
              <a:rPr lang="en-AT" sz="8000" i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Monoton" pitchFamily="2" charset="0"/>
              </a:rPr>
              <a:t>Let’s</a:t>
            </a:r>
            <a:br>
              <a:rPr lang="en-AT" sz="96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Monoton" pitchFamily="2" charset="0"/>
              </a:rPr>
            </a:br>
            <a:r>
              <a:rPr lang="en-AT" sz="9600" i="1" dirty="0">
                <a:solidFill>
                  <a:srgbClr val="6F76F7"/>
                </a:solidFill>
                <a:effectLst>
                  <a:glow rad="139700">
                    <a:srgbClr val="6F76F7">
                      <a:alpha val="40000"/>
                    </a:srgbClr>
                  </a:glow>
                </a:effectLst>
                <a:latin typeface="Monoton" pitchFamily="2" charset="0"/>
              </a:rPr>
              <a:t>Vibe</a:t>
            </a:r>
            <a:r>
              <a:rPr lang="en-AT" sz="9600" i="1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127000">
                    <a:schemeClr val="accent6">
                      <a:lumMod val="50000"/>
                    </a:schemeClr>
                  </a:glow>
                </a:effectLst>
                <a:latin typeface="Monoton" pitchFamily="2" charset="0"/>
              </a:rPr>
              <a:t>  </a:t>
            </a:r>
            <a:r>
              <a:rPr lang="en-AT" sz="9600" i="1" dirty="0">
                <a:solidFill>
                  <a:srgbClr val="FB4A9D"/>
                </a:solidFill>
                <a:effectLst>
                  <a:glow rad="127000">
                    <a:srgbClr val="FF70DE">
                      <a:alpha val="63000"/>
                    </a:srgbClr>
                  </a:glow>
                </a:effectLst>
                <a:latin typeface="Monoton" pitchFamily="2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80987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/TheMidnight - The Midnight America Online Artwork [1920x1080]">
            <a:extLst>
              <a:ext uri="{FF2B5EF4-FFF2-40B4-BE49-F238E27FC236}">
                <a16:creationId xmlns:a16="http://schemas.microsoft.com/office/drawing/2014/main" id="{72DD925F-1617-1D08-7C90-1B10461A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9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r/TheMidnight - The Midnight Prom Night Artwork [1920x1080]">
            <a:extLst>
              <a:ext uri="{FF2B5EF4-FFF2-40B4-BE49-F238E27FC236}">
                <a16:creationId xmlns:a16="http://schemas.microsoft.com/office/drawing/2014/main" id="{04CD56CC-C4F9-B320-45F7-6E46A3EC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82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/TheMidnight - The Midnight Monsters Album Artwork [3412x1920]">
            <a:extLst>
              <a:ext uri="{FF2B5EF4-FFF2-40B4-BE49-F238E27FC236}">
                <a16:creationId xmlns:a16="http://schemas.microsoft.com/office/drawing/2014/main" id="{AB795D29-070D-CEB6-A8AC-52469403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97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alking past a blue car on a trailer&#10;&#10;AI-generated content may be incorrect.">
            <a:extLst>
              <a:ext uri="{FF2B5EF4-FFF2-40B4-BE49-F238E27FC236}">
                <a16:creationId xmlns:a16="http://schemas.microsoft.com/office/drawing/2014/main" id="{F3446CED-2A13-9D48-B095-3544BBB1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64">
            <a:off x="-1982668" y="-180179"/>
            <a:ext cx="9624476" cy="7218357"/>
          </a:xfrm>
          <a:prstGeom prst="rect">
            <a:avLst/>
          </a:prstGeom>
        </p:spPr>
      </p:pic>
      <p:pic>
        <p:nvPicPr>
          <p:cNvPr id="5" name="Picture 4" descr="A close up of a car engine&#10;&#10;AI-generated content may be incorrect.">
            <a:extLst>
              <a:ext uri="{FF2B5EF4-FFF2-40B4-BE49-F238E27FC236}">
                <a16:creationId xmlns:a16="http://schemas.microsoft.com/office/drawing/2014/main" id="{EBEAB96E-FF10-4D4D-4883-D4D526FD3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7" name="Picture 6" descr="The inside of a car&#10;&#10;AI-generated content may be incorrect.">
            <a:extLst>
              <a:ext uri="{FF2B5EF4-FFF2-40B4-BE49-F238E27FC236}">
                <a16:creationId xmlns:a16="http://schemas.microsoft.com/office/drawing/2014/main" id="{D40DD86C-A32A-DE9D-C052-B17ED64F9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4418">
            <a:off x="5181599" y="1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5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CBDF-9B56-360B-B1F0-20D2C91F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CB23-FE8E-C41A-2D49-69EBDB970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33A2-AA75-DA13-F2A3-70647621C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AT" sz="2400" dirty="0"/>
              <a:t>Heute: </a:t>
            </a:r>
            <a:r>
              <a:rPr lang="de-AT" sz="2400" b="1" dirty="0"/>
              <a:t>Basics</a:t>
            </a:r>
          </a:p>
          <a:p>
            <a:r>
              <a:rPr lang="de-AT" sz="2400" dirty="0"/>
              <a:t>Morgen: </a:t>
            </a:r>
            <a:r>
              <a:rPr lang="de-AT" sz="2400" b="1" dirty="0" err="1"/>
              <a:t>Advanced</a:t>
            </a:r>
            <a:endParaRPr lang="de-AT" sz="24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8E8DA83-179E-D11E-C2D0-8F11834CE715}"/>
              </a:ext>
            </a:extLst>
          </p:cNvPr>
          <p:cNvGrpSpPr/>
          <p:nvPr/>
        </p:nvGrpSpPr>
        <p:grpSpPr>
          <a:xfrm>
            <a:off x="5079570" y="2249671"/>
            <a:ext cx="6098582" cy="2508781"/>
            <a:chOff x="5079570" y="2249671"/>
            <a:chExt cx="6098582" cy="2508781"/>
          </a:xfrm>
        </p:grpSpPr>
        <p:pic>
          <p:nvPicPr>
            <p:cNvPr id="1026" name="Picture 2" descr="A QR Code">
              <a:extLst>
                <a:ext uri="{FF2B5EF4-FFF2-40B4-BE49-F238E27FC236}">
                  <a16:creationId xmlns:a16="http://schemas.microsoft.com/office/drawing/2014/main" id="{AB2939CB-4645-EEBF-5F40-DA584999A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9061" y="2249671"/>
              <a:ext cx="1879600" cy="187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A81114-CF5C-9B36-F709-18B3720EBC70}"/>
                </a:ext>
              </a:extLst>
            </p:cNvPr>
            <p:cNvSpPr txBox="1"/>
            <p:nvPr/>
          </p:nvSpPr>
          <p:spPr>
            <a:xfrm>
              <a:off x="5079570" y="4389120"/>
              <a:ext cx="6098582" cy="369332"/>
            </a:xfrm>
            <a:prstGeom prst="rect">
              <a:avLst/>
            </a:prstGeom>
            <a:noFill/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AT" dirty="0">
                  <a:hlinkClick r:id="rId4"/>
                </a:rPr>
                <a:t>https://github.com/bemayr/web-crawling-and-scraping</a:t>
              </a:r>
              <a:endParaRPr lang="en-AT" dirty="0"/>
            </a:p>
          </p:txBody>
        </p:sp>
      </p:grpSp>
    </p:spTree>
    <p:extLst>
      <p:ext uri="{BB962C8B-B14F-4D97-AF65-F5344CB8AC3E}">
        <p14:creationId xmlns:p14="http://schemas.microsoft.com/office/powerpoint/2010/main" val="275118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BA06-E66E-8782-87A6-1BC7A256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CE59F-B67E-9862-99C3-A918B59F9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https://www.pythongasm.com/introduction-to-scrapy</a:t>
            </a: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8555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C63610B3-9A54-A962-DE0C-733080F6D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047136"/>
            <a:ext cx="7772400" cy="476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2367C9-21F3-DD29-6D18-1A2352B1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T" dirty="0"/>
              <a:t>Crawling                         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C9D3E-D6D8-6DA6-3114-9A44ADD2E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Ziel: </a:t>
            </a:r>
            <a:r>
              <a:rPr lang="en-GB" b="1" dirty="0" err="1"/>
              <a:t>Durchsuchen</a:t>
            </a:r>
            <a:r>
              <a:rPr lang="en-GB" b="1" dirty="0"/>
              <a:t> des Internets</a:t>
            </a:r>
            <a:r>
              <a:rPr lang="en-GB" dirty="0"/>
              <a:t>, um </a:t>
            </a:r>
            <a:r>
              <a:rPr lang="en-GB" dirty="0" err="1"/>
              <a:t>Webseiten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entdecken</a:t>
            </a:r>
            <a:r>
              <a:rPr lang="en-GB" dirty="0"/>
              <a:t> und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indexieren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Funktionsweise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Ein Crawler (Spider) </a:t>
            </a:r>
            <a:r>
              <a:rPr lang="en-GB" dirty="0" err="1"/>
              <a:t>folgt</a:t>
            </a:r>
            <a:r>
              <a:rPr lang="en-GB" dirty="0"/>
              <a:t> Links auf </a:t>
            </a:r>
            <a:r>
              <a:rPr lang="en-GB" dirty="0" err="1"/>
              <a:t>Webseiten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Die </a:t>
            </a:r>
            <a:r>
              <a:rPr lang="en-GB" dirty="0" err="1"/>
              <a:t>gefunden</a:t>
            </a:r>
            <a:r>
              <a:rPr lang="en-GB" dirty="0"/>
              <a:t> Seiten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indiziert</a:t>
            </a:r>
            <a:r>
              <a:rPr lang="en-GB" dirty="0"/>
              <a:t> und für </a:t>
            </a:r>
            <a:r>
              <a:rPr lang="en-GB" dirty="0" err="1"/>
              <a:t>etwaige</a:t>
            </a:r>
            <a:r>
              <a:rPr lang="en-GB" dirty="0"/>
              <a:t> </a:t>
            </a:r>
            <a:r>
              <a:rPr lang="en-GB" dirty="0" err="1"/>
              <a:t>spätere</a:t>
            </a:r>
            <a:r>
              <a:rPr lang="en-GB" dirty="0"/>
              <a:t> Analyse </a:t>
            </a:r>
            <a:r>
              <a:rPr lang="en-GB" dirty="0" err="1"/>
              <a:t>gespeichert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Beispiel</a:t>
            </a:r>
            <a:r>
              <a:rPr lang="en-GB" dirty="0"/>
              <a:t>: Googlebot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61F6B1-FD46-F81A-ED95-438044E92F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Ziel: </a:t>
            </a:r>
            <a:r>
              <a:rPr lang="en-GB" b="1" dirty="0" err="1"/>
              <a:t>Gezieltes</a:t>
            </a:r>
            <a:r>
              <a:rPr lang="en-GB" b="1" dirty="0"/>
              <a:t> </a:t>
            </a:r>
            <a:r>
              <a:rPr lang="en-GB" b="1" dirty="0" err="1"/>
              <a:t>Extrahieren</a:t>
            </a:r>
            <a:r>
              <a:rPr lang="en-GB" b="1" dirty="0"/>
              <a:t> von Daten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Webseiten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Funktionsweise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Gezieltes</a:t>
            </a:r>
            <a:r>
              <a:rPr lang="en-GB" dirty="0"/>
              <a:t> </a:t>
            </a:r>
            <a:r>
              <a:rPr lang="en-GB" dirty="0" err="1"/>
              <a:t>Aufrufen</a:t>
            </a:r>
            <a:r>
              <a:rPr lang="en-GB" dirty="0"/>
              <a:t> von </a:t>
            </a:r>
            <a:r>
              <a:rPr lang="en-GB" dirty="0" err="1"/>
              <a:t>Webseiten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Extrahiert</a:t>
            </a:r>
            <a:r>
              <a:rPr lang="en-GB" dirty="0"/>
              <a:t> </a:t>
            </a:r>
            <a:r>
              <a:rPr lang="en-GB" dirty="0" err="1"/>
              <a:t>relevante</a:t>
            </a:r>
            <a:r>
              <a:rPr lang="en-GB" dirty="0"/>
              <a:t> Daten und </a:t>
            </a:r>
            <a:r>
              <a:rPr lang="en-GB" dirty="0" err="1"/>
              <a:t>speichert</a:t>
            </a:r>
            <a:r>
              <a:rPr lang="en-GB" dirty="0"/>
              <a:t> </a:t>
            </a:r>
            <a:r>
              <a:rPr lang="en-GB" dirty="0" err="1"/>
              <a:t>sie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Beispiel</a:t>
            </a:r>
            <a:r>
              <a:rPr lang="en-GB" dirty="0"/>
              <a:t>: </a:t>
            </a:r>
            <a:r>
              <a:rPr lang="en-GB" dirty="0" err="1"/>
              <a:t>Extraktion</a:t>
            </a:r>
            <a:r>
              <a:rPr lang="en-GB" dirty="0"/>
              <a:t> für </a:t>
            </a:r>
            <a:r>
              <a:rPr lang="en-GB" dirty="0">
                <a:hlinkClick r:id="rId2"/>
              </a:rPr>
              <a:t>https://heisse-preise.io/</a:t>
            </a:r>
            <a:endParaRPr lang="en-GB" dirty="0"/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5917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D361-69B9-69D2-BB75-1F80F67A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2653" y="554621"/>
            <a:ext cx="10890929" cy="1097280"/>
          </a:xfrm>
        </p:spPr>
        <p:txBody>
          <a:bodyPr/>
          <a:lstStyle/>
          <a:p>
            <a:r>
              <a:rPr lang="en-AT" dirty="0"/>
              <a:t>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1D1C-A87E-F5A1-DFB2-27124139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51901"/>
            <a:ext cx="10890928" cy="37307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zustandsloses</a:t>
            </a:r>
            <a:r>
              <a:rPr lang="en-GB" b="1" dirty="0"/>
              <a:t>, </a:t>
            </a:r>
            <a:r>
              <a:rPr lang="en-GB" b="1" dirty="0" err="1"/>
              <a:t>kommunikationsbasiertes</a:t>
            </a:r>
            <a:r>
              <a:rPr lang="en-GB" b="1" dirty="0"/>
              <a:t> </a:t>
            </a:r>
            <a:r>
              <a:rPr lang="en-GB" b="1" dirty="0" err="1"/>
              <a:t>Protokoll</a:t>
            </a:r>
            <a:r>
              <a:rPr lang="en-GB" dirty="0"/>
              <a:t>, das den </a:t>
            </a:r>
            <a:r>
              <a:rPr lang="en-GB" dirty="0" err="1"/>
              <a:t>Datenaustausch</a:t>
            </a:r>
            <a:r>
              <a:rPr lang="en-GB" dirty="0"/>
              <a:t>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Webbrowsern</a:t>
            </a:r>
            <a:r>
              <a:rPr lang="en-GB" dirty="0"/>
              <a:t> und </a:t>
            </a:r>
            <a:r>
              <a:rPr lang="en-GB" dirty="0" err="1"/>
              <a:t>Servern</a:t>
            </a:r>
            <a:r>
              <a:rPr lang="en-GB" dirty="0"/>
              <a:t> </a:t>
            </a:r>
            <a:r>
              <a:rPr lang="en-GB" dirty="0" err="1"/>
              <a:t>regelt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Client-Server-</a:t>
            </a:r>
            <a:r>
              <a:rPr lang="en-GB" dirty="0" err="1"/>
              <a:t>Prinzip</a:t>
            </a:r>
            <a:r>
              <a:rPr lang="en-GB" dirty="0"/>
              <a:t>,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der Server auf die </a:t>
            </a:r>
            <a:r>
              <a:rPr lang="en-GB" dirty="0" err="1"/>
              <a:t>Anfragen</a:t>
            </a:r>
            <a:r>
              <a:rPr lang="en-GB" dirty="0"/>
              <a:t> des Clients </a:t>
            </a:r>
            <a:r>
              <a:rPr lang="en-GB" dirty="0" err="1"/>
              <a:t>mit</a:t>
            </a:r>
            <a:r>
              <a:rPr lang="en-GB" dirty="0"/>
              <a:t> den </a:t>
            </a:r>
            <a:r>
              <a:rPr lang="en-GB" dirty="0" err="1"/>
              <a:t>gewünschten</a:t>
            </a:r>
            <a:r>
              <a:rPr lang="en-GB" dirty="0"/>
              <a:t> </a:t>
            </a:r>
            <a:r>
              <a:rPr lang="en-GB" dirty="0" err="1"/>
              <a:t>Ressourcen</a:t>
            </a:r>
            <a:r>
              <a:rPr lang="en-GB" dirty="0"/>
              <a:t> </a:t>
            </a:r>
            <a:r>
              <a:rPr lang="en-GB" dirty="0" err="1"/>
              <a:t>antwortet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Läuft</a:t>
            </a:r>
            <a:r>
              <a:rPr lang="en-GB" dirty="0"/>
              <a:t> </a:t>
            </a:r>
            <a:r>
              <a:rPr lang="en-GB" dirty="0" err="1"/>
              <a:t>standardmäßig</a:t>
            </a:r>
            <a:r>
              <a:rPr lang="en-GB" dirty="0"/>
              <a:t> auf den Ports 80 (HTTP) </a:t>
            </a:r>
            <a:r>
              <a:rPr lang="en-GB" dirty="0" err="1"/>
              <a:t>oder</a:t>
            </a:r>
            <a:r>
              <a:rPr lang="en-GB" dirty="0"/>
              <a:t> 443 (HTTPS = HTTP + SSL/TLS).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E908E-9297-E602-E904-44333D299DF6}"/>
              </a:ext>
            </a:extLst>
          </p:cNvPr>
          <p:cNvSpPr txBox="1"/>
          <p:nvPr/>
        </p:nvSpPr>
        <p:spPr>
          <a:xfrm>
            <a:off x="7845582" y="4202392"/>
            <a:ext cx="320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T" dirty="0">
                <a:hlinkClick r:id="rId2"/>
              </a:rPr>
              <a:t>https://httpbin.org/#/</a:t>
            </a:r>
            <a:endParaRPr lang="en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822C6-875F-294E-A76A-907095DD921C}"/>
              </a:ext>
            </a:extLst>
          </p:cNvPr>
          <p:cNvSpPr txBox="1"/>
          <p:nvPr/>
        </p:nvSpPr>
        <p:spPr>
          <a:xfrm>
            <a:off x="871538" y="4202392"/>
            <a:ext cx="658177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HTTP-</a:t>
            </a:r>
            <a:r>
              <a:rPr lang="en-GB" b="1" dirty="0" err="1"/>
              <a:t>Methoden</a:t>
            </a:r>
            <a:endParaRPr lang="en-GB" b="1" dirty="0"/>
          </a:p>
          <a:p>
            <a:pPr>
              <a:buNone/>
            </a:pPr>
            <a:endParaRPr lang="en-GB" sz="800" dirty="0"/>
          </a:p>
          <a:p>
            <a:r>
              <a:rPr lang="en-GB" b="1" dirty="0"/>
              <a:t>GET</a:t>
            </a:r>
            <a:r>
              <a:rPr lang="en-GB" dirty="0"/>
              <a:t> – Daten </a:t>
            </a:r>
            <a:r>
              <a:rPr lang="en-GB" dirty="0" err="1"/>
              <a:t>abrufen</a:t>
            </a:r>
            <a:endParaRPr lang="en-GB" dirty="0"/>
          </a:p>
          <a:p>
            <a:r>
              <a:rPr lang="en-GB" b="1" dirty="0"/>
              <a:t>POST</a:t>
            </a:r>
            <a:r>
              <a:rPr lang="en-GB" dirty="0"/>
              <a:t> – Daten </a:t>
            </a:r>
            <a:r>
              <a:rPr lang="en-GB" dirty="0" err="1"/>
              <a:t>senden</a:t>
            </a:r>
            <a:endParaRPr lang="en-GB" dirty="0"/>
          </a:p>
          <a:p>
            <a:r>
              <a:rPr lang="en-GB" b="1" dirty="0"/>
              <a:t>PUT</a:t>
            </a:r>
            <a:r>
              <a:rPr lang="en-GB" dirty="0"/>
              <a:t> – Daten </a:t>
            </a:r>
            <a:r>
              <a:rPr lang="en-GB" dirty="0" err="1"/>
              <a:t>aktualisieren</a:t>
            </a:r>
            <a:endParaRPr lang="en-GB" dirty="0"/>
          </a:p>
          <a:p>
            <a:r>
              <a:rPr lang="en-GB" b="1" dirty="0"/>
              <a:t>DELETE</a:t>
            </a:r>
            <a:r>
              <a:rPr lang="en-GB" dirty="0"/>
              <a:t> – Daten </a:t>
            </a:r>
            <a:r>
              <a:rPr lang="en-GB" dirty="0" err="1"/>
              <a:t>löschen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B27C0-6888-0C46-6529-44CE5053DB0A}"/>
              </a:ext>
            </a:extLst>
          </p:cNvPr>
          <p:cNvSpPr txBox="1"/>
          <p:nvPr/>
        </p:nvSpPr>
        <p:spPr>
          <a:xfrm>
            <a:off x="4554695" y="4202392"/>
            <a:ext cx="329088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HTTP-</a:t>
            </a:r>
            <a:r>
              <a:rPr lang="en-GB" b="1" dirty="0" err="1"/>
              <a:t>Statuscodes</a:t>
            </a:r>
            <a:endParaRPr lang="en-GB" b="1" dirty="0"/>
          </a:p>
          <a:p>
            <a:pPr>
              <a:buNone/>
            </a:pPr>
            <a:endParaRPr lang="en-GB" sz="800" dirty="0"/>
          </a:p>
          <a:p>
            <a:r>
              <a:rPr lang="en-GB" b="1" dirty="0"/>
              <a:t>1xx</a:t>
            </a:r>
            <a:r>
              <a:rPr lang="en-GB" dirty="0"/>
              <a:t> – Information</a:t>
            </a:r>
          </a:p>
          <a:p>
            <a:r>
              <a:rPr lang="en-GB" b="1" dirty="0"/>
              <a:t>2xx</a:t>
            </a:r>
            <a:r>
              <a:rPr lang="en-GB" dirty="0"/>
              <a:t> – </a:t>
            </a:r>
            <a:r>
              <a:rPr lang="en-GB" dirty="0" err="1"/>
              <a:t>Erfolgreiche</a:t>
            </a:r>
            <a:r>
              <a:rPr lang="en-GB" dirty="0"/>
              <a:t> Operation</a:t>
            </a:r>
          </a:p>
          <a:p>
            <a:r>
              <a:rPr lang="en-GB" b="1" dirty="0"/>
              <a:t>3xx</a:t>
            </a:r>
            <a:r>
              <a:rPr lang="en-GB" dirty="0"/>
              <a:t> – </a:t>
            </a:r>
            <a:r>
              <a:rPr lang="en-GB" dirty="0" err="1"/>
              <a:t>Umleitung</a:t>
            </a:r>
            <a:endParaRPr lang="en-GB" dirty="0"/>
          </a:p>
          <a:p>
            <a:r>
              <a:rPr lang="en-GB" b="1" dirty="0"/>
              <a:t>4xx</a:t>
            </a:r>
            <a:r>
              <a:rPr lang="en-GB" dirty="0"/>
              <a:t> – Client-Fehler</a:t>
            </a:r>
          </a:p>
          <a:p>
            <a:r>
              <a:rPr lang="en-GB" b="1" dirty="0"/>
              <a:t>5xx</a:t>
            </a:r>
            <a:r>
              <a:rPr lang="en-GB" dirty="0"/>
              <a:t> – Server-Fehler</a:t>
            </a:r>
          </a:p>
        </p:txBody>
      </p:sp>
    </p:spTree>
    <p:extLst>
      <p:ext uri="{BB962C8B-B14F-4D97-AF65-F5344CB8AC3E}">
        <p14:creationId xmlns:p14="http://schemas.microsoft.com/office/powerpoint/2010/main" val="2642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4441-3201-0661-D434-2F8F09907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/>
              <a:t>How do URLs work?</a:t>
            </a:r>
            <a:endParaRPr lang="en-AT" dirty="0"/>
          </a:p>
        </p:txBody>
      </p:sp>
      <p:pic>
        <p:nvPicPr>
          <p:cNvPr id="4" name="Content Placeholder 3">
            <a:hlinkClick r:id="rId2"/>
            <a:extLst>
              <a:ext uri="{FF2B5EF4-FFF2-40B4-BE49-F238E27FC236}">
                <a16:creationId xmlns:a16="http://schemas.microsoft.com/office/drawing/2014/main" id="{3E783A02-1FEA-D534-BBF8-4B7777841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11176"/>
          <a:stretch/>
        </p:blipFill>
        <p:spPr>
          <a:xfrm>
            <a:off x="1455339" y="2633664"/>
            <a:ext cx="9260684" cy="316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A64AC-06F4-5F74-2352-D1C55F7CB247}"/>
              </a:ext>
            </a:extLst>
          </p:cNvPr>
          <p:cNvSpPr txBox="1"/>
          <p:nvPr/>
        </p:nvSpPr>
        <p:spPr>
          <a:xfrm>
            <a:off x="6096000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T" dirty="0">
                <a:hlinkClick r:id="rId4"/>
              </a:rPr>
              <a:t>https://web.dev/articles/url-parts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93714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6AE5-0560-717B-2F6B-884C52FD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HTML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12C674C-3342-2295-9139-556EC918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48" y="369332"/>
            <a:ext cx="7326204" cy="611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7B2633-6185-73F7-9DC9-8088D811CE02}"/>
              </a:ext>
            </a:extLst>
          </p:cNvPr>
          <p:cNvSpPr txBox="1"/>
          <p:nvPr/>
        </p:nvSpPr>
        <p:spPr>
          <a:xfrm>
            <a:off x="6096000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T" sz="1200" dirty="0"/>
              <a:t>Source:</a:t>
            </a:r>
            <a:r>
              <a:rPr lang="en-AT" sz="1200" dirty="0">
                <a:hlinkClick r:id="rId3"/>
              </a:rPr>
              <a:t> https://instructorc.github.io/site/slides/webdev/images/html/htmlstructure.png</a:t>
            </a:r>
            <a:endParaRPr lang="en-AT" sz="1200" dirty="0"/>
          </a:p>
        </p:txBody>
      </p:sp>
    </p:spTree>
    <p:extLst>
      <p:ext uri="{BB962C8B-B14F-4D97-AF65-F5344CB8AC3E}">
        <p14:creationId xmlns:p14="http://schemas.microsoft.com/office/powerpoint/2010/main" val="245988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0F0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0FDED-C50D-97D4-65BE-C3CC9A40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.G. Original Gangster - Album by Ice T - Apple Music">
            <a:extLst>
              <a:ext uri="{FF2B5EF4-FFF2-40B4-BE49-F238E27FC236}">
                <a16:creationId xmlns:a16="http://schemas.microsoft.com/office/drawing/2014/main" id="{D27219D5-6462-3C6E-076E-335D5F9D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418" y="683418"/>
            <a:ext cx="5491163" cy="5491163"/>
          </a:xfrm>
          <a:prstGeom prst="rect">
            <a:avLst/>
          </a:prstGeom>
          <a:noFill/>
          <a:ln w="38100">
            <a:solidFill>
              <a:srgbClr val="99B8D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57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45F96-205C-71ED-4A6C-6F4392FC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3045-A441-6D7F-7B9E-28EB816E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The</a:t>
            </a:r>
            <a:r>
              <a:rPr lang="en-GB" b="1" dirty="0"/>
              <a:t> </a:t>
            </a:r>
            <a:r>
              <a:rPr lang="en-GB" dirty="0"/>
              <a:t>Open Graph Protocol </a:t>
            </a:r>
            <a:r>
              <a:rPr lang="en-GB" sz="2000" dirty="0"/>
              <a:t>(</a:t>
            </a:r>
            <a:r>
              <a:rPr lang="en-GB" sz="2000" dirty="0">
                <a:hlinkClick r:id="rId2"/>
              </a:rPr>
              <a:t>https://ogp.me/</a:t>
            </a:r>
            <a:r>
              <a:rPr lang="en-GB" sz="2000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3685-2084-77BF-3000-E0F0A0EF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Protkoll bzw. Standard zum Definieren von Metadaten für Webseiten</a:t>
            </a:r>
          </a:p>
          <a:p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zum</a:t>
            </a:r>
            <a:r>
              <a:rPr lang="en-GB" dirty="0"/>
              <a:t> </a:t>
            </a:r>
            <a:r>
              <a:rPr lang="en-GB" dirty="0" err="1"/>
              <a:t>Großteil</a:t>
            </a:r>
            <a:r>
              <a:rPr lang="en-GB" dirty="0"/>
              <a:t> von Social Media </a:t>
            </a:r>
            <a:r>
              <a:rPr lang="en-GB" dirty="0" err="1"/>
              <a:t>Plattformen</a:t>
            </a:r>
            <a:r>
              <a:rPr lang="en-GB" dirty="0"/>
              <a:t> </a:t>
            </a:r>
            <a:r>
              <a:rPr lang="en-GB" dirty="0" err="1"/>
              <a:t>verwendet</a:t>
            </a:r>
            <a:endParaRPr lang="en-GB" dirty="0"/>
          </a:p>
          <a:p>
            <a:r>
              <a:rPr lang="en-GB" dirty="0" err="1"/>
              <a:t>Beispiel</a:t>
            </a:r>
            <a:r>
              <a:rPr lang="en-GB" dirty="0"/>
              <a:t>:</a:t>
            </a:r>
            <a:endParaRPr lang="en-AT" dirty="0"/>
          </a:p>
        </p:txBody>
      </p:sp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D9EE906A-9B03-A86C-37D5-88900255F5B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3F4F6"/>
              </a:clrFrom>
              <a:clrTo>
                <a:srgbClr val="F3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6946" y="5224436"/>
            <a:ext cx="1834558" cy="1403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0FFE23-5771-28BD-4A8B-D2D7ECAC4DF7}"/>
              </a:ext>
            </a:extLst>
          </p:cNvPr>
          <p:cNvSpPr txBox="1"/>
          <p:nvPr/>
        </p:nvSpPr>
        <p:spPr>
          <a:xfrm>
            <a:off x="895350" y="4265444"/>
            <a:ext cx="11296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72F1B8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og:title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Beispielseite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72F1B8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og:description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"Dies 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ist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eine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Beispielbeschreibung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."</a:t>
            </a: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72F1B8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og:image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example.com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image.jpg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  <a:p>
            <a:pPr>
              <a:buNone/>
            </a:pP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72F1B8"/>
                </a:solidFill>
                <a:effectLst/>
                <a:latin typeface="Menlo" panose="020B0609030804020204" pitchFamily="49" charset="0"/>
              </a:rPr>
              <a:t>meta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property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og:url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i="1" dirty="0">
                <a:solidFill>
                  <a:srgbClr val="FEDE5D"/>
                </a:solidFill>
                <a:effectLst/>
                <a:latin typeface="Menlo" panose="020B0609030804020204" pitchFamily="49" charset="0"/>
              </a:rPr>
              <a:t>content</a:t>
            </a:r>
            <a:r>
              <a:rPr lang="en-GB" sz="1600" b="0" dirty="0">
                <a:solidFill>
                  <a:srgbClr val="B6B1B1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"https://</a:t>
            </a:r>
            <a:r>
              <a:rPr lang="en-GB" sz="1600" b="0" dirty="0" err="1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example.com</a:t>
            </a:r>
            <a:r>
              <a:rPr lang="en-GB" sz="1600" b="0" dirty="0">
                <a:solidFill>
                  <a:srgbClr val="FF8B39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600" b="0" dirty="0">
                <a:solidFill>
                  <a:srgbClr val="36F9F6"/>
                </a:solidFill>
                <a:effectLst/>
                <a:latin typeface="Menlo" panose="020B0609030804020204" pitchFamily="49" charset="0"/>
              </a:rPr>
              <a:t>&gt;</a:t>
            </a:r>
            <a:endParaRPr lang="en-GB" sz="1600" b="0" dirty="0">
              <a:solidFill>
                <a:srgbClr val="BBBBBB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7602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342</TotalTime>
  <Words>479</Words>
  <Application>Microsoft Macintosh PowerPoint</Application>
  <PresentationFormat>Widescreen</PresentationFormat>
  <Paragraphs>69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Andale Mono</vt:lpstr>
      <vt:lpstr>Aptos</vt:lpstr>
      <vt:lpstr>Arial</vt:lpstr>
      <vt:lpstr>Grandview Display</vt:lpstr>
      <vt:lpstr>Menlo</vt:lpstr>
      <vt:lpstr>Monoton</vt:lpstr>
      <vt:lpstr>DashVTI</vt:lpstr>
      <vt:lpstr>Web Scraping &amp; Crawling</vt:lpstr>
      <vt:lpstr>Table of Content</vt:lpstr>
      <vt:lpstr>PowerPoint Presentation</vt:lpstr>
      <vt:lpstr>Crawling                          Scraping</vt:lpstr>
      <vt:lpstr>HTTP</vt:lpstr>
      <vt:lpstr>How do URLs work?</vt:lpstr>
      <vt:lpstr>HTML</vt:lpstr>
      <vt:lpstr>PowerPoint Presentation</vt:lpstr>
      <vt:lpstr>The Open Graph Protocol (https://ogp.me/)</vt:lpstr>
      <vt:lpstr>CSS</vt:lpstr>
      <vt:lpstr>PowerPoint Presentation</vt:lpstr>
      <vt:lpstr>XPath</vt:lpstr>
      <vt:lpstr>robots.txt</vt:lpstr>
      <vt:lpstr>Scrapy Python jsonl Spiders Crawlers  scrapy shell …</vt:lpstr>
      <vt:lpstr>Let’s Vibe  Code</vt:lpstr>
      <vt:lpstr>PowerPoint Presentation</vt:lpstr>
      <vt:lpstr>PowerPoint Presentation</vt:lpstr>
      <vt:lpstr>PowerPoint Presentation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Mayr Bernhard</dc:creator>
  <cp:lastModifiedBy>Mayr Bernhard</cp:lastModifiedBy>
  <cp:revision>4</cp:revision>
  <dcterms:created xsi:type="dcterms:W3CDTF">2025-05-12T03:20:58Z</dcterms:created>
  <dcterms:modified xsi:type="dcterms:W3CDTF">2025-05-12T09:03:13Z</dcterms:modified>
</cp:coreProperties>
</file>