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710" autoAdjust="0"/>
  </p:normalViewPr>
  <p:slideViewPr>
    <p:cSldViewPr>
      <p:cViewPr varScale="1">
        <p:scale>
          <a:sx n="103" d="100"/>
          <a:sy n="103" d="100"/>
        </p:scale>
        <p:origin x="-25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7268B0-B383-4186-A2F6-928571A8DB04}" type="datetimeFigureOut">
              <a:rPr lang="en-US" smtClean="0"/>
              <a:pPr/>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F92E3-8990-429C-8D6C-24B0657DA2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7268B0-B383-4186-A2F6-928571A8DB04}" type="datetimeFigureOut">
              <a:rPr lang="en-US" smtClean="0"/>
              <a:pPr/>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F92E3-8990-429C-8D6C-24B0657DA2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7268B0-B383-4186-A2F6-928571A8DB04}" type="datetimeFigureOut">
              <a:rPr lang="en-US" smtClean="0"/>
              <a:pPr/>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F92E3-8990-429C-8D6C-24B0657DA2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7268B0-B383-4186-A2F6-928571A8DB04}" type="datetimeFigureOut">
              <a:rPr lang="en-US" smtClean="0"/>
              <a:pPr/>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F92E3-8990-429C-8D6C-24B0657DA2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7268B0-B383-4186-A2F6-928571A8DB04}" type="datetimeFigureOut">
              <a:rPr lang="en-US" smtClean="0"/>
              <a:pPr/>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F92E3-8990-429C-8D6C-24B0657DA2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7268B0-B383-4186-A2F6-928571A8DB04}" type="datetimeFigureOut">
              <a:rPr lang="en-US" smtClean="0"/>
              <a:pPr/>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F92E3-8990-429C-8D6C-24B0657DA2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7268B0-B383-4186-A2F6-928571A8DB04}" type="datetimeFigureOut">
              <a:rPr lang="en-US" smtClean="0"/>
              <a:pPr/>
              <a:t>4/8/2015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8F92E3-8990-429C-8D6C-24B0657DA2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7268B0-B383-4186-A2F6-928571A8DB04}" type="datetimeFigureOut">
              <a:rPr lang="en-US" smtClean="0"/>
              <a:pPr/>
              <a:t>4/8/2015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8F92E3-8990-429C-8D6C-24B0657DA2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268B0-B383-4186-A2F6-928571A8DB04}" type="datetimeFigureOut">
              <a:rPr lang="en-US" smtClean="0"/>
              <a:pPr/>
              <a:t>4/8/2015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8F92E3-8990-429C-8D6C-24B0657DA2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268B0-B383-4186-A2F6-928571A8DB04}" type="datetimeFigureOut">
              <a:rPr lang="en-US" smtClean="0"/>
              <a:pPr/>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F92E3-8990-429C-8D6C-24B0657DA2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268B0-B383-4186-A2F6-928571A8DB04}" type="datetimeFigureOut">
              <a:rPr lang="en-US" smtClean="0"/>
              <a:pPr/>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F92E3-8990-429C-8D6C-24B0657DA2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268B0-B383-4186-A2F6-928571A8DB04}" type="datetimeFigureOut">
              <a:rPr lang="en-US" smtClean="0"/>
              <a:pPr/>
              <a:t>4/8/2015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F92E3-8990-429C-8D6C-24B0657DA2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2"/>
          <p:cNvSpPr txBox="1">
            <a:spLocks/>
          </p:cNvSpPr>
          <p:nvPr/>
        </p:nvSpPr>
        <p:spPr>
          <a:xfrm>
            <a:off x="152400" y="1018160"/>
            <a:ext cx="3657600" cy="1524000"/>
          </a:xfrm>
          <a:prstGeom prst="rect">
            <a:avLst/>
          </a:prstGeom>
        </p:spPr>
        <p:txBody>
          <a:bodyPr vert="horz" lIns="91440" tIns="45720" rIns="91440" bIns="45720" rtlCol="0">
            <a:normAutofit fontScale="40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smtClean="0">
                <a:ln>
                  <a:noFill/>
                </a:ln>
                <a:effectLst/>
                <a:uLnTx/>
                <a:uFillTx/>
                <a:latin typeface="+mn-lt"/>
                <a:ea typeface="+mn-ea"/>
                <a:cs typeface="+mn-cs"/>
              </a:rPr>
              <a:t>Background</a:t>
            </a:r>
            <a:endParaRPr kumimoji="0" lang="en-US" sz="2800" b="0" i="0" u="none" strike="noStrike" kern="1200" cap="none" spc="0" normalizeH="0" baseline="0" noProof="0" dirty="0" smtClean="0">
              <a:ln>
                <a:noFill/>
              </a:ln>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effectLst/>
                <a:uLnTx/>
                <a:uFillTx/>
                <a:latin typeface="+mn-lt"/>
                <a:ea typeface="+mn-ea"/>
                <a:cs typeface="+mn-cs"/>
              </a:rPr>
              <a:t>Residents and businesses of Washington, DC’s Bloomingdale and </a:t>
            </a:r>
            <a:r>
              <a:rPr kumimoji="0" lang="en-US" sz="2500" b="0" i="0" u="none" strike="noStrike" kern="1200" cap="none" spc="0" normalizeH="0" baseline="0" noProof="0" dirty="0" err="1" smtClean="0">
                <a:ln>
                  <a:noFill/>
                </a:ln>
                <a:effectLst/>
                <a:uLnTx/>
                <a:uFillTx/>
                <a:latin typeface="+mn-lt"/>
                <a:ea typeface="+mn-ea"/>
                <a:cs typeface="+mn-cs"/>
              </a:rPr>
              <a:t>LeDroit</a:t>
            </a:r>
            <a:r>
              <a:rPr kumimoji="0" lang="en-US" sz="2500" b="0" i="0" u="none" strike="noStrike" kern="1200" cap="none" spc="0" normalizeH="0" baseline="0" noProof="0" dirty="0" smtClean="0">
                <a:ln>
                  <a:noFill/>
                </a:ln>
                <a:effectLst/>
                <a:uLnTx/>
                <a:uFillTx/>
                <a:latin typeface="+mn-lt"/>
                <a:ea typeface="+mn-ea"/>
                <a:cs typeface="+mn-cs"/>
              </a:rPr>
              <a:t> Park neighborhoods have historically experienced severe flooding during large storms.  In August 2012 the District appointed a Flood Prevention Task Force of experts and residents and has undertaken construction projects to alleviate some flooding problems in principal roadways, but longer term solutions are currently not scheduled to begin until 2022</a:t>
            </a:r>
            <a:r>
              <a:rPr kumimoji="0" lang="en-US" sz="2500" b="0" i="0" u="none" strike="noStrike" kern="1200" cap="none" spc="0" normalizeH="0" baseline="0" noProof="0" dirty="0" smtClean="0">
                <a:ln>
                  <a:noFill/>
                </a:ln>
                <a:effectLst/>
                <a:uLnTx/>
                <a:uFillTx/>
                <a:latin typeface="+mn-lt"/>
                <a:ea typeface="+mn-ea"/>
                <a:cs typeface="+mn-cs"/>
              </a:rPr>
              <a:t>.  </a:t>
            </a:r>
            <a:r>
              <a:rPr kumimoji="0" lang="en-US" sz="2500" b="0" i="0" u="none" strike="noStrike" kern="1200" cap="none" spc="0" normalizeH="0" baseline="0" noProof="0" dirty="0" smtClean="0">
                <a:ln>
                  <a:noFill/>
                </a:ln>
                <a:effectLst/>
                <a:uLnTx/>
                <a:uFillTx/>
                <a:latin typeface="+mn-lt"/>
                <a:ea typeface="+mn-ea"/>
                <a:cs typeface="+mn-cs"/>
              </a:rPr>
              <a:t>A deeper understanding of factors that contribute to flooding conditions in the area is necessary to ensure that the District invests its resources most effectively to address this problem.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5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Rectangle 5"/>
          <p:cNvSpPr/>
          <p:nvPr/>
        </p:nvSpPr>
        <p:spPr>
          <a:xfrm>
            <a:off x="228600" y="65782"/>
            <a:ext cx="8610600" cy="907941"/>
          </a:xfrm>
          <a:prstGeom prst="rect">
            <a:avLst/>
          </a:prstGeom>
        </p:spPr>
        <p:txBody>
          <a:bodyPr wrap="square">
            <a:spAutoFit/>
          </a:bodyPr>
          <a:lstStyle/>
          <a:p>
            <a:pPr algn="ctr"/>
            <a:r>
              <a:rPr lang="en-US" sz="1400" b="1" dirty="0"/>
              <a:t>Identifying Factors that Contribute the Most to Flooding Conditions of Washington, DC’s </a:t>
            </a:r>
            <a:endParaRPr lang="en-US" sz="1400" b="1" dirty="0" smtClean="0"/>
          </a:p>
          <a:p>
            <a:pPr algn="ctr"/>
            <a:r>
              <a:rPr lang="en-US" sz="1400" b="1" dirty="0" smtClean="0"/>
              <a:t>Bloomingdale and </a:t>
            </a:r>
            <a:r>
              <a:rPr lang="en-US" sz="1400" b="1" dirty="0" err="1"/>
              <a:t>Ledroit</a:t>
            </a:r>
            <a:r>
              <a:rPr lang="en-US" sz="1400" b="1" dirty="0"/>
              <a:t> Park Neighborhoods </a:t>
            </a:r>
            <a:endParaRPr lang="en-US" sz="1400" b="1" dirty="0" smtClean="0"/>
          </a:p>
          <a:p>
            <a:pPr algn="ctr"/>
            <a:r>
              <a:rPr lang="en-US" sz="1400" dirty="0" smtClean="0"/>
              <a:t>A General Linear Modeling </a:t>
            </a:r>
            <a:r>
              <a:rPr lang="en-US" sz="1400" dirty="0" smtClean="0"/>
              <a:t>Approach</a:t>
            </a:r>
          </a:p>
          <a:p>
            <a:pPr algn="ctr"/>
            <a:r>
              <a:rPr lang="en-US" sz="1100" dirty="0"/>
              <a:t>*Timothy Chen Allen, **Kevin </a:t>
            </a:r>
            <a:r>
              <a:rPr lang="en-US" sz="1100" dirty="0" err="1"/>
              <a:t>Bembridge</a:t>
            </a:r>
            <a:r>
              <a:rPr lang="en-US" sz="1100" dirty="0"/>
              <a:t> , and **</a:t>
            </a:r>
            <a:r>
              <a:rPr lang="en-US" sz="1100" dirty="0" err="1"/>
              <a:t>Valbona</a:t>
            </a:r>
            <a:r>
              <a:rPr lang="en-US" sz="1100" dirty="0"/>
              <a:t> </a:t>
            </a:r>
            <a:r>
              <a:rPr lang="en-US" sz="1100" dirty="0" err="1" smtClean="0"/>
              <a:t>Bejleri</a:t>
            </a:r>
            <a:endParaRPr lang="en-US" sz="1100" dirty="0"/>
          </a:p>
        </p:txBody>
      </p:sp>
      <p:sp>
        <p:nvSpPr>
          <p:cNvPr id="9" name="Rectangle 8"/>
          <p:cNvSpPr/>
          <p:nvPr/>
        </p:nvSpPr>
        <p:spPr>
          <a:xfrm>
            <a:off x="152400" y="5218837"/>
            <a:ext cx="3276600" cy="877163"/>
          </a:xfrm>
          <a:prstGeom prst="rect">
            <a:avLst/>
          </a:prstGeom>
        </p:spPr>
        <p:txBody>
          <a:bodyPr wrap="square">
            <a:spAutoFit/>
          </a:bodyPr>
          <a:lstStyle/>
          <a:p>
            <a:r>
              <a:rPr lang="en-US" sz="1100" b="1" dirty="0" smtClean="0"/>
              <a:t>Methodology</a:t>
            </a:r>
          </a:p>
          <a:p>
            <a:r>
              <a:rPr lang="en-US" sz="1000" dirty="0" smtClean="0"/>
              <a:t>General </a:t>
            </a:r>
            <a:r>
              <a:rPr lang="en-US" sz="1000" dirty="0"/>
              <a:t>Linear Modeling (GLM</a:t>
            </a:r>
            <a:r>
              <a:rPr lang="en-US" sz="1000" dirty="0" smtClean="0"/>
              <a:t>) </a:t>
            </a:r>
          </a:p>
          <a:p>
            <a:pPr>
              <a:buFont typeface="Arial" pitchFamily="34" charset="0"/>
              <a:buChar char="•"/>
            </a:pPr>
            <a:r>
              <a:rPr lang="en-US" sz="1000" dirty="0" smtClean="0"/>
              <a:t> Will model the chances of flood</a:t>
            </a:r>
          </a:p>
          <a:p>
            <a:pPr>
              <a:buFont typeface="Arial" pitchFamily="34" charset="0"/>
              <a:buChar char="•"/>
            </a:pPr>
            <a:r>
              <a:rPr lang="en-US" sz="1000" dirty="0" smtClean="0"/>
              <a:t>  Dichotomous response variable  (flood/no flood) </a:t>
            </a:r>
          </a:p>
          <a:p>
            <a:pPr>
              <a:buFont typeface="Arial" pitchFamily="34" charset="0"/>
              <a:buChar char="•"/>
            </a:pPr>
            <a:r>
              <a:rPr lang="en-US" sz="1000" dirty="0" smtClean="0"/>
              <a:t>  Logistic regression procedure for model building </a:t>
            </a:r>
          </a:p>
        </p:txBody>
      </p:sp>
      <p:pic>
        <p:nvPicPr>
          <p:cNvPr id="10"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2572177"/>
            <a:ext cx="1598072" cy="1371600"/>
          </a:xfrm>
          <a:prstGeom prst="rect">
            <a:avLst/>
          </a:prstGeom>
        </p:spPr>
      </p:pic>
      <p:sp>
        <p:nvSpPr>
          <p:cNvPr id="11" name="Rectangle 10"/>
          <p:cNvSpPr/>
          <p:nvPr/>
        </p:nvSpPr>
        <p:spPr>
          <a:xfrm>
            <a:off x="76200" y="6182380"/>
            <a:ext cx="8991600" cy="523220"/>
          </a:xfrm>
          <a:prstGeom prst="rect">
            <a:avLst/>
          </a:prstGeom>
        </p:spPr>
        <p:txBody>
          <a:bodyPr wrap="square">
            <a:spAutoFit/>
          </a:bodyPr>
          <a:lstStyle/>
          <a:p>
            <a:r>
              <a:rPr lang="en-US" sz="700" b="1" dirty="0" smtClean="0"/>
              <a:t>References</a:t>
            </a:r>
            <a:r>
              <a:rPr lang="en-US" sz="700" dirty="0" smtClean="0"/>
              <a:t>: </a:t>
            </a:r>
            <a:r>
              <a:rPr lang="en-US" sz="700" dirty="0"/>
              <a:t>DCWASA (2006). </a:t>
            </a:r>
            <a:r>
              <a:rPr lang="en-US" sz="700" i="1" dirty="0"/>
              <a:t>Sewer investigation: Bloomingdale Neighborhood; </a:t>
            </a:r>
            <a:r>
              <a:rPr lang="en-US" sz="700" dirty="0"/>
              <a:t>FEMA (2010). </a:t>
            </a:r>
            <a:r>
              <a:rPr lang="en-US" sz="700" i="1" dirty="0"/>
              <a:t>Flood Insurance Study: District of Columbia</a:t>
            </a:r>
            <a:r>
              <a:rPr lang="en-US" sz="700" dirty="0"/>
              <a:t>; NCPC (2008). </a:t>
            </a:r>
            <a:r>
              <a:rPr lang="en-US" sz="700" i="1" dirty="0" err="1"/>
              <a:t>Stormwater</a:t>
            </a:r>
            <a:r>
              <a:rPr lang="en-US" sz="700" i="1" dirty="0"/>
              <a:t> in Washington, DC;  </a:t>
            </a:r>
            <a:r>
              <a:rPr lang="en-US" sz="700" dirty="0" err="1"/>
              <a:t>Ndumbe</a:t>
            </a:r>
            <a:r>
              <a:rPr lang="en-US" sz="700" dirty="0"/>
              <a:t>, J. (2006). “An Analytical Study on the Anacostia and Potomac Rivers”, UDC/DCWRRI</a:t>
            </a:r>
            <a:r>
              <a:rPr lang="en-US" sz="700" i="1" dirty="0"/>
              <a:t>; </a:t>
            </a:r>
            <a:r>
              <a:rPr lang="en-US" sz="700" dirty="0" err="1"/>
              <a:t>Hoaglin</a:t>
            </a:r>
            <a:r>
              <a:rPr lang="en-US" sz="700" dirty="0"/>
              <a:t>, David C. (1980), “A </a:t>
            </a:r>
            <a:r>
              <a:rPr lang="en-US" sz="700" dirty="0" err="1"/>
              <a:t>Poissonness</a:t>
            </a:r>
            <a:r>
              <a:rPr lang="en-US" sz="700" dirty="0"/>
              <a:t> Plot”, </a:t>
            </a:r>
            <a:r>
              <a:rPr lang="en-US" sz="700" i="1" dirty="0"/>
              <a:t>The American </a:t>
            </a:r>
            <a:r>
              <a:rPr lang="en-US" sz="700" i="1" dirty="0" err="1"/>
              <a:t>Statistician</a:t>
            </a:r>
            <a:r>
              <a:rPr lang="en-US" sz="700" dirty="0" err="1"/>
              <a:t>,Vol</a:t>
            </a:r>
            <a:r>
              <a:rPr lang="en-US" sz="700" dirty="0"/>
              <a:t>. 34, No3, </a:t>
            </a:r>
            <a:r>
              <a:rPr lang="en-US" sz="700" dirty="0" err="1"/>
              <a:t>pp</a:t>
            </a:r>
            <a:r>
              <a:rPr lang="en-US" sz="700" dirty="0"/>
              <a:t> 146-149; </a:t>
            </a:r>
            <a:r>
              <a:rPr lang="en-US" sz="700" dirty="0" err="1"/>
              <a:t>Velleman</a:t>
            </a:r>
            <a:r>
              <a:rPr lang="en-US" sz="700" dirty="0"/>
              <a:t>, Paul F. and </a:t>
            </a:r>
            <a:r>
              <a:rPr lang="en-US" sz="700" dirty="0" err="1"/>
              <a:t>Hoaglin</a:t>
            </a:r>
            <a:r>
              <a:rPr lang="en-US" sz="700" dirty="0"/>
              <a:t>, David C. (1980), </a:t>
            </a:r>
            <a:r>
              <a:rPr lang="en-US" sz="700" i="1" dirty="0"/>
              <a:t>Applications , Basics, and Computing of Exploratory Data Analysis,</a:t>
            </a:r>
            <a:r>
              <a:rPr lang="en-US" sz="700" dirty="0"/>
              <a:t> North Scituate , Mass.: Duxbury Press: 122-135; </a:t>
            </a:r>
            <a:r>
              <a:rPr lang="en-US" sz="700" dirty="0" err="1"/>
              <a:t>Espinueva</a:t>
            </a:r>
            <a:r>
              <a:rPr lang="en-US" sz="700" dirty="0"/>
              <a:t>, S. et al (2013). Guidelines on Urban Flood Risk Management (UFRM), Proceedings of 45</a:t>
            </a:r>
            <a:r>
              <a:rPr lang="en-US" sz="700" baseline="30000" dirty="0"/>
              <a:t>th</a:t>
            </a:r>
            <a:r>
              <a:rPr lang="en-US" sz="700" dirty="0"/>
              <a:t> ESCAP/WMO Typhoon Committee; Van </a:t>
            </a:r>
            <a:r>
              <a:rPr lang="en-US" sz="700" dirty="0" err="1"/>
              <a:t>Gelder</a:t>
            </a:r>
            <a:r>
              <a:rPr lang="en-US" sz="700" dirty="0"/>
              <a:t>, P. (1996). A new statistical model for extreme water levels along the Dutch coast. </a:t>
            </a:r>
            <a:r>
              <a:rPr lang="en-US" sz="700" i="1" dirty="0"/>
              <a:t>Stochastic hydraulics 96</a:t>
            </a:r>
            <a:r>
              <a:rPr lang="en-US" sz="700" dirty="0"/>
              <a:t>: 243-249; </a:t>
            </a:r>
            <a:r>
              <a:rPr lang="en-US" sz="700" dirty="0" err="1"/>
              <a:t>Nayak</a:t>
            </a:r>
            <a:r>
              <a:rPr lang="en-US" sz="700" dirty="0"/>
              <a:t>, P. et al. (2005). Short‐term flood forecasting with a </a:t>
            </a:r>
            <a:r>
              <a:rPr lang="en-US" sz="700" dirty="0" err="1"/>
              <a:t>neurofuzzy</a:t>
            </a:r>
            <a:r>
              <a:rPr lang="en-US" sz="700" dirty="0"/>
              <a:t> model. </a:t>
            </a:r>
            <a:r>
              <a:rPr lang="en-US" sz="700" i="1" dirty="0"/>
              <a:t>Water Resources Research</a:t>
            </a:r>
            <a:r>
              <a:rPr lang="en-US" sz="700" dirty="0"/>
              <a:t>, </a:t>
            </a:r>
            <a:r>
              <a:rPr lang="en-US" sz="700" i="1" dirty="0"/>
              <a:t>41</a:t>
            </a:r>
            <a:r>
              <a:rPr lang="en-US" sz="700" dirty="0"/>
              <a:t>(4).</a:t>
            </a:r>
          </a:p>
        </p:txBody>
      </p:sp>
      <p:pic>
        <p:nvPicPr>
          <p:cNvPr id="12" name="Content Placeholder 7"/>
          <p:cNvPicPr>
            <a:picLocks noChangeAspect="1"/>
          </p:cNvPicPr>
          <p:nvPr/>
        </p:nvPicPr>
        <p:blipFill rotWithShape="1">
          <a:blip r:embed="rId3" cstate="print">
            <a:extLst>
              <a:ext uri="{28A0092B-C50C-407E-A947-70E740481C1C}">
                <a14:useLocalDpi xmlns:a14="http://schemas.microsoft.com/office/drawing/2010/main" val="0"/>
              </a:ext>
            </a:extLst>
          </a:blip>
          <a:srcRect l="4903" t="3561" r="4122" b="9500"/>
          <a:stretch/>
        </p:blipFill>
        <p:spPr>
          <a:xfrm>
            <a:off x="6934200" y="3856178"/>
            <a:ext cx="1991365" cy="1899576"/>
          </a:xfrm>
          <a:prstGeom prst="rect">
            <a:avLst/>
          </a:prstGeom>
        </p:spPr>
      </p:pic>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98582" y="2441865"/>
            <a:ext cx="1700495" cy="1700495"/>
          </a:xfrm>
          <a:prstGeom prst="rect">
            <a:avLst/>
          </a:prstGeom>
        </p:spPr>
      </p:pic>
      <p:graphicFrame>
        <p:nvGraphicFramePr>
          <p:cNvPr id="14" name="Content Placeholder 7"/>
          <p:cNvGraphicFramePr>
            <a:graphicFrameLocks/>
          </p:cNvGraphicFramePr>
          <p:nvPr>
            <p:extLst>
              <p:ext uri="{D42A27DB-BD31-4B8C-83A1-F6EECF244321}">
                <p14:modId xmlns:p14="http://schemas.microsoft.com/office/powerpoint/2010/main" val="1696572833"/>
              </p:ext>
            </p:extLst>
          </p:nvPr>
        </p:nvGraphicFramePr>
        <p:xfrm>
          <a:off x="3876034" y="2124042"/>
          <a:ext cx="2921081" cy="2600358"/>
        </p:xfrm>
        <a:graphic>
          <a:graphicData uri="http://schemas.openxmlformats.org/drawingml/2006/table">
            <a:tbl>
              <a:tblPr firstRow="1" bandRow="1">
                <a:tableStyleId>{5C22544A-7EE6-4342-B048-85BDC9FD1C3A}</a:tableStyleId>
              </a:tblPr>
              <a:tblGrid>
                <a:gridCol w="217488"/>
                <a:gridCol w="2703593"/>
              </a:tblGrid>
              <a:tr h="140873">
                <a:tc>
                  <a:txBody>
                    <a:bodyPr/>
                    <a:lstStyle/>
                    <a:p>
                      <a:pPr algn="l" fontAlgn="b"/>
                      <a:r>
                        <a:rPr lang="en-US" sz="700" b="0" i="0" u="none" strike="noStrike" kern="1200" dirty="0">
                          <a:solidFill>
                            <a:srgbClr val="000000"/>
                          </a:solidFill>
                          <a:effectLst/>
                          <a:latin typeface="Calibri" panose="020F0502020204030204" pitchFamily="34" charset="0"/>
                          <a:ea typeface="+mn-ea"/>
                          <a:cs typeface="+mn-cs"/>
                        </a:rPr>
                        <a:t>Year</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Description</a:t>
                      </a:r>
                    </a:p>
                  </a:txBody>
                  <a:tcPr marL="9525" marR="9525" marT="9525" marB="0" anchor="b"/>
                </a:tc>
              </a:tr>
              <a:tr h="116885">
                <a:tc>
                  <a:txBody>
                    <a:bodyPr/>
                    <a:lstStyle/>
                    <a:p>
                      <a:pPr algn="r" fontAlgn="b"/>
                      <a:r>
                        <a:rPr lang="en-US" sz="700" b="0" i="0" u="none" strike="noStrike" dirty="0">
                          <a:solidFill>
                            <a:srgbClr val="000000"/>
                          </a:solidFill>
                          <a:effectLst/>
                          <a:latin typeface="Calibri" panose="020F0502020204030204" pitchFamily="34" charset="0"/>
                        </a:rPr>
                        <a:t>1924</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5 Deaths, $4 Million in Damage.</a:t>
                      </a:r>
                    </a:p>
                  </a:txBody>
                  <a:tcPr marL="9525" marR="9525" marT="9525" marB="0" anchor="b"/>
                </a:tc>
              </a:tr>
              <a:tr h="116885">
                <a:tc>
                  <a:txBody>
                    <a:bodyPr/>
                    <a:lstStyle/>
                    <a:p>
                      <a:pPr algn="r" fontAlgn="b"/>
                      <a:r>
                        <a:rPr lang="en-US" sz="700" b="0" i="0" u="none" strike="noStrike" dirty="0">
                          <a:solidFill>
                            <a:srgbClr val="000000"/>
                          </a:solidFill>
                          <a:effectLst/>
                          <a:latin typeface="Calibri" panose="020F0502020204030204" pitchFamily="34" charset="0"/>
                        </a:rPr>
                        <a:t>1924</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Greatest Damage since flood of 1889.</a:t>
                      </a:r>
                    </a:p>
                  </a:txBody>
                  <a:tcPr marL="9525" marR="9525" marT="9525" marB="0" anchor="b"/>
                </a:tc>
              </a:tr>
              <a:tr h="116885">
                <a:tc>
                  <a:txBody>
                    <a:bodyPr/>
                    <a:lstStyle/>
                    <a:p>
                      <a:pPr algn="r" fontAlgn="b"/>
                      <a:r>
                        <a:rPr lang="en-US" sz="700" b="0" i="0" u="none" strike="noStrike" dirty="0">
                          <a:solidFill>
                            <a:srgbClr val="000000"/>
                          </a:solidFill>
                          <a:effectLst/>
                          <a:latin typeface="Calibri" panose="020F0502020204030204" pitchFamily="34" charset="0"/>
                        </a:rPr>
                        <a:t>1933</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Chesapeake-Potomac Hurricane of 1933.</a:t>
                      </a:r>
                    </a:p>
                  </a:txBody>
                  <a:tcPr marL="9525" marR="9525" marT="9525" marB="0" anchor="b"/>
                </a:tc>
              </a:tr>
              <a:tr h="116885">
                <a:tc>
                  <a:txBody>
                    <a:bodyPr/>
                    <a:lstStyle/>
                    <a:p>
                      <a:pPr algn="r" fontAlgn="b"/>
                      <a:r>
                        <a:rPr lang="en-US" sz="700" b="0" i="0" u="none" strike="noStrike" dirty="0">
                          <a:solidFill>
                            <a:srgbClr val="000000"/>
                          </a:solidFill>
                          <a:effectLst/>
                          <a:latin typeface="Calibri" panose="020F0502020204030204" pitchFamily="34" charset="0"/>
                        </a:rPr>
                        <a:t>1936</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Greatest flood since 1889 .1 Exceeded flood of May 1924.</a:t>
                      </a:r>
                    </a:p>
                  </a:txBody>
                  <a:tcPr marL="9525" marR="9525" marT="9525" marB="0" anchor="b"/>
                </a:tc>
              </a:tr>
              <a:tr h="140695">
                <a:tc>
                  <a:txBody>
                    <a:bodyPr/>
                    <a:lstStyle/>
                    <a:p>
                      <a:pPr algn="r" fontAlgn="b"/>
                      <a:r>
                        <a:rPr lang="en-US" sz="700" b="0" i="0" u="none" strike="noStrike" dirty="0">
                          <a:solidFill>
                            <a:srgbClr val="000000"/>
                          </a:solidFill>
                          <a:effectLst/>
                          <a:latin typeface="Calibri" panose="020F0502020204030204" pitchFamily="34" charset="0"/>
                        </a:rPr>
                        <a:t>1937</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Third Largest flood after 1936 and 1889. Comparable to May 1924.</a:t>
                      </a:r>
                    </a:p>
                  </a:txBody>
                  <a:tcPr marL="9525" marR="9525" marT="9525" marB="0" anchor="b"/>
                </a:tc>
              </a:tr>
              <a:tr h="152400">
                <a:tc>
                  <a:txBody>
                    <a:bodyPr/>
                    <a:lstStyle/>
                    <a:p>
                      <a:pPr algn="r" fontAlgn="b"/>
                      <a:r>
                        <a:rPr lang="en-US" sz="700" b="0" i="0" u="none" strike="noStrike" dirty="0">
                          <a:solidFill>
                            <a:srgbClr val="000000"/>
                          </a:solidFill>
                          <a:effectLst/>
                          <a:latin typeface="Calibri" panose="020F0502020204030204" pitchFamily="34" charset="0"/>
                        </a:rPr>
                        <a:t>1942</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Potomac River Stage at Washington 0.3 ft higher than in 1936.</a:t>
                      </a:r>
                    </a:p>
                  </a:txBody>
                  <a:tcPr marL="9525" marR="9525" marT="9525" marB="0" anchor="b"/>
                </a:tc>
              </a:tr>
              <a:tr h="116885">
                <a:tc>
                  <a:txBody>
                    <a:bodyPr/>
                    <a:lstStyle/>
                    <a:p>
                      <a:pPr algn="r" fontAlgn="b"/>
                      <a:r>
                        <a:rPr lang="en-US" sz="700" b="0" i="0" u="none" strike="noStrike" dirty="0">
                          <a:solidFill>
                            <a:srgbClr val="000000"/>
                          </a:solidFill>
                          <a:effectLst/>
                          <a:latin typeface="Calibri" panose="020F0502020204030204" pitchFamily="34" charset="0"/>
                        </a:rPr>
                        <a:t>1955</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Hurricanes Connie and Diane.</a:t>
                      </a:r>
                    </a:p>
                  </a:txBody>
                  <a:tcPr marL="9525" marR="9525" marT="9525" marB="0" anchor="b"/>
                </a:tc>
              </a:tr>
              <a:tr h="116885">
                <a:tc>
                  <a:txBody>
                    <a:bodyPr/>
                    <a:lstStyle/>
                    <a:p>
                      <a:pPr algn="r" fontAlgn="b"/>
                      <a:r>
                        <a:rPr lang="en-US" sz="700" b="0" i="0" u="none" strike="noStrike" dirty="0">
                          <a:solidFill>
                            <a:srgbClr val="000000"/>
                          </a:solidFill>
                          <a:effectLst/>
                          <a:latin typeface="Calibri" panose="020F0502020204030204" pitchFamily="34" charset="0"/>
                        </a:rPr>
                        <a:t>1972</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Hurricane Agnes.</a:t>
                      </a:r>
                    </a:p>
                  </a:txBody>
                  <a:tcPr marL="9525" marR="9525" marT="9525" marB="0" anchor="b"/>
                </a:tc>
              </a:tr>
              <a:tr h="116885">
                <a:tc>
                  <a:txBody>
                    <a:bodyPr/>
                    <a:lstStyle/>
                    <a:p>
                      <a:pPr algn="r" fontAlgn="b"/>
                      <a:r>
                        <a:rPr lang="en-US" sz="700" b="0" i="0" u="none" strike="noStrike" dirty="0">
                          <a:solidFill>
                            <a:srgbClr val="000000"/>
                          </a:solidFill>
                          <a:effectLst/>
                          <a:latin typeface="Calibri" panose="020F0502020204030204" pitchFamily="34" charset="0"/>
                        </a:rPr>
                        <a:t>1979</a:t>
                      </a:r>
                    </a:p>
                  </a:txBody>
                  <a:tcPr marL="9525" marR="9525" marT="9525" marB="0" anchor="b"/>
                </a:tc>
                <a:tc>
                  <a:txBody>
                    <a:bodyPr/>
                    <a:lstStyle/>
                    <a:p>
                      <a:pPr algn="l" fontAlgn="b"/>
                      <a:r>
                        <a:rPr lang="de-DE" sz="700" b="0" i="0" u="none" strike="noStrike" dirty="0">
                          <a:solidFill>
                            <a:srgbClr val="000000"/>
                          </a:solidFill>
                          <a:effectLst/>
                          <a:latin typeface="Calibri" panose="020F0502020204030204" pitchFamily="34" charset="0"/>
                        </a:rPr>
                        <a:t>Hurricane David $374,000 in damage.</a:t>
                      </a:r>
                    </a:p>
                  </a:txBody>
                  <a:tcPr marL="9525" marR="9525" marT="9525" marB="0" anchor="b"/>
                </a:tc>
              </a:tr>
              <a:tr h="106545">
                <a:tc>
                  <a:txBody>
                    <a:bodyPr/>
                    <a:lstStyle/>
                    <a:p>
                      <a:pPr algn="r" fontAlgn="b"/>
                      <a:r>
                        <a:rPr lang="en-US" sz="700" b="0" i="0" u="none" strike="noStrike" dirty="0">
                          <a:solidFill>
                            <a:srgbClr val="000000"/>
                          </a:solidFill>
                          <a:effectLst/>
                          <a:latin typeface="Calibri" panose="020F0502020204030204" pitchFamily="34" charset="0"/>
                        </a:rPr>
                        <a:t>1985</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Hurricane Juan combined with stationary front. $9 million damage along C&amp;O canal and $113 million along Potomac.</a:t>
                      </a:r>
                    </a:p>
                  </a:txBody>
                  <a:tcPr marL="9525" marR="9525" marT="9525" marB="0" anchor="b"/>
                </a:tc>
              </a:tr>
              <a:tr h="112260">
                <a:tc>
                  <a:txBody>
                    <a:bodyPr/>
                    <a:lstStyle/>
                    <a:p>
                      <a:pPr algn="r" fontAlgn="b"/>
                      <a:r>
                        <a:rPr lang="en-US" sz="700" b="0" i="0" u="none" strike="noStrike" dirty="0">
                          <a:solidFill>
                            <a:srgbClr val="000000"/>
                          </a:solidFill>
                          <a:effectLst/>
                          <a:latin typeface="Calibri" panose="020F0502020204030204" pitchFamily="34" charset="0"/>
                        </a:rPr>
                        <a:t>1989</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Three people killed, hundreds of homes and businesses destroyed.</a:t>
                      </a:r>
                    </a:p>
                  </a:txBody>
                  <a:tcPr marL="9525" marR="9525" marT="9525" marB="0" anchor="b"/>
                </a:tc>
              </a:tr>
              <a:tr h="116885">
                <a:tc>
                  <a:txBody>
                    <a:bodyPr/>
                    <a:lstStyle/>
                    <a:p>
                      <a:pPr algn="r" fontAlgn="b"/>
                      <a:r>
                        <a:rPr lang="en-US" sz="700" b="0" i="0" u="none" strike="noStrike" dirty="0">
                          <a:solidFill>
                            <a:srgbClr val="000000"/>
                          </a:solidFill>
                          <a:effectLst/>
                          <a:latin typeface="Calibri" panose="020F0502020204030204" pitchFamily="34" charset="0"/>
                        </a:rPr>
                        <a:t>1996</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Fifth highest flood on official record.</a:t>
                      </a:r>
                    </a:p>
                  </a:txBody>
                  <a:tcPr marL="9525" marR="9525" marT="9525" marB="0" anchor="b"/>
                </a:tc>
              </a:tr>
              <a:tr h="116885">
                <a:tc>
                  <a:txBody>
                    <a:bodyPr/>
                    <a:lstStyle/>
                    <a:p>
                      <a:pPr algn="r" fontAlgn="b"/>
                      <a:r>
                        <a:rPr lang="en-US" sz="700" b="0" i="0" u="none" strike="noStrike" dirty="0">
                          <a:solidFill>
                            <a:srgbClr val="000000"/>
                          </a:solidFill>
                          <a:effectLst/>
                          <a:latin typeface="Calibri" panose="020F0502020204030204" pitchFamily="34" charset="0"/>
                        </a:rPr>
                        <a:t>1996</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Hurricane Fran, flooding similar to Hurricane Juan.</a:t>
                      </a:r>
                    </a:p>
                  </a:txBody>
                  <a:tcPr marL="9525" marR="9525" marT="9525" marB="0" anchor="b"/>
                </a:tc>
              </a:tr>
              <a:tr h="143285">
                <a:tc>
                  <a:txBody>
                    <a:bodyPr/>
                    <a:lstStyle/>
                    <a:p>
                      <a:pPr algn="r" fontAlgn="b"/>
                      <a:r>
                        <a:rPr lang="en-US" sz="700" b="0" i="0" u="none" strike="noStrike" dirty="0">
                          <a:solidFill>
                            <a:srgbClr val="000000"/>
                          </a:solidFill>
                          <a:effectLst/>
                          <a:latin typeface="Calibri" panose="020F0502020204030204" pitchFamily="34" charset="0"/>
                        </a:rPr>
                        <a:t>2001</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Rock Creek discharge at Sherrill Drive gage about 1.5 times the 100-yr discharge.</a:t>
                      </a:r>
                    </a:p>
                  </a:txBody>
                  <a:tcPr marL="9525" marR="9525" marT="9525" marB="0" anchor="b"/>
                </a:tc>
              </a:tr>
              <a:tr h="225200">
                <a:tc>
                  <a:txBody>
                    <a:bodyPr/>
                    <a:lstStyle/>
                    <a:p>
                      <a:pPr algn="r" fontAlgn="b"/>
                      <a:r>
                        <a:rPr lang="en-US" sz="700" b="0" i="0" u="none" strike="noStrike" dirty="0">
                          <a:solidFill>
                            <a:srgbClr val="000000"/>
                          </a:solidFill>
                          <a:effectLst/>
                          <a:latin typeface="Calibri" panose="020F0502020204030204" pitchFamily="34" charset="0"/>
                        </a:rPr>
                        <a:t>2003</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Hurricane Isabel.  Caused a system malfunction in the 14th Street pumping station. The Incident closed 395 in both directions for 48-Hours. $125 million in property damages.</a:t>
                      </a:r>
                    </a:p>
                  </a:txBody>
                  <a:tcPr marL="9525" marR="9525" marT="9525" marB="0" anchor="b"/>
                </a:tc>
              </a:tr>
              <a:tr h="124235">
                <a:tc>
                  <a:txBody>
                    <a:bodyPr/>
                    <a:lstStyle/>
                    <a:p>
                      <a:pPr algn="r" fontAlgn="b"/>
                      <a:r>
                        <a:rPr lang="en-US" sz="700" b="0" i="0" u="none" strike="noStrike" dirty="0">
                          <a:solidFill>
                            <a:srgbClr val="000000"/>
                          </a:solidFill>
                          <a:effectLst/>
                          <a:latin typeface="Calibri" panose="020F0502020204030204" pitchFamily="34" charset="0"/>
                        </a:rPr>
                        <a:t>2006</a:t>
                      </a:r>
                    </a:p>
                  </a:txBody>
                  <a:tcPr marL="9525" marR="9525" marT="9525" marB="0" anchor="b"/>
                </a:tc>
                <a:tc>
                  <a:txBody>
                    <a:bodyPr/>
                    <a:lstStyle/>
                    <a:p>
                      <a:pPr algn="l" fontAlgn="b"/>
                      <a:r>
                        <a:rPr lang="en-US" sz="700" b="0" i="0" u="none" strike="noStrike" dirty="0">
                          <a:solidFill>
                            <a:srgbClr val="000000"/>
                          </a:solidFill>
                          <a:effectLst/>
                          <a:latin typeface="Calibri" panose="020F0502020204030204" pitchFamily="34" charset="0"/>
                        </a:rPr>
                        <a:t>Localized flooding throughout region damaged major Federal buildings. $10million in damages.</a:t>
                      </a:r>
                    </a:p>
                  </a:txBody>
                  <a:tcPr marL="9525" marR="9525" marT="9525" marB="0" anchor="b"/>
                </a:tc>
              </a:tr>
            </a:tbl>
          </a:graphicData>
        </a:graphic>
      </p:graphicFrame>
      <p:graphicFrame>
        <p:nvGraphicFramePr>
          <p:cNvPr id="16" name="Content Placeholder 4"/>
          <p:cNvGraphicFramePr>
            <a:graphicFrameLocks/>
          </p:cNvGraphicFramePr>
          <p:nvPr>
            <p:extLst>
              <p:ext uri="{D42A27DB-BD31-4B8C-83A1-F6EECF244321}">
                <p14:modId xmlns:p14="http://schemas.microsoft.com/office/powerpoint/2010/main" val="3247352823"/>
              </p:ext>
            </p:extLst>
          </p:nvPr>
        </p:nvGraphicFramePr>
        <p:xfrm>
          <a:off x="7162800" y="2074545"/>
          <a:ext cx="1447800" cy="1583055"/>
        </p:xfrm>
        <a:graphic>
          <a:graphicData uri="http://schemas.openxmlformats.org/drawingml/2006/table">
            <a:tbl>
              <a:tblPr firstRow="1" bandRow="1">
                <a:tableStyleId>{5C22544A-7EE6-4342-B048-85BDC9FD1C3A}</a:tableStyleId>
              </a:tblPr>
              <a:tblGrid>
                <a:gridCol w="402282"/>
                <a:gridCol w="304800"/>
                <a:gridCol w="207318"/>
                <a:gridCol w="304800"/>
                <a:gridCol w="228600"/>
              </a:tblGrid>
              <a:tr h="57150">
                <a:tc>
                  <a:txBody>
                    <a:bodyPr/>
                    <a:lstStyle/>
                    <a:p>
                      <a:pPr algn="ctr" fontAlgn="b"/>
                      <a:r>
                        <a:rPr lang="en-US" sz="700" b="1" i="0" u="none" strike="noStrike" dirty="0" smtClean="0">
                          <a:solidFill>
                            <a:srgbClr val="000000"/>
                          </a:solidFill>
                          <a:effectLst/>
                          <a:latin typeface="Calibri" panose="020F0502020204030204" pitchFamily="34" charset="0"/>
                        </a:rPr>
                        <a:t>Year</a:t>
                      </a:r>
                      <a:endParaRPr lang="en-US" sz="7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700" b="1" i="0" u="none" strike="noStrike" dirty="0" smtClean="0">
                          <a:solidFill>
                            <a:srgbClr val="000000"/>
                          </a:solidFill>
                          <a:effectLst/>
                          <a:latin typeface="Calibri" panose="020F0502020204030204" pitchFamily="34" charset="0"/>
                        </a:rPr>
                        <a:t>Temp</a:t>
                      </a:r>
                      <a:endParaRPr lang="en-US" sz="7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700" b="1" i="0" u="none" strike="noStrike" dirty="0" smtClean="0">
                          <a:solidFill>
                            <a:srgbClr val="000000"/>
                          </a:solidFill>
                          <a:effectLst/>
                          <a:latin typeface="Calibri" panose="020F0502020204030204" pitchFamily="34" charset="0"/>
                        </a:rPr>
                        <a:t>Dew</a:t>
                      </a:r>
                      <a:endParaRPr lang="en-US" sz="7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700" b="1" i="0" u="none" strike="noStrike" dirty="0" smtClean="0">
                          <a:solidFill>
                            <a:srgbClr val="000000"/>
                          </a:solidFill>
                          <a:effectLst/>
                          <a:latin typeface="Calibri" panose="020F0502020204030204" pitchFamily="34" charset="0"/>
                        </a:rPr>
                        <a:t>Press</a:t>
                      </a:r>
                      <a:endParaRPr lang="en-US" sz="7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700" b="1" i="0" u="none" strike="noStrike" dirty="0" err="1" smtClean="0">
                          <a:solidFill>
                            <a:srgbClr val="000000"/>
                          </a:solidFill>
                          <a:effectLst/>
                          <a:latin typeface="Calibri" panose="020F0502020204030204" pitchFamily="34" charset="0"/>
                        </a:rPr>
                        <a:t>Prec</a:t>
                      </a:r>
                      <a:endParaRPr lang="en-US" sz="700" b="1" i="0" u="none" strike="noStrike" dirty="0">
                        <a:solidFill>
                          <a:srgbClr val="000000"/>
                        </a:solidFill>
                        <a:effectLst/>
                        <a:latin typeface="Calibri" panose="020F0502020204030204" pitchFamily="34" charset="0"/>
                      </a:endParaRPr>
                    </a:p>
                  </a:txBody>
                  <a:tcPr marL="9525" marR="9525" marT="9525" marB="0" anchor="b"/>
                </a:tc>
              </a:tr>
              <a:tr h="133350">
                <a:tc>
                  <a:txBody>
                    <a:bodyPr/>
                    <a:lstStyle/>
                    <a:p>
                      <a:pPr algn="r" fontAlgn="b"/>
                      <a:r>
                        <a:rPr lang="en-US" sz="700" b="0" i="0" u="none" strike="noStrike" dirty="0" smtClean="0">
                          <a:solidFill>
                            <a:srgbClr val="000000"/>
                          </a:solidFill>
                          <a:effectLst/>
                          <a:latin typeface="Calibri" panose="020F0502020204030204" pitchFamily="34" charset="0"/>
                        </a:rPr>
                        <a:t>1/1/1973</a:t>
                      </a:r>
                      <a:endParaRPr lang="en-US" sz="7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60.5</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47.7</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1017.4</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0</a:t>
                      </a:r>
                    </a:p>
                  </a:txBody>
                  <a:tcPr marL="9525" marR="9525" marT="9525" marB="0" anchor="b"/>
                </a:tc>
              </a:tr>
              <a:tr h="133350">
                <a:tc>
                  <a:txBody>
                    <a:bodyPr/>
                    <a:lstStyle/>
                    <a:p>
                      <a:pPr algn="r" fontAlgn="b"/>
                      <a:r>
                        <a:rPr lang="en-US" sz="700" b="0" i="0" u="none" strike="noStrike" dirty="0" smtClean="0">
                          <a:solidFill>
                            <a:srgbClr val="000000"/>
                          </a:solidFill>
                          <a:effectLst/>
                          <a:latin typeface="Calibri" panose="020F0502020204030204" pitchFamily="34" charset="0"/>
                        </a:rPr>
                        <a:t>1/2/1973</a:t>
                      </a:r>
                      <a:endParaRPr lang="en-US" sz="7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45.9</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21</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1023.4</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0</a:t>
                      </a:r>
                    </a:p>
                  </a:txBody>
                  <a:tcPr marL="9525" marR="9525" marT="9525" marB="0" anchor="b"/>
                </a:tc>
              </a:tr>
              <a:tr h="133350">
                <a:tc>
                  <a:txBody>
                    <a:bodyPr/>
                    <a:lstStyle/>
                    <a:p>
                      <a:pPr algn="r" fontAlgn="b"/>
                      <a:r>
                        <a:rPr lang="en-US" sz="700" b="0" i="0" u="none" strike="noStrike" dirty="0" smtClean="0">
                          <a:solidFill>
                            <a:srgbClr val="000000"/>
                          </a:solidFill>
                          <a:effectLst/>
                          <a:latin typeface="Calibri" panose="020F0502020204030204" pitchFamily="34" charset="0"/>
                        </a:rPr>
                        <a:t>1/3/1973</a:t>
                      </a:r>
                      <a:endParaRPr lang="en-US" sz="7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36</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21.3</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1032.6</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99.99</a:t>
                      </a:r>
                    </a:p>
                  </a:txBody>
                  <a:tcPr marL="9525" marR="9525" marT="9525" marB="0" anchor="b"/>
                </a:tc>
              </a:tr>
              <a:tr h="133350">
                <a:tc>
                  <a:txBody>
                    <a:bodyPr/>
                    <a:lstStyle/>
                    <a:p>
                      <a:pPr algn="r" fontAlgn="b"/>
                      <a:r>
                        <a:rPr lang="en-US" sz="700" b="0" i="0" u="none" strike="noStrike" dirty="0" smtClean="0">
                          <a:solidFill>
                            <a:srgbClr val="000000"/>
                          </a:solidFill>
                          <a:effectLst/>
                          <a:latin typeface="Calibri" panose="020F0502020204030204" pitchFamily="34" charset="0"/>
                        </a:rPr>
                        <a:t>1/4/1973</a:t>
                      </a:r>
                      <a:endParaRPr lang="en-US" sz="7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39.3</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34.6</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1017.6</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0.43</a:t>
                      </a:r>
                    </a:p>
                  </a:txBody>
                  <a:tcPr marL="9525" marR="9525" marT="9525" marB="0" anchor="b"/>
                </a:tc>
              </a:tr>
              <a:tr h="133350">
                <a:tc>
                  <a:txBody>
                    <a:bodyPr/>
                    <a:lstStyle/>
                    <a:p>
                      <a:pPr algn="r" fontAlgn="b"/>
                      <a:r>
                        <a:rPr lang="en-US" sz="700" b="0" i="0" u="none" strike="noStrike" dirty="0" smtClean="0">
                          <a:solidFill>
                            <a:srgbClr val="000000"/>
                          </a:solidFill>
                          <a:effectLst/>
                          <a:latin typeface="Calibri" panose="020F0502020204030204" pitchFamily="34" charset="0"/>
                        </a:rPr>
                        <a:t>1/5/1973</a:t>
                      </a:r>
                      <a:endParaRPr lang="en-US" sz="7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44.9</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31.5</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1016.2</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0.24</a:t>
                      </a:r>
                    </a:p>
                  </a:txBody>
                  <a:tcPr marL="9525" marR="9525" marT="9525" marB="0" anchor="b"/>
                </a:tc>
              </a:tr>
              <a:tr h="133350">
                <a:tc>
                  <a:txBody>
                    <a:bodyPr/>
                    <a:lstStyle/>
                    <a:p>
                      <a:pPr algn="r" fontAlgn="b"/>
                      <a:r>
                        <a:rPr lang="en-US" sz="700" b="0" i="0" u="none" strike="noStrike" dirty="0" smtClean="0">
                          <a:solidFill>
                            <a:srgbClr val="000000"/>
                          </a:solidFill>
                          <a:effectLst/>
                          <a:latin typeface="Calibri" panose="020F0502020204030204" pitchFamily="34" charset="0"/>
                        </a:rPr>
                        <a:t>1/6/1973</a:t>
                      </a:r>
                      <a:endParaRPr lang="en-US" sz="7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35.5</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16.7</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1020.1</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0</a:t>
                      </a:r>
                    </a:p>
                  </a:txBody>
                  <a:tcPr marL="9525" marR="9525" marT="9525" marB="0" anchor="b"/>
                </a:tc>
              </a:tr>
              <a:tr h="133350">
                <a:tc>
                  <a:txBody>
                    <a:bodyPr/>
                    <a:lstStyle/>
                    <a:p>
                      <a:pPr algn="r" fontAlgn="b"/>
                      <a:r>
                        <a:rPr lang="en-US" sz="700" b="0" i="0" u="none" strike="noStrike" dirty="0" smtClean="0">
                          <a:solidFill>
                            <a:srgbClr val="000000"/>
                          </a:solidFill>
                          <a:effectLst/>
                          <a:latin typeface="Calibri" panose="020F0502020204030204" pitchFamily="34" charset="0"/>
                        </a:rPr>
                        <a:t>1/7/1973</a:t>
                      </a:r>
                      <a:endParaRPr lang="en-US" sz="7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24</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4.7</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1029.9</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1.06</a:t>
                      </a:r>
                    </a:p>
                  </a:txBody>
                  <a:tcPr marL="9525" marR="9525" marT="9525" marB="0" anchor="b"/>
                </a:tc>
              </a:tr>
              <a:tr h="133350">
                <a:tc>
                  <a:txBody>
                    <a:bodyPr/>
                    <a:lstStyle/>
                    <a:p>
                      <a:pPr algn="r" fontAlgn="b"/>
                      <a:r>
                        <a:rPr lang="en-US" sz="700" b="0" i="0" u="none" strike="noStrike" dirty="0" smtClean="0">
                          <a:solidFill>
                            <a:srgbClr val="000000"/>
                          </a:solidFill>
                          <a:effectLst/>
                          <a:latin typeface="Calibri" panose="020F0502020204030204" pitchFamily="34" charset="0"/>
                        </a:rPr>
                        <a:t>1/8/1973</a:t>
                      </a:r>
                      <a:endParaRPr lang="en-US" sz="7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22.3</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0.9</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1030.5</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99.99</a:t>
                      </a:r>
                    </a:p>
                  </a:txBody>
                  <a:tcPr marL="9525" marR="9525" marT="9525" marB="0" anchor="b"/>
                </a:tc>
              </a:tr>
              <a:tr h="133350">
                <a:tc>
                  <a:txBody>
                    <a:bodyPr/>
                    <a:lstStyle/>
                    <a:p>
                      <a:pPr algn="r" fontAlgn="b"/>
                      <a:r>
                        <a:rPr lang="en-US" sz="700" b="0" i="0" u="none" strike="noStrike" dirty="0" smtClean="0">
                          <a:solidFill>
                            <a:srgbClr val="000000"/>
                          </a:solidFill>
                          <a:effectLst/>
                          <a:latin typeface="Calibri" panose="020F0502020204030204" pitchFamily="34" charset="0"/>
                        </a:rPr>
                        <a:t>1/9/1973</a:t>
                      </a:r>
                      <a:endParaRPr lang="en-US" sz="7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23.5</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3.2</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1026.1</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0</a:t>
                      </a:r>
                    </a:p>
                  </a:txBody>
                  <a:tcPr marL="9525" marR="9525" marT="9525" marB="0" anchor="b"/>
                </a:tc>
              </a:tr>
              <a:tr h="133350">
                <a:tc>
                  <a:txBody>
                    <a:bodyPr/>
                    <a:lstStyle/>
                    <a:p>
                      <a:pPr algn="r" fontAlgn="b"/>
                      <a:r>
                        <a:rPr lang="en-US" sz="700" b="0" i="0" u="none" strike="noStrike" dirty="0" smtClean="0">
                          <a:solidFill>
                            <a:srgbClr val="000000"/>
                          </a:solidFill>
                          <a:effectLst/>
                          <a:latin typeface="Calibri" panose="020F0502020204030204" pitchFamily="34" charset="0"/>
                        </a:rPr>
                        <a:t>1/10/1973</a:t>
                      </a:r>
                      <a:endParaRPr lang="en-US" sz="7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27.1</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7.9</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1025.4</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0</a:t>
                      </a:r>
                    </a:p>
                  </a:txBody>
                  <a:tcPr marL="9525" marR="9525" marT="9525" marB="0" anchor="b"/>
                </a:tc>
              </a:tr>
              <a:tr h="133350">
                <a:tc>
                  <a:txBody>
                    <a:bodyPr/>
                    <a:lstStyle/>
                    <a:p>
                      <a:pPr algn="r" fontAlgn="b"/>
                      <a:r>
                        <a:rPr lang="en-US" sz="700" b="0" i="0" u="none" strike="noStrike" dirty="0" smtClean="0">
                          <a:solidFill>
                            <a:srgbClr val="000000"/>
                          </a:solidFill>
                          <a:effectLst/>
                          <a:latin typeface="Calibri" panose="020F0502020204030204" pitchFamily="34" charset="0"/>
                        </a:rPr>
                        <a:t>1/11/1973</a:t>
                      </a:r>
                      <a:endParaRPr lang="en-US" sz="7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32.9</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8</a:t>
                      </a:r>
                    </a:p>
                  </a:txBody>
                  <a:tcPr marL="9525" marR="9525" marT="9525" marB="0" anchor="b"/>
                </a:tc>
                <a:tc>
                  <a:txBody>
                    <a:bodyPr/>
                    <a:lstStyle/>
                    <a:p>
                      <a:pPr algn="r" fontAlgn="b"/>
                      <a:r>
                        <a:rPr lang="en-US" sz="700" b="0" i="0" u="none" strike="noStrike">
                          <a:solidFill>
                            <a:srgbClr val="000000"/>
                          </a:solidFill>
                          <a:effectLst/>
                          <a:latin typeface="Calibri" panose="020F0502020204030204" pitchFamily="34" charset="0"/>
                        </a:rPr>
                        <a:t>1018.2</a:t>
                      </a:r>
                    </a:p>
                  </a:txBody>
                  <a:tcPr marL="9525" marR="9525" marT="9525" marB="0" anchor="b"/>
                </a:tc>
                <a:tc>
                  <a:txBody>
                    <a:bodyPr/>
                    <a:lstStyle/>
                    <a:p>
                      <a:pPr algn="r" fontAlgn="b"/>
                      <a:r>
                        <a:rPr lang="en-US" sz="700" b="0" i="0" u="none" strike="noStrike" dirty="0">
                          <a:solidFill>
                            <a:srgbClr val="000000"/>
                          </a:solidFill>
                          <a:effectLst/>
                          <a:latin typeface="Calibri" panose="020F0502020204030204" pitchFamily="34" charset="0"/>
                        </a:rPr>
                        <a:t>1.57</a:t>
                      </a:r>
                    </a:p>
                  </a:txBody>
                  <a:tcPr marL="9525" marR="9525" marT="9525" marB="0" anchor="b"/>
                </a:tc>
              </a:tr>
            </a:tbl>
          </a:graphicData>
        </a:graphic>
      </p:graphicFrame>
      <p:sp>
        <p:nvSpPr>
          <p:cNvPr id="19" name="Rectangle 18"/>
          <p:cNvSpPr/>
          <p:nvPr/>
        </p:nvSpPr>
        <p:spPr>
          <a:xfrm>
            <a:off x="6924035" y="1162050"/>
            <a:ext cx="1838965" cy="861774"/>
          </a:xfrm>
          <a:prstGeom prst="rect">
            <a:avLst/>
          </a:prstGeom>
        </p:spPr>
        <p:txBody>
          <a:bodyPr wrap="square">
            <a:spAutoFit/>
          </a:bodyPr>
          <a:lstStyle/>
          <a:p>
            <a:r>
              <a:rPr lang="en-US" sz="1000" u="sng" dirty="0" smtClean="0"/>
              <a:t>NOAA</a:t>
            </a:r>
          </a:p>
          <a:p>
            <a:pPr>
              <a:buFont typeface="Arial" pitchFamily="34" charset="0"/>
              <a:buChar char="•"/>
            </a:pPr>
            <a:r>
              <a:rPr lang="en-US" sz="1000" dirty="0" smtClean="0"/>
              <a:t>  National Airport weather</a:t>
            </a:r>
          </a:p>
          <a:p>
            <a:pPr>
              <a:buFont typeface="Arial" pitchFamily="34" charset="0"/>
              <a:buChar char="•"/>
            </a:pPr>
            <a:r>
              <a:rPr lang="en-US" sz="1000" dirty="0" smtClean="0"/>
              <a:t>  Potomac/Anacostia </a:t>
            </a:r>
            <a:r>
              <a:rPr lang="en-US" sz="1000" dirty="0" smtClean="0"/>
              <a:t>River</a:t>
            </a:r>
          </a:p>
          <a:p>
            <a:pPr lvl="1"/>
            <a:r>
              <a:rPr lang="en-US" sz="1000" dirty="0" smtClean="0"/>
              <a:t>Discharge</a:t>
            </a:r>
          </a:p>
          <a:p>
            <a:pPr lvl="1"/>
            <a:r>
              <a:rPr lang="en-US" sz="1000" dirty="0" smtClean="0"/>
              <a:t>Height</a:t>
            </a:r>
            <a:endParaRPr lang="en-US" sz="1000" dirty="0" smtClean="0"/>
          </a:p>
        </p:txBody>
      </p:sp>
      <p:sp>
        <p:nvSpPr>
          <p:cNvPr id="20" name="Rectangle 19"/>
          <p:cNvSpPr/>
          <p:nvPr/>
        </p:nvSpPr>
        <p:spPr>
          <a:xfrm>
            <a:off x="3799835" y="1176576"/>
            <a:ext cx="1838965" cy="861774"/>
          </a:xfrm>
          <a:prstGeom prst="rect">
            <a:avLst/>
          </a:prstGeom>
        </p:spPr>
        <p:txBody>
          <a:bodyPr wrap="square">
            <a:spAutoFit/>
          </a:bodyPr>
          <a:lstStyle/>
          <a:p>
            <a:r>
              <a:rPr lang="en-US" sz="1000" u="sng" dirty="0" err="1" smtClean="0"/>
              <a:t>OpenData</a:t>
            </a:r>
            <a:r>
              <a:rPr lang="en-US" sz="1000" u="sng" dirty="0" smtClean="0"/>
              <a:t> DC</a:t>
            </a:r>
          </a:p>
          <a:p>
            <a:pPr>
              <a:buFont typeface="Arial" pitchFamily="34" charset="0"/>
              <a:buChar char="•"/>
            </a:pPr>
            <a:r>
              <a:rPr lang="en-US" sz="1000" dirty="0" smtClean="0"/>
              <a:t>  Elevation</a:t>
            </a:r>
          </a:p>
          <a:p>
            <a:pPr>
              <a:buFont typeface="Arial" pitchFamily="34" charset="0"/>
              <a:buChar char="•"/>
            </a:pPr>
            <a:r>
              <a:rPr lang="en-US" sz="1000" dirty="0" smtClean="0"/>
              <a:t>  Floodplains</a:t>
            </a:r>
          </a:p>
          <a:p>
            <a:pPr>
              <a:buFont typeface="Arial" pitchFamily="34" charset="0"/>
              <a:buChar char="•"/>
            </a:pPr>
            <a:r>
              <a:rPr lang="en-US" sz="1000" dirty="0" smtClean="0"/>
              <a:t>  Water Systems</a:t>
            </a:r>
          </a:p>
          <a:p>
            <a:pPr>
              <a:buFont typeface="Arial" pitchFamily="34" charset="0"/>
              <a:buChar char="•"/>
            </a:pPr>
            <a:r>
              <a:rPr lang="en-US" sz="1000" dirty="0" smtClean="0"/>
              <a:t>  Demographics</a:t>
            </a:r>
          </a:p>
        </p:txBody>
      </p:sp>
      <p:sp>
        <p:nvSpPr>
          <p:cNvPr id="21" name="Rectangle 20"/>
          <p:cNvSpPr/>
          <p:nvPr/>
        </p:nvSpPr>
        <p:spPr>
          <a:xfrm>
            <a:off x="5181600" y="990600"/>
            <a:ext cx="1838965" cy="1031051"/>
          </a:xfrm>
          <a:prstGeom prst="rect">
            <a:avLst/>
          </a:prstGeom>
        </p:spPr>
        <p:txBody>
          <a:bodyPr wrap="square">
            <a:spAutoFit/>
          </a:bodyPr>
          <a:lstStyle/>
          <a:p>
            <a:r>
              <a:rPr lang="en-US" sz="1100" b="1" dirty="0" smtClean="0"/>
              <a:t>Data Sources</a:t>
            </a:r>
            <a:endParaRPr lang="en-US" sz="1100" dirty="0" smtClean="0"/>
          </a:p>
          <a:p>
            <a:r>
              <a:rPr lang="en-US" sz="1000" u="sng" dirty="0" smtClean="0"/>
              <a:t>FEMA </a:t>
            </a:r>
            <a:r>
              <a:rPr lang="en-US" sz="1000" u="sng" dirty="0" err="1" smtClean="0"/>
              <a:t>OpenData</a:t>
            </a:r>
            <a:endParaRPr lang="en-US" sz="1000" u="sng" dirty="0" smtClean="0"/>
          </a:p>
          <a:p>
            <a:pPr>
              <a:buFont typeface="Arial" pitchFamily="34" charset="0"/>
              <a:buChar char="•"/>
            </a:pPr>
            <a:r>
              <a:rPr lang="en-US" sz="1000" dirty="0" smtClean="0"/>
              <a:t>  Historic-level Floods</a:t>
            </a:r>
          </a:p>
          <a:p>
            <a:r>
              <a:rPr lang="en-US" sz="1000" dirty="0" smtClean="0"/>
              <a:t>    (16 in 82 years)</a:t>
            </a:r>
          </a:p>
          <a:p>
            <a:pPr>
              <a:buFont typeface="Arial" pitchFamily="34" charset="0"/>
              <a:buChar char="•"/>
            </a:pPr>
            <a:r>
              <a:rPr lang="en-US" sz="1000" dirty="0" smtClean="0"/>
              <a:t>  Community Descriptions</a:t>
            </a:r>
          </a:p>
          <a:p>
            <a:pPr>
              <a:buFont typeface="Arial" pitchFamily="34" charset="0"/>
              <a:buChar char="•"/>
            </a:pPr>
            <a:r>
              <a:rPr lang="en-US" sz="1000" dirty="0" smtClean="0"/>
              <a:t>  Flood Protection Measures</a:t>
            </a:r>
          </a:p>
        </p:txBody>
      </p:sp>
      <p:sp>
        <p:nvSpPr>
          <p:cNvPr id="23" name="Rectangle 22"/>
          <p:cNvSpPr/>
          <p:nvPr/>
        </p:nvSpPr>
        <p:spPr>
          <a:xfrm>
            <a:off x="3886200" y="4833372"/>
            <a:ext cx="2743200" cy="1338828"/>
          </a:xfrm>
          <a:prstGeom prst="rect">
            <a:avLst/>
          </a:prstGeom>
        </p:spPr>
        <p:txBody>
          <a:bodyPr wrap="square">
            <a:spAutoFit/>
          </a:bodyPr>
          <a:lstStyle/>
          <a:p>
            <a:r>
              <a:rPr lang="en-US" sz="1100" b="1" dirty="0" smtClean="0"/>
              <a:t>Further Work</a:t>
            </a:r>
          </a:p>
          <a:p>
            <a:pPr>
              <a:buFont typeface="Arial" pitchFamily="34" charset="0"/>
              <a:buChar char="•"/>
            </a:pPr>
            <a:r>
              <a:rPr lang="en-US" sz="1000" dirty="0" smtClean="0"/>
              <a:t>  Identify most influential factors that contribute to flooding in Washington, DC </a:t>
            </a:r>
          </a:p>
          <a:p>
            <a:pPr marL="0" lvl="1">
              <a:buFont typeface="Arial" pitchFamily="34" charset="0"/>
              <a:buChar char="•"/>
            </a:pPr>
            <a:r>
              <a:rPr lang="en-US" sz="1000" dirty="0" smtClean="0"/>
              <a:t>  Explain relationships between  these factors</a:t>
            </a:r>
          </a:p>
          <a:p>
            <a:pPr marL="0" lvl="1">
              <a:buFont typeface="Arial" pitchFamily="34" charset="0"/>
              <a:buChar char="•"/>
            </a:pPr>
            <a:r>
              <a:rPr lang="en-US" sz="1000" dirty="0" smtClean="0"/>
              <a:t>  Assess the model</a:t>
            </a:r>
          </a:p>
          <a:p>
            <a:pPr marL="0" lvl="1">
              <a:buFont typeface="Arial" pitchFamily="34" charset="0"/>
              <a:buChar char="•"/>
            </a:pPr>
            <a:r>
              <a:rPr lang="en-US" sz="1000" dirty="0" smtClean="0"/>
              <a:t>  Estimate the uncertainty associated with model’s parameter estimates</a:t>
            </a:r>
          </a:p>
          <a:p>
            <a:pPr marL="0" lvl="1">
              <a:buFont typeface="Arial" pitchFamily="34" charset="0"/>
              <a:buChar char="•"/>
            </a:pPr>
            <a:r>
              <a:rPr lang="en-US" sz="1000" dirty="0" smtClean="0"/>
              <a:t>  Allow predictions </a:t>
            </a:r>
          </a:p>
        </p:txBody>
      </p:sp>
      <p:sp>
        <p:nvSpPr>
          <p:cNvPr id="24" name="Rectangle 23"/>
          <p:cNvSpPr/>
          <p:nvPr/>
        </p:nvSpPr>
        <p:spPr>
          <a:xfrm>
            <a:off x="152400" y="4072860"/>
            <a:ext cx="3657600" cy="1184940"/>
          </a:xfrm>
          <a:prstGeom prst="rect">
            <a:avLst/>
          </a:prstGeom>
        </p:spPr>
        <p:txBody>
          <a:bodyPr wrap="square">
            <a:spAutoFit/>
          </a:bodyPr>
          <a:lstStyle/>
          <a:p>
            <a:r>
              <a:rPr lang="en-US" sz="1100" b="1" dirty="0" smtClean="0">
                <a:solidFill>
                  <a:prstClr val="black"/>
                </a:solidFill>
              </a:rPr>
              <a:t>Preliminary results</a:t>
            </a:r>
          </a:p>
          <a:p>
            <a:pPr>
              <a:buFont typeface="Arial" pitchFamily="34" charset="0"/>
              <a:buChar char="•"/>
            </a:pPr>
            <a:r>
              <a:rPr lang="en-US" sz="1000" dirty="0" smtClean="0">
                <a:solidFill>
                  <a:prstClr val="black"/>
                </a:solidFill>
              </a:rPr>
              <a:t>  Exploring data </a:t>
            </a:r>
            <a:r>
              <a:rPr lang="en-US" sz="1000" dirty="0" smtClean="0"/>
              <a:t>using a probability plotting technique, it was concluded the occurrences fit a Poisson distribution </a:t>
            </a:r>
          </a:p>
          <a:p>
            <a:pPr>
              <a:buFont typeface="Arial" pitchFamily="34" charset="0"/>
              <a:buChar char="•"/>
            </a:pPr>
            <a:r>
              <a:rPr lang="en-US" sz="1000" dirty="0" smtClean="0"/>
              <a:t>  Based on the “resistant line” technique, which is a method that considers fitting medians instead of the means , we </a:t>
            </a:r>
          </a:p>
          <a:p>
            <a:r>
              <a:rPr lang="en-US" sz="1000" dirty="0" smtClean="0"/>
              <a:t>   estimated </a:t>
            </a:r>
            <a:r>
              <a:rPr lang="en-US" sz="1000" dirty="0" smtClean="0">
                <a:solidFill>
                  <a:prstClr val="black"/>
                </a:solidFill>
              </a:rPr>
              <a:t>about 16 flooding events  occurred in 82 years </a:t>
            </a:r>
            <a:r>
              <a:rPr lang="en-US" sz="1000" dirty="0" smtClean="0">
                <a:solidFill>
                  <a:prstClr val="black"/>
                </a:solidFill>
              </a:rPr>
              <a:t>within DC boundaries.</a:t>
            </a:r>
            <a:endParaRPr lang="en-US" sz="1000" b="1" dirty="0" smtClean="0">
              <a:solidFill>
                <a:prstClr val="black"/>
              </a:solidFill>
            </a:endParaRPr>
          </a:p>
        </p:txBody>
      </p:sp>
      <p:sp>
        <p:nvSpPr>
          <p:cNvPr id="2" name="Rectangle 1"/>
          <p:cNvSpPr/>
          <p:nvPr/>
        </p:nvSpPr>
        <p:spPr>
          <a:xfrm>
            <a:off x="1600200" y="6629400"/>
            <a:ext cx="7467600" cy="215444"/>
          </a:xfrm>
          <a:prstGeom prst="rect">
            <a:avLst/>
          </a:prstGeom>
        </p:spPr>
        <p:txBody>
          <a:bodyPr vert="horz" wrap="square">
            <a:spAutoFit/>
          </a:bodyPr>
          <a:lstStyle/>
          <a:p>
            <a:r>
              <a:rPr lang="en-US" sz="800" dirty="0" smtClean="0"/>
              <a:t>* Federal Emergency Management Agency; ** University of the District of Columbia; This </a:t>
            </a:r>
            <a:r>
              <a:rPr lang="en-US" sz="800" dirty="0"/>
              <a:t>research is made possible by a grant from the DC Water Resources Research Institute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772</Words>
  <Application>Microsoft Office PowerPoint</Application>
  <PresentationFormat>On-screen Show (4:3)</PresentationFormat>
  <Paragraphs>133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Valbona Bejleri</dc:creator>
  <cp:lastModifiedBy>Timothy Chen Allen</cp:lastModifiedBy>
  <cp:revision>17</cp:revision>
  <dcterms:created xsi:type="dcterms:W3CDTF">2015-04-08T16:05:59Z</dcterms:created>
  <dcterms:modified xsi:type="dcterms:W3CDTF">2015-04-08T22:31:34Z</dcterms:modified>
</cp:coreProperties>
</file>