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3" r:id="rId3"/>
    <p:sldId id="276" r:id="rId4"/>
    <p:sldId id="294" r:id="rId5"/>
    <p:sldId id="264" r:id="rId6"/>
    <p:sldId id="265" r:id="rId7"/>
    <p:sldId id="266" r:id="rId8"/>
    <p:sldId id="267" r:id="rId9"/>
    <p:sldId id="268" r:id="rId10"/>
    <p:sldId id="269" r:id="rId11"/>
    <p:sldId id="270" r:id="rId12"/>
    <p:sldId id="295" r:id="rId13"/>
    <p:sldId id="272" r:id="rId14"/>
    <p:sldId id="296" r:id="rId15"/>
    <p:sldId id="288" r:id="rId16"/>
    <p:sldId id="289" r:id="rId17"/>
    <p:sldId id="290" r:id="rId18"/>
    <p:sldId id="297" r:id="rId19"/>
    <p:sldId id="291" r:id="rId20"/>
    <p:sldId id="292" r:id="rId21"/>
    <p:sldId id="293" r:id="rId22"/>
    <p:sldId id="300" r:id="rId23"/>
    <p:sldId id="301" r:id="rId24"/>
    <p:sldId id="302" r:id="rId25"/>
    <p:sldId id="303" r:id="rId26"/>
    <p:sldId id="304" r:id="rId27"/>
    <p:sldId id="305" r:id="rId28"/>
    <p:sldId id="306" r:id="rId29"/>
    <p:sldId id="307" r:id="rId30"/>
    <p:sldId id="308" r:id="rId31"/>
    <p:sldId id="259" r:id="rId32"/>
    <p:sldId id="287" r:id="rId33"/>
    <p:sldId id="298" r:id="rId34"/>
    <p:sldId id="260" r:id="rId35"/>
    <p:sldId id="285" r:id="rId36"/>
    <p:sldId id="261"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FF"/>
    <a:srgbClr val="FF33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252CF4-6127-49D9-85E2-0C6C3B946199}" type="datetimeFigureOut">
              <a:rPr lang="en-US" smtClean="0"/>
              <a:pPr/>
              <a:t>4/28/15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067411-9EA8-4086-A314-5052E67753DC}" type="slidenum">
              <a:rPr lang="en-US" smtClean="0"/>
              <a:pPr/>
              <a:t>‹#›</a:t>
            </a:fld>
            <a:endParaRPr lang="en-US"/>
          </a:p>
        </p:txBody>
      </p:sp>
    </p:spTree>
    <p:extLst>
      <p:ext uri="{BB962C8B-B14F-4D97-AF65-F5344CB8AC3E}">
        <p14:creationId xmlns:p14="http://schemas.microsoft.com/office/powerpoint/2010/main" val="88568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E3141-9A04-4F30-A3EA-57FAAAE53374}" type="datetimeFigureOut">
              <a:rPr lang="en-US" smtClean="0"/>
              <a:pPr/>
              <a:t>4/28/15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2537FD-344E-43FA-8EFC-3B907EE5D438}" type="slidenum">
              <a:rPr lang="en-US" smtClean="0"/>
              <a:pPr/>
              <a:t>‹#›</a:t>
            </a:fld>
            <a:endParaRPr lang="en-US"/>
          </a:p>
        </p:txBody>
      </p:sp>
    </p:spTree>
    <p:extLst>
      <p:ext uri="{BB962C8B-B14F-4D97-AF65-F5344CB8AC3E}">
        <p14:creationId xmlns:p14="http://schemas.microsoft.com/office/powerpoint/2010/main" val="2839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D6813C-E1E7-4751-B70C-760B6B873A02}" type="slidenum">
              <a:rPr lang="en-US" smtClean="0"/>
              <a:pPr/>
              <a:t>6</a:t>
            </a:fld>
            <a:endParaRPr lang="en-US" dirty="0"/>
          </a:p>
        </p:txBody>
      </p:sp>
    </p:spTree>
    <p:extLst>
      <p:ext uri="{BB962C8B-B14F-4D97-AF65-F5344CB8AC3E}">
        <p14:creationId xmlns:p14="http://schemas.microsoft.com/office/powerpoint/2010/main" val="317191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D6813C-E1E7-4751-B70C-760B6B873A02}" type="slidenum">
              <a:rPr lang="en-US" smtClean="0"/>
              <a:pPr/>
              <a:t>15</a:t>
            </a:fld>
            <a:endParaRPr lang="en-US" dirty="0"/>
          </a:p>
        </p:txBody>
      </p:sp>
    </p:spTree>
    <p:extLst>
      <p:ext uri="{BB962C8B-B14F-4D97-AF65-F5344CB8AC3E}">
        <p14:creationId xmlns:p14="http://schemas.microsoft.com/office/powerpoint/2010/main" val="317191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D6D35-6F28-4F4A-95A7-9B68D0EC70E3}" type="datetime1">
              <a:rPr lang="en-US" smtClean="0"/>
              <a:pPr/>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5A28F-B4EC-481D-86D0-E18266FAAFA4}" type="datetime1">
              <a:rPr lang="en-US" smtClean="0"/>
              <a:pPr/>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76C17-A761-4CF7-987B-16832A6F9E04}" type="datetime1">
              <a:rPr lang="en-US" smtClean="0"/>
              <a:pPr/>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F236C-2682-4917-95F3-2812DC364043}" type="datetime1">
              <a:rPr lang="en-US" smtClean="0"/>
              <a:pPr/>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AE237-C003-4CA3-B191-09EF94EE6BDF}" type="datetime1">
              <a:rPr lang="en-US" smtClean="0"/>
              <a:pPr/>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D9B93-CA77-4E1D-8389-9AA2AC3B113F}" type="datetime1">
              <a:rPr lang="en-US" smtClean="0"/>
              <a:pPr/>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B5917-14A4-4778-89A2-F8113D7362E0}" type="datetime1">
              <a:rPr lang="en-US" smtClean="0"/>
              <a:pPr/>
              <a:t>4/28/15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920F5-C248-4A08-9B5D-F0D9B8D4BDF7}" type="datetime1">
              <a:rPr lang="en-US" smtClean="0"/>
              <a:pPr/>
              <a:t>4/28/15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23F5B-F8C7-4EA5-A659-5CAF45D89833}" type="datetime1">
              <a:rPr lang="en-US" smtClean="0"/>
              <a:pPr/>
              <a:t>4/28/15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BF7F6-F264-4254-B329-C44212925A76}" type="datetime1">
              <a:rPr lang="en-US" smtClean="0"/>
              <a:pPr/>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54FC7-FE93-4E56-8965-92AB953558EE}" type="datetime1">
              <a:rPr lang="en-US" smtClean="0"/>
              <a:pPr/>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98BF-021C-4D30-8D59-7100FB20B3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A7E2E-EFDC-4ECE-AB2F-4088317A528D}" type="datetime1">
              <a:rPr lang="en-US" smtClean="0"/>
              <a:pPr/>
              <a:t>4/28/15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798BF-021C-4D30-8D59-7100FB20B3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url?sa=i&amp;rct=j&amp;q=&amp;esrc=s&amp;frm=1&amp;source=images&amp;cd=&amp;cad=rja&amp;uact=8&amp;ved=0CAcQjRw&amp;url=http://ehp.niehs.nih.gov/1408092/&amp;ei=wQs4VdWcK4i6yQT38YFA&amp;bvm=bv.91427555,d.aWw&amp;psig=AFQjCNHG3NE1P6Kcx8RD483PtIUq8mfGIQ&amp;ust=1429822552615664" TargetMode="Externa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hatisseries.co.u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sz="3600" dirty="0" smtClean="0">
                <a:solidFill>
                  <a:srgbClr val="002060"/>
                </a:solidFill>
                <a:latin typeface="Cooper Black" pitchFamily="18" charset="0"/>
              </a:rPr>
              <a:t>Reviewing Meta-Analysis </a:t>
            </a:r>
            <a:br>
              <a:rPr lang="en-US" sz="3600" dirty="0" smtClean="0">
                <a:solidFill>
                  <a:srgbClr val="002060"/>
                </a:solidFill>
                <a:latin typeface="Cooper Black" pitchFamily="18" charset="0"/>
              </a:rPr>
            </a:br>
            <a:r>
              <a:rPr lang="en-US" sz="3600" dirty="0" smtClean="0">
                <a:solidFill>
                  <a:srgbClr val="002060"/>
                </a:solidFill>
                <a:latin typeface="Cooper Black" pitchFamily="18" charset="0"/>
              </a:rPr>
              <a:t>by Summarizing </a:t>
            </a:r>
            <a:br>
              <a:rPr lang="en-US" sz="3600" dirty="0" smtClean="0">
                <a:solidFill>
                  <a:srgbClr val="002060"/>
                </a:solidFill>
                <a:latin typeface="Cooper Black" pitchFamily="18" charset="0"/>
              </a:rPr>
            </a:br>
            <a:r>
              <a:rPr lang="en-US" sz="3600" dirty="0" smtClean="0">
                <a:solidFill>
                  <a:srgbClr val="002060"/>
                </a:solidFill>
                <a:latin typeface="Cooper Black" pitchFamily="18" charset="0"/>
              </a:rPr>
              <a:t>Three Articles</a:t>
            </a:r>
            <a:endParaRPr lang="en-US" sz="3600" dirty="0">
              <a:solidFill>
                <a:srgbClr val="002060"/>
              </a:solidFill>
              <a:latin typeface="Cooper Black" pitchFamily="18" charset="0"/>
            </a:endParaRPr>
          </a:p>
        </p:txBody>
      </p:sp>
      <p:sp>
        <p:nvSpPr>
          <p:cNvPr id="3" name="Subtitle 2"/>
          <p:cNvSpPr>
            <a:spLocks noGrp="1"/>
          </p:cNvSpPr>
          <p:nvPr>
            <p:ph type="subTitle" idx="1"/>
          </p:nvPr>
        </p:nvSpPr>
        <p:spPr>
          <a:xfrm>
            <a:off x="1447800" y="3124200"/>
            <a:ext cx="6400800" cy="2286000"/>
          </a:xfrm>
        </p:spPr>
        <p:txBody>
          <a:bodyPr>
            <a:noAutofit/>
          </a:bodyPr>
          <a:lstStyle/>
          <a:p>
            <a:pPr>
              <a:spcBef>
                <a:spcPts val="0"/>
              </a:spcBef>
            </a:pPr>
            <a:r>
              <a:rPr lang="en-US" sz="2000" dirty="0" smtClean="0">
                <a:solidFill>
                  <a:schemeClr val="accent1">
                    <a:lumMod val="75000"/>
                  </a:schemeClr>
                </a:solidFill>
                <a:latin typeface="Arial" pitchFamily="34" charset="0"/>
                <a:cs typeface="Arial" pitchFamily="34" charset="0"/>
              </a:rPr>
              <a:t>Presented by</a:t>
            </a:r>
          </a:p>
          <a:p>
            <a:pPr>
              <a:spcBef>
                <a:spcPts val="0"/>
              </a:spcBef>
            </a:pPr>
            <a:r>
              <a:rPr lang="en-US" sz="2000" dirty="0" smtClean="0">
                <a:solidFill>
                  <a:schemeClr val="tx1"/>
                </a:solidFill>
                <a:latin typeface="Arial" pitchFamily="34" charset="0"/>
                <a:cs typeface="Arial" pitchFamily="34" charset="0"/>
              </a:rPr>
              <a:t>Mohamad Abukela ,Tamader Alballa, </a:t>
            </a:r>
          </a:p>
          <a:p>
            <a:pPr>
              <a:spcBef>
                <a:spcPts val="0"/>
              </a:spcBef>
            </a:pPr>
            <a:r>
              <a:rPr lang="en-US" sz="2000" dirty="0" smtClean="0">
                <a:solidFill>
                  <a:schemeClr val="tx1"/>
                </a:solidFill>
                <a:latin typeface="Arial" pitchFamily="34" charset="0"/>
                <a:cs typeface="Arial" pitchFamily="34" charset="0"/>
              </a:rPr>
              <a:t>and Kevin Bembridge</a:t>
            </a:r>
          </a:p>
          <a:p>
            <a:pPr>
              <a:spcBef>
                <a:spcPts val="0"/>
              </a:spcBef>
            </a:pPr>
            <a:endParaRPr lang="en-US" sz="1600" dirty="0" smtClean="0">
              <a:solidFill>
                <a:schemeClr val="tx1"/>
              </a:solidFill>
              <a:latin typeface="Arial" panose="020B0604020202020204" pitchFamily="34" charset="0"/>
              <a:cs typeface="Arial" panose="020B0604020202020204" pitchFamily="34" charset="0"/>
            </a:endParaRPr>
          </a:p>
          <a:p>
            <a:pPr>
              <a:spcBef>
                <a:spcPts val="0"/>
              </a:spcBef>
            </a:pPr>
            <a:endParaRPr lang="en-US" sz="1600" dirty="0">
              <a:solidFill>
                <a:schemeClr val="tx1"/>
              </a:solidFill>
              <a:latin typeface="Arial" panose="020B0604020202020204" pitchFamily="34" charset="0"/>
              <a:cs typeface="Arial" panose="020B0604020202020204" pitchFamily="34" charset="0"/>
            </a:endParaRPr>
          </a:p>
          <a:p>
            <a:pPr>
              <a:spcBef>
                <a:spcPts val="0"/>
              </a:spcBef>
            </a:pPr>
            <a:r>
              <a:rPr lang="en-US" sz="2000" dirty="0" smtClean="0">
                <a:solidFill>
                  <a:schemeClr val="accent1">
                    <a:lumMod val="75000"/>
                  </a:schemeClr>
                </a:solidFill>
                <a:latin typeface="Arial" pitchFamily="34" charset="0"/>
                <a:cs typeface="Arial" pitchFamily="34" charset="0"/>
              </a:rPr>
              <a:t>Under the Supervision of</a:t>
            </a:r>
          </a:p>
          <a:p>
            <a:pPr>
              <a:spcBef>
                <a:spcPts val="0"/>
              </a:spcBef>
            </a:pPr>
            <a:r>
              <a:rPr lang="en-US" sz="2000" dirty="0" smtClean="0">
                <a:solidFill>
                  <a:schemeClr val="tx1"/>
                </a:solidFill>
                <a:latin typeface="Arial" panose="020B0604020202020204" pitchFamily="34" charset="0"/>
                <a:cs typeface="Arial" panose="020B0604020202020204" pitchFamily="34" charset="0"/>
              </a:rPr>
              <a:t>Prof. William Rice and Prof. Valbona Bejleri</a:t>
            </a:r>
          </a:p>
          <a:p>
            <a:endParaRPr lang="en-US" sz="1600" dirty="0" smtClean="0">
              <a:solidFill>
                <a:schemeClr val="tx1"/>
              </a:solidFill>
              <a:latin typeface="Arial" panose="020B0604020202020204" pitchFamily="34" charset="0"/>
              <a:cs typeface="Arial" panose="020B0604020202020204" pitchFamily="34" charset="0"/>
            </a:endParaRP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23900"/>
            <a:ext cx="8229600" cy="5410200"/>
          </a:xfrm>
        </p:spPr>
        <p:txBody>
          <a:bodyPr>
            <a:normAutofit fontScale="77500" lnSpcReduction="20000"/>
          </a:bodyPr>
          <a:lstStyle/>
          <a:p>
            <a:pPr marL="0" indent="0" algn="ctr">
              <a:buNone/>
            </a:pPr>
            <a:r>
              <a:rPr lang="en-US" sz="3700" dirty="0" smtClean="0">
                <a:latin typeface="Cooper Black" panose="0208090404030B020404" pitchFamily="18" charset="0"/>
                <a:cs typeface="Arial" panose="020B0604020202020204" pitchFamily="34" charset="0"/>
              </a:rPr>
              <a:t>Meta- analysis consists of</a:t>
            </a:r>
          </a:p>
          <a:p>
            <a:pPr marL="0" indent="0" algn="ctr">
              <a:buNone/>
            </a:pPr>
            <a:r>
              <a:rPr lang="en-US" sz="3700" dirty="0" smtClean="0">
                <a:latin typeface="Cooper Black" panose="0208090404030B020404" pitchFamily="18" charset="0"/>
                <a:cs typeface="Arial" panose="020B0604020202020204" pitchFamily="34" charset="0"/>
              </a:rPr>
              <a:t> three main parts:</a:t>
            </a:r>
          </a:p>
          <a:p>
            <a:pPr marL="0" indent="0" algn="ctr">
              <a:buNone/>
            </a:pPr>
            <a:endParaRPr lang="en-US" sz="1600" dirty="0" smtClean="0">
              <a:latin typeface="Cooper Black" panose="0208090404030B020404" pitchFamily="18" charset="0"/>
              <a:cs typeface="Arial" panose="020B0604020202020204" pitchFamily="34" charset="0"/>
            </a:endParaRPr>
          </a:p>
          <a:p>
            <a:pPr>
              <a:buClrTx/>
            </a:pPr>
            <a:r>
              <a:rPr lang="en-US" sz="3100" dirty="0" smtClean="0">
                <a:latin typeface="Arial Rounded MT Bold" pitchFamily="34" charset="0"/>
                <a:cs typeface="Arial" panose="020B0604020202020204" pitchFamily="34" charset="0"/>
              </a:rPr>
              <a:t>A pooled estimate and confidence interval for the treatment effect after combining all the studies.</a:t>
            </a:r>
          </a:p>
          <a:p>
            <a:pPr marL="0" indent="0">
              <a:buClrTx/>
              <a:buNone/>
            </a:pPr>
            <a:endParaRPr lang="en-US" sz="3100" dirty="0" smtClean="0">
              <a:latin typeface="Arial Rounded MT Bold" pitchFamily="34" charset="0"/>
              <a:cs typeface="Arial" panose="020B0604020202020204" pitchFamily="34" charset="0"/>
            </a:endParaRPr>
          </a:p>
          <a:p>
            <a:pPr>
              <a:buClrTx/>
            </a:pPr>
            <a:r>
              <a:rPr lang="en-US" sz="3100" dirty="0" smtClean="0">
                <a:latin typeface="Arial Rounded MT Bold" pitchFamily="34" charset="0"/>
                <a:cs typeface="Arial" panose="020B0604020202020204" pitchFamily="34" charset="0"/>
              </a:rPr>
              <a:t>A test for whether the treatment or risk factor effect is statistically significant or not. </a:t>
            </a:r>
          </a:p>
          <a:p>
            <a:pPr>
              <a:buClrTx/>
              <a:buNone/>
            </a:pPr>
            <a:r>
              <a:rPr lang="en-US" sz="3100" dirty="0" smtClean="0">
                <a:solidFill>
                  <a:srgbClr val="C00000"/>
                </a:solidFill>
                <a:latin typeface="Arial Rounded MT Bold" pitchFamily="34" charset="0"/>
                <a:cs typeface="Arial" panose="020B0604020202020204" pitchFamily="34" charset="0"/>
              </a:rPr>
              <a:t>	(</a:t>
            </a:r>
            <a:r>
              <a:rPr lang="en-US" sz="3100" i="1" dirty="0" smtClean="0">
                <a:solidFill>
                  <a:srgbClr val="C00000"/>
                </a:solidFill>
                <a:latin typeface="Arial Rounded MT Bold" pitchFamily="34" charset="0"/>
                <a:cs typeface="Arial" panose="020B0604020202020204" pitchFamily="34" charset="0"/>
              </a:rPr>
              <a:t>does the effect differ from no effect more than would be expected by chance?)</a:t>
            </a:r>
          </a:p>
          <a:p>
            <a:pPr marL="0" indent="0">
              <a:buClrTx/>
              <a:buNone/>
            </a:pPr>
            <a:endParaRPr lang="en-US" sz="3100" i="1" dirty="0" smtClean="0">
              <a:solidFill>
                <a:srgbClr val="C00000"/>
              </a:solidFill>
              <a:latin typeface="Arial Rounded MT Bold" pitchFamily="34" charset="0"/>
              <a:cs typeface="Arial" panose="020B0604020202020204" pitchFamily="34" charset="0"/>
            </a:endParaRPr>
          </a:p>
          <a:p>
            <a:pPr>
              <a:buClrTx/>
            </a:pPr>
            <a:r>
              <a:rPr lang="en-US" sz="3100" dirty="0" smtClean="0">
                <a:latin typeface="Arial Rounded MT Bold" pitchFamily="34" charset="0"/>
                <a:cs typeface="Arial" panose="020B0604020202020204" pitchFamily="34" charset="0"/>
              </a:rPr>
              <a:t>A test for heterogeneity of the effect on outcome between the included studies. </a:t>
            </a:r>
          </a:p>
          <a:p>
            <a:pPr>
              <a:buClrTx/>
              <a:buNone/>
            </a:pPr>
            <a:r>
              <a:rPr lang="en-US" sz="3100" i="1" dirty="0" smtClean="0">
                <a:solidFill>
                  <a:srgbClr val="C00000"/>
                </a:solidFill>
                <a:latin typeface="Arial Rounded MT Bold" pitchFamily="34" charset="0"/>
                <a:cs typeface="Arial" panose="020B0604020202020204" pitchFamily="34" charset="0"/>
              </a:rPr>
              <a:t>	(does </a:t>
            </a:r>
            <a:r>
              <a:rPr lang="en-US" sz="3100" i="1" dirty="0">
                <a:solidFill>
                  <a:srgbClr val="C00000"/>
                </a:solidFill>
                <a:latin typeface="Arial Rounded MT Bold" pitchFamily="34" charset="0"/>
                <a:cs typeface="Arial" panose="020B0604020202020204" pitchFamily="34" charset="0"/>
              </a:rPr>
              <a:t>the effect vary across the studies more than would be expected by chance?)</a:t>
            </a:r>
          </a:p>
          <a:p>
            <a:pPr>
              <a:buClrTx/>
            </a:pPr>
            <a:endParaRPr lang="en-US"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F1798BF-021C-4D30-8D59-7100FB20B3DE}" type="slidenum">
              <a:rPr lang="en-US" smtClean="0"/>
              <a:pPr/>
              <a:t>10</a:t>
            </a:fld>
            <a:endParaRPr lang="en-US"/>
          </a:p>
        </p:txBody>
      </p:sp>
    </p:spTree>
    <p:extLst>
      <p:ext uri="{BB962C8B-B14F-4D97-AF65-F5344CB8AC3E}">
        <p14:creationId xmlns:p14="http://schemas.microsoft.com/office/powerpoint/2010/main" val="23054782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667512"/>
          </a:xfrm>
        </p:spPr>
        <p:txBody>
          <a:bodyPr>
            <a:normAutofit/>
          </a:bodyPr>
          <a:lstStyle/>
          <a:p>
            <a:pPr algn="ctr"/>
            <a:r>
              <a:rPr lang="en-US" sz="2800" dirty="0" smtClean="0">
                <a:latin typeface="Cooper Black" panose="0208090404030B020404" pitchFamily="18" charset="0"/>
              </a:rPr>
              <a:t>Heterogeneity</a:t>
            </a:r>
            <a:endParaRPr lang="en-US" sz="2800" dirty="0">
              <a:latin typeface="Cooper Black" panose="0208090404030B020404" pitchFamily="18" charset="0"/>
            </a:endParaRPr>
          </a:p>
        </p:txBody>
      </p:sp>
      <p:sp>
        <p:nvSpPr>
          <p:cNvPr id="3" name="Content Placeholder 2"/>
          <p:cNvSpPr>
            <a:spLocks noGrp="1"/>
          </p:cNvSpPr>
          <p:nvPr>
            <p:ph idx="1"/>
          </p:nvPr>
        </p:nvSpPr>
        <p:spPr>
          <a:xfrm>
            <a:off x="609600" y="1447800"/>
            <a:ext cx="8229600" cy="4389120"/>
          </a:xfrm>
        </p:spPr>
        <p:txBody>
          <a:bodyPr>
            <a:normAutofit fontScale="92500"/>
          </a:bodyPr>
          <a:lstStyle/>
          <a:p>
            <a:pPr marL="0" indent="0">
              <a:buNone/>
            </a:pPr>
            <a:r>
              <a:rPr lang="en-US" sz="2400" dirty="0" smtClean="0">
                <a:latin typeface="Arial Rounded MT Bold" pitchFamily="34" charset="0"/>
                <a:cs typeface="Arial" panose="020B0604020202020204" pitchFamily="34" charset="0"/>
              </a:rPr>
              <a:t>Studies differ in terms of:</a:t>
            </a:r>
          </a:p>
          <a:p>
            <a:pPr marL="457200" indent="-457200">
              <a:buClrTx/>
              <a:buFont typeface="+mj-lt"/>
              <a:buAutoNum type="arabicPeriod"/>
            </a:pPr>
            <a:r>
              <a:rPr lang="en-US" sz="2400" dirty="0" smtClean="0">
                <a:latin typeface="Arial Rounded MT Bold" pitchFamily="34" charset="0"/>
                <a:cs typeface="Arial" panose="020B0604020202020204" pitchFamily="34" charset="0"/>
              </a:rPr>
              <a:t>Participants </a:t>
            </a:r>
          </a:p>
          <a:p>
            <a:pPr marL="457200" indent="-457200">
              <a:buClrTx/>
              <a:buFont typeface="+mj-lt"/>
              <a:buAutoNum type="arabicPeriod"/>
            </a:pPr>
            <a:r>
              <a:rPr lang="en-US" sz="2400" dirty="0" smtClean="0">
                <a:latin typeface="Arial Rounded MT Bold" pitchFamily="34" charset="0"/>
                <a:cs typeface="Arial" panose="020B0604020202020204" pitchFamily="34" charset="0"/>
              </a:rPr>
              <a:t>Interventions </a:t>
            </a:r>
            <a:endParaRPr lang="en-US" sz="2400" dirty="0">
              <a:latin typeface="Arial Rounded MT Bold" pitchFamily="34" charset="0"/>
              <a:cs typeface="Arial" panose="020B0604020202020204" pitchFamily="34" charset="0"/>
            </a:endParaRPr>
          </a:p>
          <a:p>
            <a:pPr marL="457200" indent="-457200">
              <a:buClrTx/>
              <a:buFont typeface="+mj-lt"/>
              <a:buAutoNum type="arabicPeriod"/>
            </a:pPr>
            <a:r>
              <a:rPr lang="en-US" sz="2400" dirty="0" smtClean="0">
                <a:latin typeface="Arial Rounded MT Bold" pitchFamily="34" charset="0"/>
                <a:cs typeface="Arial" panose="020B0604020202020204" pitchFamily="34" charset="0"/>
              </a:rPr>
              <a:t>Outcome definition </a:t>
            </a:r>
            <a:endParaRPr lang="en-US" sz="2400" dirty="0">
              <a:latin typeface="Arial Rounded MT Bold" pitchFamily="34" charset="0"/>
              <a:cs typeface="Arial" panose="020B0604020202020204" pitchFamily="34" charset="0"/>
            </a:endParaRPr>
          </a:p>
          <a:p>
            <a:pPr marL="457200" indent="-457200">
              <a:buClrTx/>
              <a:buFont typeface="+mj-lt"/>
              <a:buAutoNum type="arabicPeriod"/>
            </a:pPr>
            <a:r>
              <a:rPr lang="en-US" sz="2400" dirty="0" smtClean="0">
                <a:latin typeface="Arial Rounded MT Bold" pitchFamily="34" charset="0"/>
                <a:cs typeface="Arial" panose="020B0604020202020204" pitchFamily="34" charset="0"/>
              </a:rPr>
              <a:t>Study design</a:t>
            </a:r>
          </a:p>
          <a:p>
            <a:pPr marL="0" indent="0" algn="ctr">
              <a:buClrTx/>
              <a:buNone/>
            </a:pPr>
            <a:r>
              <a:rPr lang="en-US" sz="2400" i="1" dirty="0" smtClean="0">
                <a:latin typeface="Arial" pitchFamily="34" charset="0"/>
                <a:cs typeface="Arial" pitchFamily="34" charset="0"/>
              </a:rPr>
              <a:t>These factors produce </a:t>
            </a:r>
          </a:p>
          <a:p>
            <a:pPr marL="0" indent="0" algn="ctr">
              <a:buClrTx/>
              <a:buNone/>
            </a:pPr>
            <a:r>
              <a:rPr lang="en-US" sz="2400" dirty="0" smtClean="0">
                <a:solidFill>
                  <a:srgbClr val="FF00FF"/>
                </a:solidFill>
                <a:latin typeface="Arial Rounded MT Bold" pitchFamily="34" charset="0"/>
                <a:cs typeface="Arial" panose="020B0604020202020204" pitchFamily="34" charset="0"/>
              </a:rPr>
              <a:t>Clinical Heterogeneity</a:t>
            </a:r>
            <a:endParaRPr lang="en-US" sz="2400" dirty="0" smtClean="0">
              <a:latin typeface="Arial Rounded MT Bold" pitchFamily="34" charset="0"/>
              <a:cs typeface="Arial" panose="020B0604020202020204" pitchFamily="34" charset="0"/>
            </a:endParaRPr>
          </a:p>
          <a:p>
            <a:pPr marL="0" indent="0">
              <a:buClrTx/>
              <a:buNone/>
            </a:pPr>
            <a:r>
              <a:rPr lang="en-US" sz="2400" dirty="0" smtClean="0">
                <a:latin typeface="Arial Rounded MT Bold" pitchFamily="34" charset="0"/>
                <a:cs typeface="Arial" panose="020B0604020202020204" pitchFamily="34" charset="0"/>
              </a:rPr>
              <a:t>This means that the </a:t>
            </a:r>
            <a:r>
              <a:rPr lang="en-US" sz="2400" u="sng" dirty="0" smtClean="0">
                <a:latin typeface="Arial Rounded MT Bold" pitchFamily="34" charset="0"/>
                <a:cs typeface="Arial" panose="020B0604020202020204" pitchFamily="34" charset="0"/>
              </a:rPr>
              <a:t>clinical question </a:t>
            </a:r>
            <a:r>
              <a:rPr lang="en-US" sz="2400" dirty="0" smtClean="0">
                <a:latin typeface="Arial Rounded MT Bold" pitchFamily="34" charset="0"/>
                <a:cs typeface="Arial" panose="020B0604020202020204" pitchFamily="34" charset="0"/>
              </a:rPr>
              <a:t>addressed by these studies is NOT the same for all of them. We detect clinical heterogeneity from the descriptions of the </a:t>
            </a:r>
            <a:r>
              <a:rPr lang="en-US" sz="2400" u="sng" dirty="0" smtClean="0">
                <a:latin typeface="Arial Rounded MT Bold" pitchFamily="34" charset="0"/>
                <a:cs typeface="Arial" panose="020B0604020202020204" pitchFamily="34" charset="0"/>
              </a:rPr>
              <a:t>trial population</a:t>
            </a:r>
            <a:r>
              <a:rPr lang="en-US" sz="2400" dirty="0" smtClean="0">
                <a:latin typeface="Arial Rounded MT Bold" pitchFamily="34" charset="0"/>
                <a:cs typeface="Arial" panose="020B0604020202020204" pitchFamily="34" charset="0"/>
              </a:rPr>
              <a:t>, </a:t>
            </a:r>
            <a:r>
              <a:rPr lang="en-US" sz="2400" u="sng" dirty="0" smtClean="0">
                <a:latin typeface="Arial Rounded MT Bold" pitchFamily="34" charset="0"/>
                <a:cs typeface="Arial" panose="020B0604020202020204" pitchFamily="34" charset="0"/>
              </a:rPr>
              <a:t>treatments</a:t>
            </a:r>
            <a:r>
              <a:rPr lang="en-US" sz="2400" dirty="0" smtClean="0">
                <a:latin typeface="Arial Rounded MT Bold" pitchFamily="34" charset="0"/>
                <a:cs typeface="Arial" panose="020B0604020202020204" pitchFamily="34" charset="0"/>
              </a:rPr>
              <a:t>, </a:t>
            </a:r>
            <a:r>
              <a:rPr lang="en-US" sz="2400" u="sng" dirty="0" smtClean="0">
                <a:latin typeface="Arial Rounded MT Bold" pitchFamily="34" charset="0"/>
                <a:cs typeface="Arial" panose="020B0604020202020204" pitchFamily="34" charset="0"/>
              </a:rPr>
              <a:t>outcome measurements.</a:t>
            </a:r>
            <a:endParaRPr lang="en-US" sz="2400" u="sng" dirty="0">
              <a:latin typeface="Arial Rounded MT Bold"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11</a:t>
            </a:fld>
            <a:endParaRPr lang="en-US"/>
          </a:p>
        </p:txBody>
      </p:sp>
    </p:spTree>
    <p:extLst>
      <p:ext uri="{BB962C8B-B14F-4D97-AF65-F5344CB8AC3E}">
        <p14:creationId xmlns:p14="http://schemas.microsoft.com/office/powerpoint/2010/main" val="19437708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Heterogeneity </a:t>
            </a:r>
            <a:r>
              <a:rPr lang="en-US" sz="2800" dirty="0" smtClean="0">
                <a:latin typeface="Cooper Black" pitchFamily="18" charset="0"/>
                <a:cs typeface="Arial" panose="020B0604020202020204" pitchFamily="34" charset="0"/>
              </a:rPr>
              <a:t>-continued-</a:t>
            </a:r>
            <a:endParaRPr lang="en-US" sz="2800" dirty="0"/>
          </a:p>
        </p:txBody>
      </p:sp>
      <p:sp>
        <p:nvSpPr>
          <p:cNvPr id="3" name="Content Placeholder 2"/>
          <p:cNvSpPr>
            <a:spLocks noGrp="1"/>
          </p:cNvSpPr>
          <p:nvPr>
            <p:ph idx="1"/>
          </p:nvPr>
        </p:nvSpPr>
        <p:spPr>
          <a:xfrm>
            <a:off x="381000" y="1371600"/>
            <a:ext cx="8229600" cy="4800600"/>
          </a:xfrm>
        </p:spPr>
        <p:txBody>
          <a:bodyPr>
            <a:normAutofit/>
          </a:bodyPr>
          <a:lstStyle/>
          <a:p>
            <a:pPr algn="ctr">
              <a:buNone/>
            </a:pPr>
            <a:r>
              <a:rPr lang="en-US" sz="2400" dirty="0" smtClean="0">
                <a:solidFill>
                  <a:srgbClr val="FF33CC"/>
                </a:solidFill>
                <a:latin typeface="Arial Rounded MT Bold" pitchFamily="34" charset="0"/>
              </a:rPr>
              <a:t>Statistical Heterogeneity</a:t>
            </a:r>
          </a:p>
          <a:p>
            <a:pPr>
              <a:buNone/>
            </a:pPr>
            <a:r>
              <a:rPr lang="en-US" sz="2400" dirty="0" smtClean="0">
                <a:latin typeface="Arial Rounded MT Bold" pitchFamily="34" charset="0"/>
              </a:rPr>
              <a:t>Statistical heterogeneity may be caused by clinical differences between studies, i.e. by </a:t>
            </a:r>
            <a:r>
              <a:rPr lang="en-US" sz="2400" dirty="0" smtClean="0">
                <a:solidFill>
                  <a:srgbClr val="FF33CC"/>
                </a:solidFill>
                <a:latin typeface="Arial Rounded MT Bold" pitchFamily="34" charset="0"/>
              </a:rPr>
              <a:t>clinical heterogeneity </a:t>
            </a:r>
            <a:r>
              <a:rPr lang="en-US" sz="2400" dirty="0" smtClean="0">
                <a:latin typeface="Arial Rounded MT Bold" pitchFamily="34" charset="0"/>
              </a:rPr>
              <a:t>, by methodological differences, or by unknown characteristics of the studies, or by study populations.</a:t>
            </a:r>
          </a:p>
          <a:p>
            <a:pPr>
              <a:buNone/>
            </a:pPr>
            <a:r>
              <a:rPr lang="en-US" sz="2400" dirty="0" smtClean="0">
                <a:latin typeface="Arial Rounded MT Bold" pitchFamily="34" charset="0"/>
              </a:rPr>
              <a:t>There are some statistical techniques test that have been developed to check for the heterogeneity like:</a:t>
            </a:r>
          </a:p>
          <a:p>
            <a:pPr marL="457200" indent="-457200">
              <a:buAutoNum type="arabicPeriod"/>
            </a:pPr>
            <a:r>
              <a:rPr lang="en-US" sz="2400" dirty="0" smtClean="0">
                <a:latin typeface="Arial Rounded MT Bold" pitchFamily="34" charset="0"/>
              </a:rPr>
              <a:t>Cochran’s Q, a statistics based on chi-squared test. .  </a:t>
            </a:r>
          </a:p>
          <a:p>
            <a:pPr marL="457200" indent="-457200">
              <a:buAutoNum type="arabicPeriod"/>
            </a:pPr>
            <a:r>
              <a:rPr lang="en-US" sz="2400" dirty="0" smtClean="0">
                <a:latin typeface="Arial Rounded MT Bold" pitchFamily="34" charset="0"/>
              </a:rPr>
              <a:t>I^2  which scores heterogeneity between 0% and 100%</a:t>
            </a:r>
          </a:p>
          <a:p>
            <a:pPr marL="457200" indent="-457200">
              <a:buNone/>
            </a:pPr>
            <a:endParaRPr lang="en-US" sz="2400" dirty="0" smtClean="0">
              <a:latin typeface="Arial Rounded MT Bold" pitchFamily="34" charset="0"/>
            </a:endParaRPr>
          </a:p>
          <a:p>
            <a:pPr>
              <a:buNone/>
            </a:pPr>
            <a:endParaRPr lang="en-US" sz="2400" dirty="0">
              <a:latin typeface="Arial Rounded MT Bold"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solidFill>
                  <a:schemeClr val="tx1"/>
                </a:solidFill>
                <a:latin typeface="Cooper Black" panose="0208090404030B020404" pitchFamily="18" charset="0"/>
              </a:rPr>
              <a:t>Sensitivity analysis</a:t>
            </a:r>
            <a:endParaRPr lang="en-US" sz="2800" dirty="0">
              <a:solidFill>
                <a:schemeClr val="tx1"/>
              </a:solidFill>
              <a:latin typeface="Cooper Black" panose="0208090404030B020404" pitchFamily="18" charset="0"/>
            </a:endParaRPr>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pPr marL="0" indent="0">
              <a:buNone/>
            </a:pPr>
            <a:r>
              <a:rPr lang="en-US" dirty="0" smtClean="0">
                <a:latin typeface="Arial Rounded MT Bold" pitchFamily="34" charset="0"/>
                <a:cs typeface="Arial" panose="020B0604020202020204" pitchFamily="34" charset="0"/>
              </a:rPr>
              <a:t>Because of the many ways in which decisions taken about selection, inclusion and aggregation of data may affect the main findings, it is usual for meta-analysis to carry out sensitivity analysis.</a:t>
            </a:r>
          </a:p>
          <a:p>
            <a:pPr marL="0" indent="0">
              <a:buNone/>
            </a:pPr>
            <a:endParaRPr lang="en-US" sz="1900" dirty="0" smtClean="0">
              <a:latin typeface="Arial Rounded MT Bold" pitchFamily="34" charset="0"/>
              <a:cs typeface="Arial" panose="020B0604020202020204" pitchFamily="34" charset="0"/>
            </a:endParaRPr>
          </a:p>
          <a:p>
            <a:pPr marL="0" indent="0">
              <a:buNone/>
            </a:pPr>
            <a:r>
              <a:rPr lang="en-US" dirty="0" smtClean="0">
                <a:latin typeface="Arial Rounded MT Bold" pitchFamily="34" charset="0"/>
                <a:cs typeface="Arial" panose="020B0604020202020204" pitchFamily="34" charset="0"/>
              </a:rPr>
              <a:t>This statistical procedure explores the ways in which the main findings are changed by varying the approach to aggregation. </a:t>
            </a:r>
          </a:p>
          <a:p>
            <a:pPr marL="0" indent="0">
              <a:buNone/>
            </a:pPr>
            <a:endParaRPr lang="en-US" sz="1900" dirty="0" smtClean="0">
              <a:latin typeface="Arial Rounded MT Bold"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13</a:t>
            </a:fld>
            <a:endParaRPr lang="en-US"/>
          </a:p>
        </p:txBody>
      </p:sp>
    </p:spTree>
    <p:extLst>
      <p:ext uri="{BB962C8B-B14F-4D97-AF65-F5344CB8AC3E}">
        <p14:creationId xmlns:p14="http://schemas.microsoft.com/office/powerpoint/2010/main" val="24157665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85019"/>
            <a:ext cx="7315200" cy="5287963"/>
          </a:xfrm>
        </p:spPr>
        <p:txBody>
          <a:bodyPr/>
          <a:lstStyle/>
          <a:p>
            <a:pPr marL="0" indent="0" algn="ctr">
              <a:buNone/>
            </a:pPr>
            <a:r>
              <a:rPr lang="en-US" sz="2400" dirty="0" smtClean="0">
                <a:latin typeface="Cooper Black" panose="0208090404030B020404" pitchFamily="18" charset="0"/>
              </a:rPr>
              <a:t>Sensitivity analysis -continued-</a:t>
            </a:r>
          </a:p>
          <a:p>
            <a:pPr marL="0" indent="0" algn="ctr">
              <a:buNone/>
            </a:pPr>
            <a:endParaRPr lang="en-US" sz="2400" dirty="0" smtClean="0">
              <a:latin typeface="Arial Rounded MT Bold" pitchFamily="34" charset="0"/>
              <a:cs typeface="Arial" panose="020B0604020202020204" pitchFamily="34" charset="0"/>
            </a:endParaRPr>
          </a:p>
          <a:p>
            <a:pPr marL="0" indent="0">
              <a:buNone/>
            </a:pPr>
            <a:r>
              <a:rPr lang="en-US" sz="2400" dirty="0" smtClean="0">
                <a:latin typeface="Arial Rounded MT Bold" pitchFamily="34" charset="0"/>
                <a:cs typeface="Arial" panose="020B0604020202020204" pitchFamily="34" charset="0"/>
              </a:rPr>
              <a:t>A good sensitivity analysis will explore among other things:</a:t>
            </a:r>
          </a:p>
          <a:p>
            <a:pPr marL="0" indent="0">
              <a:buNone/>
            </a:pPr>
            <a:endParaRPr lang="en-US" sz="2400" dirty="0" smtClean="0">
              <a:latin typeface="Arial Rounded MT Bold" pitchFamily="34" charset="0"/>
              <a:cs typeface="Arial" panose="020B0604020202020204" pitchFamily="34" charset="0"/>
            </a:endParaRPr>
          </a:p>
          <a:p>
            <a:pPr marL="514350" indent="-514350">
              <a:buAutoNum type="arabicPeriod"/>
            </a:pPr>
            <a:r>
              <a:rPr lang="en-US" sz="2400" dirty="0" smtClean="0">
                <a:latin typeface="Arial Rounded MT Bold" pitchFamily="34" charset="0"/>
                <a:cs typeface="Arial" panose="020B0604020202020204" pitchFamily="34" charset="0"/>
              </a:rPr>
              <a:t>The effect of excluding various categories of studies; for example, unpublished studies or those of poor quality. </a:t>
            </a:r>
          </a:p>
          <a:p>
            <a:pPr marL="514350" indent="-514350">
              <a:buNone/>
            </a:pPr>
            <a:endParaRPr lang="en-US" sz="2400" dirty="0" smtClean="0">
              <a:latin typeface="Arial Rounded MT Bold" pitchFamily="34" charset="0"/>
              <a:cs typeface="Arial" panose="020B0604020202020204" pitchFamily="34" charset="0"/>
            </a:endParaRPr>
          </a:p>
          <a:p>
            <a:pPr marL="514350" indent="-514350">
              <a:buNone/>
            </a:pPr>
            <a:r>
              <a:rPr lang="en-US" sz="2400" dirty="0" smtClean="0">
                <a:latin typeface="Arial Rounded MT Bold" pitchFamily="34" charset="0"/>
                <a:cs typeface="Arial" panose="020B0604020202020204" pitchFamily="34" charset="0"/>
              </a:rPr>
              <a:t>2. It may also examine how consistent the results are across various subgroups.</a:t>
            </a:r>
          </a:p>
          <a:p>
            <a:pPr marL="0" indent="0">
              <a:buNone/>
            </a:pPr>
            <a:r>
              <a:rPr lang="en-US" sz="2400" dirty="0" smtClean="0">
                <a:latin typeface="Arial Rounded MT Bold" pitchFamily="34" charset="0"/>
                <a:cs typeface="Arial" panose="020B0604020202020204" pitchFamily="34" charset="0"/>
              </a:rPr>
              <a:t> </a:t>
            </a:r>
          </a:p>
          <a:p>
            <a:pPr>
              <a:buNone/>
            </a:pPr>
            <a:endParaRPr lang="en-US" dirty="0"/>
          </a:p>
        </p:txBody>
      </p:sp>
      <p:sp>
        <p:nvSpPr>
          <p:cNvPr id="4" name="Slide Number Placeholder 3"/>
          <p:cNvSpPr>
            <a:spLocks noGrp="1"/>
          </p:cNvSpPr>
          <p:nvPr>
            <p:ph type="sldNum" sz="quarter" idx="12"/>
          </p:nvPr>
        </p:nvSpPr>
        <p:spPr/>
        <p:txBody>
          <a:bodyPr/>
          <a:lstStyle/>
          <a:p>
            <a:fld id="{BF1798BF-021C-4D30-8D59-7100FB20B3DE}"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72000"/>
          </a:xfrm>
        </p:spPr>
        <p:txBody>
          <a:bodyPr>
            <a:normAutofit/>
          </a:bodyPr>
          <a:lstStyle/>
          <a:p>
            <a:pPr marL="0" indent="0" algn="ctr">
              <a:buNone/>
            </a:pPr>
            <a:endParaRPr lang="en-US" sz="1800" dirty="0" smtClean="0">
              <a:latin typeface="Cooper Black" panose="0208090404030B020404" pitchFamily="18" charset="0"/>
              <a:ea typeface="+mj-ea"/>
              <a:cs typeface="Arial" panose="020B0604020202020204" pitchFamily="34" charset="0"/>
            </a:endParaRPr>
          </a:p>
          <a:p>
            <a:pPr marL="0" indent="0" algn="ctr">
              <a:buNone/>
            </a:pPr>
            <a:r>
              <a:rPr lang="en-US" sz="2800" dirty="0" smtClean="0">
                <a:latin typeface="Cooper Black" pitchFamily="18" charset="0"/>
              </a:rPr>
              <a:t>Meta-analysis: </a:t>
            </a:r>
          </a:p>
          <a:p>
            <a:pPr marL="0" indent="0" algn="ctr">
              <a:buNone/>
            </a:pPr>
            <a:r>
              <a:rPr lang="en-US" sz="2800" dirty="0" smtClean="0">
                <a:latin typeface="Cooper Black" pitchFamily="18" charset="0"/>
              </a:rPr>
              <a:t>Neither quick nor easy</a:t>
            </a:r>
          </a:p>
          <a:p>
            <a:pPr marL="0" indent="0" algn="ctr">
              <a:buNone/>
            </a:pPr>
            <a:r>
              <a:rPr lang="en-US" sz="2400" dirty="0" smtClean="0">
                <a:latin typeface="Arial Rounded MT Bold" pitchFamily="34" charset="0"/>
              </a:rPr>
              <a:t>BMC Medical Research Methods</a:t>
            </a:r>
          </a:p>
          <a:p>
            <a:pPr marL="0" indent="0" algn="ctr">
              <a:buNone/>
            </a:pPr>
            <a:endParaRPr lang="en-US" sz="2800" dirty="0" smtClean="0">
              <a:latin typeface="Arial" panose="020B0604020202020204" pitchFamily="34" charset="0"/>
              <a:cs typeface="Arial" panose="020B0604020202020204" pitchFamily="34" charset="0"/>
            </a:endParaRPr>
          </a:p>
          <a:p>
            <a:pPr marL="0" indent="0" algn="ctr">
              <a:buNone/>
            </a:pPr>
            <a:r>
              <a:rPr lang="en-US" sz="2400" dirty="0" smtClean="0">
                <a:solidFill>
                  <a:srgbClr val="FF33CC"/>
                </a:solidFill>
                <a:latin typeface="Arial Rounded MT Bold" pitchFamily="34" charset="0"/>
                <a:cs typeface="Arial" panose="020B0604020202020204" pitchFamily="34" charset="0"/>
              </a:rPr>
              <a:t>Presented by </a:t>
            </a:r>
          </a:p>
          <a:p>
            <a:pPr marL="0" indent="0" algn="ctr">
              <a:buNone/>
            </a:pPr>
            <a:endParaRPr lang="en-US" sz="1800" dirty="0" smtClean="0">
              <a:latin typeface="Arial" panose="020B0604020202020204" pitchFamily="34" charset="0"/>
              <a:cs typeface="Arial" panose="020B0604020202020204" pitchFamily="34" charset="0"/>
            </a:endParaRPr>
          </a:p>
          <a:p>
            <a:pPr marL="0" indent="0" algn="ctr">
              <a:buNone/>
            </a:pPr>
            <a:r>
              <a:rPr lang="en-US" sz="2400" dirty="0" smtClean="0">
                <a:latin typeface="Arial Rounded MT Bold" pitchFamily="34" charset="0"/>
                <a:cs typeface="Arial" panose="020B0604020202020204" pitchFamily="34" charset="0"/>
              </a:rPr>
              <a:t>Tamader Alballa</a:t>
            </a:r>
          </a:p>
          <a:p>
            <a:pPr marL="0" indent="0" algn="ctr">
              <a:buNone/>
            </a:pPr>
            <a:endParaRPr lang="en-US" sz="1800" dirty="0" smtClean="0">
              <a:latin typeface="Arial" panose="020B0604020202020204" pitchFamily="34" charset="0"/>
              <a:cs typeface="Arial" panose="020B0604020202020204" pitchFamily="34" charset="0"/>
            </a:endParaRPr>
          </a:p>
          <a:p>
            <a:pPr marL="0" indent="0" algn="ctr">
              <a:buNone/>
            </a:pP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15</a:t>
            </a:fld>
            <a:endParaRPr lang="en-US"/>
          </a:p>
        </p:txBody>
      </p:sp>
    </p:spTree>
    <p:extLst>
      <p:ext uri="{BB962C8B-B14F-4D97-AF65-F5344CB8AC3E}">
        <p14:creationId xmlns:p14="http://schemas.microsoft.com/office/powerpoint/2010/main" val="21791835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524000"/>
            <a:ext cx="6781800" cy="4525963"/>
          </a:xfrm>
        </p:spPr>
        <p:txBody>
          <a:bodyPr/>
          <a:lstStyle/>
          <a:p>
            <a:pPr algn="ctr">
              <a:buNone/>
            </a:pPr>
            <a:r>
              <a:rPr lang="en-US" sz="2400" b="1" dirty="0" smtClean="0">
                <a:solidFill>
                  <a:srgbClr val="FF0000"/>
                </a:solidFill>
                <a:latin typeface="Arial Rounded MT Bold" pitchFamily="34" charset="0"/>
              </a:rPr>
              <a:t>Meta-analysis </a:t>
            </a:r>
          </a:p>
          <a:p>
            <a:pPr algn="ctr">
              <a:buNone/>
            </a:pPr>
            <a:endParaRPr lang="en-US" sz="2400" b="1" dirty="0" smtClean="0">
              <a:solidFill>
                <a:srgbClr val="FF0000"/>
              </a:solidFill>
              <a:latin typeface="Arial Rounded MT Bold" pitchFamily="34" charset="0"/>
            </a:endParaRPr>
          </a:p>
          <a:p>
            <a:r>
              <a:rPr lang="en-US" sz="2400" dirty="0" smtClean="0">
                <a:latin typeface="Arial Rounded MT Bold" pitchFamily="34" charset="0"/>
              </a:rPr>
              <a:t>Is helpful </a:t>
            </a:r>
            <a:r>
              <a:rPr lang="en-US" sz="2400" dirty="0">
                <a:latin typeface="Arial Rounded MT Bold" pitchFamily="34" charset="0"/>
              </a:rPr>
              <a:t>in literature review, specifically, in summarizing findings of multiple studies</a:t>
            </a:r>
            <a:r>
              <a:rPr lang="en-US" sz="2400" dirty="0" smtClean="0">
                <a:latin typeface="Arial Rounded MT Bold" pitchFamily="34" charset="0"/>
              </a:rPr>
              <a:t>. </a:t>
            </a:r>
          </a:p>
          <a:p>
            <a:endParaRPr lang="en-US" sz="1000" dirty="0" smtClean="0">
              <a:latin typeface="Arial Rounded MT Bold" pitchFamily="34" charset="0"/>
            </a:endParaRPr>
          </a:p>
          <a:p>
            <a:r>
              <a:rPr lang="en-US" sz="2400" dirty="0" smtClean="0">
                <a:latin typeface="Arial Rounded MT Bold" pitchFamily="34" charset="0"/>
              </a:rPr>
              <a:t>It considers analysis </a:t>
            </a:r>
            <a:r>
              <a:rPr lang="en-US" sz="2400" dirty="0">
                <a:latin typeface="Arial Rounded MT Bold" pitchFamily="34" charset="0"/>
              </a:rPr>
              <a:t>of large amounts of data from numerous separate studies in order to integrate such diverse data into one research. </a:t>
            </a:r>
            <a:endParaRPr lang="en-US" sz="2400" dirty="0" smtClean="0">
              <a:latin typeface="Arial Rounded MT Bold" pitchFamily="34" charset="0"/>
            </a:endParaRPr>
          </a:p>
          <a:p>
            <a:pPr>
              <a:buNone/>
            </a:pPr>
            <a:endParaRPr lang="en-US" sz="2400" dirty="0" smtClean="0"/>
          </a:p>
          <a:p>
            <a:pPr>
              <a:buNone/>
            </a:pPr>
            <a:r>
              <a:rPr lang="en-US" sz="1600" dirty="0" smtClean="0"/>
              <a:t>                                                                                                Berman and Parker (2002)</a:t>
            </a:r>
            <a:endParaRPr lang="en-US" sz="1600" dirty="0"/>
          </a:p>
        </p:txBody>
      </p:sp>
      <p:sp>
        <p:nvSpPr>
          <p:cNvPr id="3" name="Title 2"/>
          <p:cNvSpPr>
            <a:spLocks noGrp="1"/>
          </p:cNvSpPr>
          <p:nvPr>
            <p:ph type="title"/>
          </p:nvPr>
        </p:nvSpPr>
        <p:spPr/>
        <p:txBody>
          <a:bodyPr>
            <a:normAutofit/>
          </a:bodyPr>
          <a:lstStyle/>
          <a:p>
            <a:r>
              <a:rPr lang="en-US" sz="2800" dirty="0" smtClean="0">
                <a:latin typeface="Cooper Black" pitchFamily="18" charset="0"/>
              </a:rPr>
              <a:t>Introduction</a:t>
            </a:r>
            <a:endParaRPr lang="en-US" sz="2800" dirty="0">
              <a:latin typeface="Cooper Black" pitchFamily="18"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16</a:t>
            </a:fld>
            <a:endParaRPr lang="en-US"/>
          </a:p>
        </p:txBody>
      </p:sp>
    </p:spTree>
    <p:extLst>
      <p:ext uri="{BB962C8B-B14F-4D97-AF65-F5344CB8AC3E}">
        <p14:creationId xmlns:p14="http://schemas.microsoft.com/office/powerpoint/2010/main" val="29318573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371600"/>
            <a:ext cx="7086600" cy="4876800"/>
          </a:xfrm>
        </p:spPr>
        <p:txBody>
          <a:bodyPr>
            <a:noAutofit/>
          </a:bodyPr>
          <a:lstStyle/>
          <a:p>
            <a:pPr marL="457200" indent="-457200">
              <a:spcBef>
                <a:spcPts val="0"/>
              </a:spcBef>
              <a:buFont typeface="+mj-lt"/>
              <a:buAutoNum type="arabicPeriod"/>
            </a:pPr>
            <a:r>
              <a:rPr lang="en-US" sz="2400" dirty="0">
                <a:latin typeface="Arial Rounded MT Bold" pitchFamily="34" charset="0"/>
              </a:rPr>
              <a:t>D</a:t>
            </a:r>
            <a:r>
              <a:rPr lang="en-US" sz="2400" dirty="0" smtClean="0">
                <a:latin typeface="Arial Rounded MT Bold" pitchFamily="34" charset="0"/>
              </a:rPr>
              <a:t>efine </a:t>
            </a:r>
            <a:r>
              <a:rPr lang="en-US" sz="2400" dirty="0">
                <a:latin typeface="Arial Rounded MT Bold" pitchFamily="34" charset="0"/>
              </a:rPr>
              <a:t>objectives of analysis, including topic of interest and whether the analysis should provide summary of findings or variability between </a:t>
            </a:r>
            <a:r>
              <a:rPr lang="en-US" sz="2400" dirty="0" smtClean="0">
                <a:latin typeface="Arial Rounded MT Bold" pitchFamily="34" charset="0"/>
              </a:rPr>
              <a:t>studies.</a:t>
            </a:r>
          </a:p>
          <a:p>
            <a:pPr marL="457200" indent="-457200">
              <a:spcBef>
                <a:spcPts val="0"/>
              </a:spcBef>
              <a:buFont typeface="+mj-lt"/>
              <a:buAutoNum type="arabicPeriod"/>
            </a:pPr>
            <a:endParaRPr lang="en-US" sz="2400" dirty="0" smtClean="0">
              <a:latin typeface="Arial Rounded MT Bold" pitchFamily="34" charset="0"/>
            </a:endParaRPr>
          </a:p>
          <a:p>
            <a:pPr marL="457200" indent="-457200">
              <a:spcBef>
                <a:spcPts val="0"/>
              </a:spcBef>
              <a:buFont typeface="+mj-lt"/>
              <a:buAutoNum type="arabicPeriod"/>
            </a:pPr>
            <a:r>
              <a:rPr lang="en-US" sz="2400" dirty="0" smtClean="0">
                <a:latin typeface="Arial Rounded MT Bold" pitchFamily="34" charset="0"/>
              </a:rPr>
              <a:t>Identify a clear inclusion criteria.</a:t>
            </a:r>
          </a:p>
          <a:p>
            <a:pPr marL="457200" indent="-457200">
              <a:spcBef>
                <a:spcPts val="0"/>
              </a:spcBef>
              <a:buFont typeface="+mj-lt"/>
              <a:buAutoNum type="arabicPeriod"/>
            </a:pPr>
            <a:endParaRPr lang="en-US" sz="2400" dirty="0" smtClean="0">
              <a:latin typeface="Arial Rounded MT Bold" pitchFamily="34" charset="0"/>
            </a:endParaRPr>
          </a:p>
          <a:p>
            <a:pPr marL="457200" indent="-457200">
              <a:spcBef>
                <a:spcPts val="0"/>
              </a:spcBef>
              <a:buFont typeface="+mj-lt"/>
              <a:buAutoNum type="arabicPeriod"/>
            </a:pPr>
            <a:r>
              <a:rPr lang="en-US" sz="2400" dirty="0">
                <a:latin typeface="Arial Rounded MT Bold" pitchFamily="34" charset="0"/>
              </a:rPr>
              <a:t>M</a:t>
            </a:r>
            <a:r>
              <a:rPr lang="en-US" sz="2400" dirty="0" smtClean="0">
                <a:latin typeface="Arial Rounded MT Bold" pitchFamily="34" charset="0"/>
              </a:rPr>
              <a:t>eta</a:t>
            </a:r>
            <a:r>
              <a:rPr lang="en-US" sz="2400" dirty="0">
                <a:latin typeface="Arial Rounded MT Bold" pitchFamily="34" charset="0"/>
              </a:rPr>
              <a:t>-analysis also requires definition of clear type of studies that will be analyzed, and it might </a:t>
            </a:r>
            <a:r>
              <a:rPr lang="en-US" sz="2400" dirty="0" smtClean="0">
                <a:latin typeface="Arial Rounded MT Bold" pitchFamily="34" charset="0"/>
              </a:rPr>
              <a:t>include different </a:t>
            </a:r>
            <a:r>
              <a:rPr lang="en-US" sz="2400" dirty="0">
                <a:latin typeface="Arial Rounded MT Bold" pitchFamily="34" charset="0"/>
              </a:rPr>
              <a:t>types of studies even though randomized trials are believed to be the most reliable while case reports provide the weakest evidence. </a:t>
            </a:r>
            <a:endParaRPr lang="en-US" sz="2400" dirty="0" smtClean="0">
              <a:latin typeface="Arial Rounded MT Bold" pitchFamily="34" charset="0"/>
            </a:endParaRPr>
          </a:p>
          <a:p>
            <a:pPr marL="457200" indent="-457200">
              <a:spcBef>
                <a:spcPts val="0"/>
              </a:spcBef>
              <a:buFont typeface="+mj-lt"/>
              <a:buAutoNum type="arabicPeriod"/>
            </a:pPr>
            <a:endParaRPr lang="en-US" sz="2400" dirty="0" smtClean="0">
              <a:latin typeface="Arial Rounded MT Bold" pitchFamily="34" charset="0"/>
            </a:endParaRPr>
          </a:p>
        </p:txBody>
      </p:sp>
      <p:sp>
        <p:nvSpPr>
          <p:cNvPr id="3" name="Title 2"/>
          <p:cNvSpPr>
            <a:spLocks noGrp="1"/>
          </p:cNvSpPr>
          <p:nvPr>
            <p:ph type="title"/>
          </p:nvPr>
        </p:nvSpPr>
        <p:spPr/>
        <p:txBody>
          <a:bodyPr>
            <a:normAutofit/>
          </a:bodyPr>
          <a:lstStyle/>
          <a:p>
            <a:r>
              <a:rPr lang="en-US" sz="2800" dirty="0">
                <a:latin typeface="Cooper Black" pitchFamily="18" charset="0"/>
              </a:rPr>
              <a:t>Procedure </a:t>
            </a:r>
            <a:r>
              <a:rPr lang="en-US" sz="2800" dirty="0" smtClean="0">
                <a:latin typeface="Cooper Black" pitchFamily="18" charset="0"/>
              </a:rPr>
              <a:t>of meta-analysis</a:t>
            </a:r>
            <a:endParaRPr lang="en-US" sz="2800" dirty="0">
              <a:latin typeface="Cooper Black" pitchFamily="18"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17</a:t>
            </a:fld>
            <a:endParaRPr lang="en-US"/>
          </a:p>
        </p:txBody>
      </p:sp>
    </p:spTree>
    <p:extLst>
      <p:ext uri="{BB962C8B-B14F-4D97-AF65-F5344CB8AC3E}">
        <p14:creationId xmlns:p14="http://schemas.microsoft.com/office/powerpoint/2010/main" val="1178029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Procedure of meta-analysis  -continued-</a:t>
            </a:r>
            <a:endParaRPr lang="en-US" sz="2800" dirty="0"/>
          </a:p>
        </p:txBody>
      </p:sp>
      <p:sp>
        <p:nvSpPr>
          <p:cNvPr id="3" name="Content Placeholder 2"/>
          <p:cNvSpPr>
            <a:spLocks noGrp="1"/>
          </p:cNvSpPr>
          <p:nvPr>
            <p:ph idx="1"/>
          </p:nvPr>
        </p:nvSpPr>
        <p:spPr>
          <a:xfrm>
            <a:off x="457200" y="1600200"/>
            <a:ext cx="7162800" cy="4525963"/>
          </a:xfrm>
        </p:spPr>
        <p:txBody>
          <a:bodyPr>
            <a:normAutofit/>
          </a:bodyPr>
          <a:lstStyle/>
          <a:p>
            <a:pPr marL="457200" indent="-457200">
              <a:spcBef>
                <a:spcPts val="0"/>
              </a:spcBef>
              <a:buFont typeface="+mj-lt"/>
              <a:buAutoNum type="arabicPeriod" startAt="4"/>
            </a:pPr>
            <a:r>
              <a:rPr lang="en-US" sz="2400" dirty="0" smtClean="0">
                <a:latin typeface="Arial Rounded MT Bold" pitchFamily="34" charset="0"/>
              </a:rPr>
              <a:t>Characteristics of patients can also have serious impact on findings of meta-analysis;  need to ensure maximal diversity of patients in terms of gender, age, ethnicity and other characteristics. </a:t>
            </a:r>
          </a:p>
          <a:p>
            <a:pPr marL="457200" indent="-457200">
              <a:spcBef>
                <a:spcPts val="0"/>
              </a:spcBef>
              <a:buFont typeface="+mj-lt"/>
              <a:buAutoNum type="arabicPeriod" startAt="4"/>
            </a:pPr>
            <a:endParaRPr lang="en-US" sz="2400" dirty="0" smtClean="0">
              <a:latin typeface="Arial Rounded MT Bold" pitchFamily="34" charset="0"/>
            </a:endParaRPr>
          </a:p>
          <a:p>
            <a:pPr marL="457200" indent="-457200">
              <a:spcBef>
                <a:spcPts val="0"/>
              </a:spcBef>
              <a:buFont typeface="+mj-lt"/>
              <a:buAutoNum type="arabicPeriod" startAt="4"/>
            </a:pPr>
            <a:r>
              <a:rPr lang="en-US" sz="2400" dirty="0" smtClean="0">
                <a:latin typeface="Arial Rounded MT Bold" pitchFamily="34" charset="0"/>
              </a:rPr>
              <a:t>Meta-analysis requires clearly determined treatment modalities and methods that are allowed for measuring outcomes of treatment. </a:t>
            </a:r>
          </a:p>
          <a:p>
            <a:endParaRPr lang="en-US" sz="2400" dirty="0" smtClean="0">
              <a:latin typeface="Arial Rounded MT Bold" pitchFamily="34" charset="0"/>
            </a:endParaRPr>
          </a:p>
          <a:p>
            <a:endParaRPr lang="en-US" sz="2400" dirty="0" smtClean="0">
              <a:latin typeface="Arial Rounded MT Bold" pitchFamily="34" charset="0"/>
            </a:endParaRPr>
          </a:p>
          <a:p>
            <a:endParaRPr lang="en-US" sz="2400" dirty="0" smtClean="0">
              <a:latin typeface="Arial Rounded MT Bold" pitchFamily="34" charset="0"/>
            </a:endParaRPr>
          </a:p>
          <a:p>
            <a:endParaRPr lang="en-US" dirty="0"/>
          </a:p>
        </p:txBody>
      </p:sp>
      <p:sp>
        <p:nvSpPr>
          <p:cNvPr id="4" name="Slide Number Placeholder 3"/>
          <p:cNvSpPr>
            <a:spLocks noGrp="1"/>
          </p:cNvSpPr>
          <p:nvPr>
            <p:ph type="sldNum" sz="quarter" idx="12"/>
          </p:nvPr>
        </p:nvSpPr>
        <p:spPr/>
        <p:txBody>
          <a:bodyPr/>
          <a:lstStyle/>
          <a:p>
            <a:fld id="{BF1798BF-021C-4D30-8D59-7100FB20B3DE}"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2500" y="1166019"/>
            <a:ext cx="7239000" cy="4525963"/>
          </a:xfrm>
        </p:spPr>
        <p:txBody>
          <a:bodyPr>
            <a:normAutofit/>
          </a:bodyPr>
          <a:lstStyle/>
          <a:p>
            <a:endParaRPr lang="en-US" sz="1100" dirty="0" smtClean="0"/>
          </a:p>
          <a:p>
            <a:pPr marL="457200" indent="-457200">
              <a:buFont typeface="+mj-lt"/>
              <a:buAutoNum type="arabicPeriod" startAt="6"/>
            </a:pPr>
            <a:r>
              <a:rPr lang="en-US" sz="2400" dirty="0" smtClean="0">
                <a:latin typeface="Arial Rounded MT Bold" pitchFamily="34" charset="0"/>
              </a:rPr>
              <a:t>Berman and Parker (2002) argue that review of abstracts can help to exclude non-relevant studies and trials. The collected data has to be abstracted according to predetermined criteria and instructions.</a:t>
            </a:r>
          </a:p>
          <a:p>
            <a:pPr marL="457200" indent="-457200">
              <a:buFont typeface="+mj-lt"/>
              <a:buAutoNum type="arabicPeriod" startAt="6"/>
            </a:pPr>
            <a:endParaRPr lang="en-US" sz="2400" dirty="0" smtClean="0">
              <a:latin typeface="Arial Rounded MT Bold" pitchFamily="34" charset="0"/>
            </a:endParaRPr>
          </a:p>
          <a:p>
            <a:pPr marL="457200" indent="-457200">
              <a:buFont typeface="+mj-lt"/>
              <a:buAutoNum type="arabicPeriod" startAt="6"/>
            </a:pPr>
            <a:r>
              <a:rPr lang="en-US" sz="2400" dirty="0" smtClean="0">
                <a:latin typeface="Arial Rounded MT Bold" pitchFamily="34" charset="0"/>
              </a:rPr>
              <a:t>Findings </a:t>
            </a:r>
            <a:r>
              <a:rPr lang="en-US" sz="2400" dirty="0">
                <a:latin typeface="Arial Rounded MT Bold" pitchFamily="34" charset="0"/>
              </a:rPr>
              <a:t>can be reported with the help of </a:t>
            </a:r>
            <a:r>
              <a:rPr lang="en-US" sz="2400" dirty="0">
                <a:solidFill>
                  <a:srgbClr val="FF0000"/>
                </a:solidFill>
                <a:latin typeface="Arial Rounded MT Bold" pitchFamily="34" charset="0"/>
              </a:rPr>
              <a:t>visuals </a:t>
            </a:r>
            <a:r>
              <a:rPr lang="en-US" sz="2400" dirty="0">
                <a:latin typeface="Arial Rounded MT Bold" pitchFamily="34" charset="0"/>
              </a:rPr>
              <a:t>and </a:t>
            </a:r>
            <a:r>
              <a:rPr lang="en-US" sz="2400" dirty="0">
                <a:solidFill>
                  <a:srgbClr val="FF0000"/>
                </a:solidFill>
                <a:latin typeface="Arial Rounded MT Bold" pitchFamily="34" charset="0"/>
              </a:rPr>
              <a:t>summaries</a:t>
            </a:r>
            <a:r>
              <a:rPr lang="en-US" sz="2400" dirty="0">
                <a:latin typeface="Arial Rounded MT Bold" pitchFamily="34" charset="0"/>
              </a:rPr>
              <a:t> while interpretation must rely solely on </a:t>
            </a:r>
            <a:r>
              <a:rPr lang="en-US" sz="2400" dirty="0">
                <a:solidFill>
                  <a:srgbClr val="FF33CC"/>
                </a:solidFill>
                <a:latin typeface="Arial Rounded MT Bold" pitchFamily="34" charset="0"/>
              </a:rPr>
              <a:t>p-value </a:t>
            </a:r>
            <a:r>
              <a:rPr lang="en-US" sz="2400" dirty="0">
                <a:latin typeface="Arial Rounded MT Bold" pitchFamily="34" charset="0"/>
              </a:rPr>
              <a:t>and should take other characteristics into consideration.</a:t>
            </a:r>
          </a:p>
          <a:p>
            <a:endParaRPr lang="en-US" dirty="0"/>
          </a:p>
        </p:txBody>
      </p:sp>
      <p:sp>
        <p:nvSpPr>
          <p:cNvPr id="3" name="Title 2"/>
          <p:cNvSpPr>
            <a:spLocks noGrp="1"/>
          </p:cNvSpPr>
          <p:nvPr>
            <p:ph type="title"/>
          </p:nvPr>
        </p:nvSpPr>
        <p:spPr/>
        <p:txBody>
          <a:bodyPr>
            <a:normAutofit/>
          </a:bodyPr>
          <a:lstStyle/>
          <a:p>
            <a:r>
              <a:rPr lang="en-US" sz="2800" dirty="0">
                <a:latin typeface="Cooper Black" pitchFamily="18" charset="0"/>
              </a:rPr>
              <a:t>Procedure of </a:t>
            </a:r>
            <a:r>
              <a:rPr lang="en-US" sz="2800" dirty="0" smtClean="0">
                <a:latin typeface="Cooper Black" pitchFamily="18" charset="0"/>
              </a:rPr>
              <a:t>meta-analysis -continued-</a:t>
            </a:r>
            <a:endParaRPr lang="en-US" sz="2800" dirty="0">
              <a:latin typeface="Cooper Black" pitchFamily="18"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19</a:t>
            </a:fld>
            <a:endParaRPr lang="en-US"/>
          </a:p>
        </p:txBody>
      </p:sp>
    </p:spTree>
    <p:extLst>
      <p:ext uri="{BB962C8B-B14F-4D97-AF65-F5344CB8AC3E}">
        <p14:creationId xmlns:p14="http://schemas.microsoft.com/office/powerpoint/2010/main" val="12694329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OUTLINE</a:t>
            </a:r>
            <a:endParaRPr lang="en-US" sz="2800" dirty="0">
              <a:latin typeface="Cooper Black" pitchFamily="18" charset="0"/>
            </a:endParaRPr>
          </a:p>
        </p:txBody>
      </p:sp>
      <p:sp>
        <p:nvSpPr>
          <p:cNvPr id="3" name="Content Placeholder 2"/>
          <p:cNvSpPr>
            <a:spLocks noGrp="1"/>
          </p:cNvSpPr>
          <p:nvPr>
            <p:ph idx="1"/>
          </p:nvPr>
        </p:nvSpPr>
        <p:spPr>
          <a:xfrm>
            <a:off x="457200" y="1524000"/>
            <a:ext cx="8229600" cy="4525963"/>
          </a:xfrm>
        </p:spPr>
        <p:txBody>
          <a:bodyPr/>
          <a:lstStyle/>
          <a:p>
            <a:pPr lvl="2"/>
            <a:r>
              <a:rPr lang="en-US" dirty="0" smtClean="0">
                <a:latin typeface="Arial Rounded MT Bold" pitchFamily="34" charset="0"/>
              </a:rPr>
              <a:t>Objectives</a:t>
            </a:r>
          </a:p>
          <a:p>
            <a:pPr lvl="2"/>
            <a:r>
              <a:rPr lang="en-US" dirty="0" smtClean="0">
                <a:latin typeface="Arial Rounded MT Bold" pitchFamily="34" charset="0"/>
              </a:rPr>
              <a:t>Applications of Meta-Analysis</a:t>
            </a:r>
          </a:p>
          <a:p>
            <a:pPr lvl="2"/>
            <a:r>
              <a:rPr lang="en-US" dirty="0" smtClean="0">
                <a:latin typeface="Arial Rounded MT Bold" pitchFamily="34" charset="0"/>
              </a:rPr>
              <a:t>Review of the Literature </a:t>
            </a:r>
          </a:p>
          <a:p>
            <a:pPr lvl="2"/>
            <a:r>
              <a:rPr lang="en-US" dirty="0" smtClean="0">
                <a:latin typeface="Arial Rounded MT Bold" pitchFamily="34" charset="0"/>
              </a:rPr>
              <a:t>Our consulting services</a:t>
            </a:r>
          </a:p>
          <a:p>
            <a:pPr lvl="2"/>
            <a:r>
              <a:rPr lang="en-US" dirty="0" smtClean="0">
                <a:latin typeface="Arial Rounded MT Bold" pitchFamily="34" charset="0"/>
              </a:rPr>
              <a:t>Acknowledgements</a:t>
            </a:r>
            <a:r>
              <a:rPr lang="en-US"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F1798BF-021C-4D30-8D59-7100FB20B3DE}"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Arial Rounded MT Bold" pitchFamily="34" charset="0"/>
              </a:rPr>
              <a:t>Meta-analysis </a:t>
            </a:r>
            <a:r>
              <a:rPr lang="en-US" sz="2400" dirty="0">
                <a:latin typeface="Arial Rounded MT Bold" pitchFamily="34" charset="0"/>
              </a:rPr>
              <a:t>is not an easy procedure, </a:t>
            </a:r>
            <a:r>
              <a:rPr lang="en-US" sz="2400" dirty="0" smtClean="0">
                <a:latin typeface="Arial Rounded MT Bold" pitchFamily="34" charset="0"/>
              </a:rPr>
              <a:t>it requires </a:t>
            </a:r>
            <a:r>
              <a:rPr lang="en-US" sz="2400" dirty="0">
                <a:latin typeface="Arial Rounded MT Bold" pitchFamily="34" charset="0"/>
              </a:rPr>
              <a:t>large investments of time. </a:t>
            </a:r>
            <a:endParaRPr lang="en-US" sz="2400" dirty="0" smtClean="0">
              <a:latin typeface="Arial Rounded MT Bold" pitchFamily="34" charset="0"/>
            </a:endParaRPr>
          </a:p>
          <a:p>
            <a:endParaRPr lang="en-US" sz="2400" dirty="0" smtClean="0">
              <a:latin typeface="Arial Rounded MT Bold" pitchFamily="34" charset="0"/>
            </a:endParaRPr>
          </a:p>
          <a:p>
            <a:r>
              <a:rPr lang="en-US" sz="2400" dirty="0" smtClean="0">
                <a:latin typeface="Arial Rounded MT Bold" pitchFamily="34" charset="0"/>
              </a:rPr>
              <a:t>Controversies </a:t>
            </a:r>
            <a:r>
              <a:rPr lang="en-US" sz="2400" dirty="0">
                <a:latin typeface="Arial Rounded MT Bold" pitchFamily="34" charset="0"/>
              </a:rPr>
              <a:t>associated with meta-analysis, specifically, about </a:t>
            </a:r>
            <a:r>
              <a:rPr lang="en-US" sz="2400" dirty="0" smtClean="0">
                <a:latin typeface="Arial Rounded MT Bold" pitchFamily="34" charset="0"/>
              </a:rPr>
              <a:t> homogeneity </a:t>
            </a:r>
            <a:r>
              <a:rPr lang="en-US" sz="2400" dirty="0">
                <a:latin typeface="Arial Rounded MT Bold" pitchFamily="34" charset="0"/>
              </a:rPr>
              <a:t>of studies that have to be analyzed. </a:t>
            </a:r>
            <a:endParaRPr lang="en-US" sz="2400" dirty="0" smtClean="0">
              <a:latin typeface="Arial Rounded MT Bold" pitchFamily="34" charset="0"/>
            </a:endParaRPr>
          </a:p>
          <a:p>
            <a:endParaRPr lang="en-US" sz="2400" dirty="0" smtClean="0">
              <a:latin typeface="Arial Rounded MT Bold" pitchFamily="34" charset="0"/>
            </a:endParaRPr>
          </a:p>
          <a:p>
            <a:r>
              <a:rPr lang="en-US" sz="2400" dirty="0" smtClean="0">
                <a:latin typeface="Arial Rounded MT Bold" pitchFamily="34" charset="0"/>
              </a:rPr>
              <a:t>Meta-analysis </a:t>
            </a:r>
            <a:r>
              <a:rPr lang="en-US" sz="2400" dirty="0">
                <a:latin typeface="Arial Rounded MT Bold" pitchFamily="34" charset="0"/>
              </a:rPr>
              <a:t>is a very helpful tool because it allows to obtain and process data on population significantly greater </a:t>
            </a:r>
            <a:r>
              <a:rPr lang="en-US" sz="2400" dirty="0" smtClean="0">
                <a:latin typeface="Arial Rounded MT Bold" pitchFamily="34" charset="0"/>
              </a:rPr>
              <a:t>than </a:t>
            </a:r>
            <a:r>
              <a:rPr lang="en-US" sz="2400" dirty="0">
                <a:latin typeface="Arial Rounded MT Bold" pitchFamily="34" charset="0"/>
              </a:rPr>
              <a:t>that researched in separate studies</a:t>
            </a:r>
            <a:r>
              <a:rPr lang="en-US" sz="2400" dirty="0" smtClean="0">
                <a:latin typeface="Arial Rounded MT Bold" pitchFamily="34" charset="0"/>
              </a:rPr>
              <a:t>.</a:t>
            </a:r>
            <a:endParaRPr lang="en-US" sz="2400" dirty="0">
              <a:latin typeface="Arial Rounded MT Bold" pitchFamily="34" charset="0"/>
            </a:endParaRPr>
          </a:p>
        </p:txBody>
      </p:sp>
      <p:sp>
        <p:nvSpPr>
          <p:cNvPr id="3" name="Title 2"/>
          <p:cNvSpPr>
            <a:spLocks noGrp="1"/>
          </p:cNvSpPr>
          <p:nvPr>
            <p:ph type="title"/>
          </p:nvPr>
        </p:nvSpPr>
        <p:spPr/>
        <p:txBody>
          <a:bodyPr>
            <a:normAutofit/>
          </a:bodyPr>
          <a:lstStyle/>
          <a:p>
            <a:r>
              <a:rPr lang="en-US" sz="2800" dirty="0" smtClean="0">
                <a:latin typeface="Cooper Black" pitchFamily="18" charset="0"/>
              </a:rPr>
              <a:t>Summary</a:t>
            </a:r>
            <a:endParaRPr lang="en-US" sz="2800" dirty="0">
              <a:latin typeface="Cooper Black" pitchFamily="18"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20</a:t>
            </a:fld>
            <a:endParaRPr lang="en-US"/>
          </a:p>
        </p:txBody>
      </p:sp>
    </p:spTree>
    <p:extLst>
      <p:ext uri="{BB962C8B-B14F-4D97-AF65-F5344CB8AC3E}">
        <p14:creationId xmlns:p14="http://schemas.microsoft.com/office/powerpoint/2010/main" val="489501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8686800" cy="1143000"/>
          </a:xfrm>
        </p:spPr>
        <p:txBody>
          <a:bodyPr>
            <a:normAutofit fontScale="90000"/>
          </a:bodyPr>
          <a:lstStyle/>
          <a:p>
            <a:pPr lvl="0"/>
            <a:r>
              <a:rPr lang="en-US" sz="3600" dirty="0" smtClean="0">
                <a:latin typeface="Arial" pitchFamily="34" charset="0"/>
                <a:cs typeface="Arial" pitchFamily="34" charset="0"/>
              </a:rPr>
              <a:t/>
            </a:r>
            <a:br>
              <a:rPr lang="en-US" sz="3600" dirty="0" smtClean="0">
                <a:latin typeface="Arial" pitchFamily="34" charset="0"/>
                <a:cs typeface="Arial" pitchFamily="34" charset="0"/>
              </a:rPr>
            </a:br>
            <a:endParaRPr lang="en-US" sz="3600" dirty="0"/>
          </a:p>
        </p:txBody>
      </p:sp>
      <p:sp>
        <p:nvSpPr>
          <p:cNvPr id="7" name="Content Placeholder 2"/>
          <p:cNvSpPr>
            <a:spLocks noGrp="1"/>
          </p:cNvSpPr>
          <p:nvPr>
            <p:ph idx="1"/>
          </p:nvPr>
        </p:nvSpPr>
        <p:spPr>
          <a:xfrm>
            <a:off x="381000" y="685800"/>
            <a:ext cx="8229600" cy="5257800"/>
          </a:xfrm>
        </p:spPr>
        <p:txBody>
          <a:bodyPr>
            <a:normAutofit/>
          </a:bodyPr>
          <a:lstStyle/>
          <a:p>
            <a:pPr marL="0" indent="0" algn="ctr">
              <a:buNone/>
            </a:pPr>
            <a:endParaRPr lang="en-US" sz="1800" dirty="0" smtClean="0">
              <a:latin typeface="Cooper Black" panose="0208090404030B020404" pitchFamily="18" charset="0"/>
              <a:ea typeface="+mj-ea"/>
              <a:cs typeface="Arial" panose="020B0604020202020204" pitchFamily="34" charset="0"/>
            </a:endParaRPr>
          </a:p>
          <a:p>
            <a:pPr marL="0" indent="0" algn="ctr">
              <a:buNone/>
            </a:pPr>
            <a:r>
              <a:rPr lang="en-US" sz="2800" dirty="0" smtClean="0">
                <a:latin typeface="Cooper Black" pitchFamily="18" charset="0"/>
                <a:ea typeface="Calibri" pitchFamily="34" charset="0"/>
                <a:cs typeface="Times New Roman" pitchFamily="18" charset="0"/>
              </a:rPr>
              <a:t>An analysis of “Meta-Analysis:  </a:t>
            </a:r>
          </a:p>
          <a:p>
            <a:pPr marL="0" indent="0" algn="ctr">
              <a:buNone/>
            </a:pPr>
            <a:r>
              <a:rPr lang="en-US" sz="2800" dirty="0" smtClean="0">
                <a:latin typeface="Cooper Black" pitchFamily="18" charset="0"/>
                <a:ea typeface="Calibri" pitchFamily="34" charset="0"/>
                <a:cs typeface="Times New Roman" pitchFamily="18" charset="0"/>
              </a:rPr>
              <a:t>The preferred method of choice </a:t>
            </a:r>
          </a:p>
          <a:p>
            <a:pPr marL="0" indent="0" algn="ctr">
              <a:buNone/>
            </a:pPr>
            <a:r>
              <a:rPr lang="en-US" sz="2800" dirty="0" smtClean="0">
                <a:latin typeface="Cooper Black" pitchFamily="18" charset="0"/>
                <a:ea typeface="Calibri" pitchFamily="34" charset="0"/>
                <a:cs typeface="Times New Roman" pitchFamily="18" charset="0"/>
              </a:rPr>
              <a:t>for the assessment of </a:t>
            </a:r>
          </a:p>
          <a:p>
            <a:pPr marL="0" indent="0" algn="ctr">
              <a:buNone/>
            </a:pPr>
            <a:r>
              <a:rPr lang="en-US" sz="2800" dirty="0" smtClean="0">
                <a:latin typeface="Cooper Black" pitchFamily="18" charset="0"/>
                <a:ea typeface="Calibri" pitchFamily="34" charset="0"/>
                <a:cs typeface="Times New Roman" pitchFamily="18" charset="0"/>
              </a:rPr>
              <a:t>distance learning quality factors”</a:t>
            </a:r>
          </a:p>
          <a:p>
            <a:pPr marL="0" indent="0" algn="ctr">
              <a:buNone/>
            </a:pPr>
            <a:endParaRPr lang="en-US" sz="2800" dirty="0" smtClean="0">
              <a:solidFill>
                <a:schemeClr val="accent1"/>
              </a:solidFill>
              <a:latin typeface="Arial" panose="020B0604020202020204" pitchFamily="34" charset="0"/>
              <a:cs typeface="Arial" panose="020B0604020202020204" pitchFamily="34" charset="0"/>
            </a:endParaRPr>
          </a:p>
          <a:p>
            <a:pPr marL="0" indent="0" algn="ctr">
              <a:buNone/>
            </a:pPr>
            <a:endParaRPr lang="en-US" sz="2800" dirty="0" smtClean="0">
              <a:solidFill>
                <a:schemeClr val="accent1"/>
              </a:solidFill>
              <a:latin typeface="Arial" panose="020B0604020202020204" pitchFamily="34" charset="0"/>
              <a:cs typeface="Arial" panose="020B0604020202020204" pitchFamily="34" charset="0"/>
            </a:endParaRPr>
          </a:p>
          <a:p>
            <a:pPr marL="0" indent="0" algn="ctr">
              <a:buNone/>
            </a:pPr>
            <a:r>
              <a:rPr lang="en-US" sz="2400" dirty="0" smtClean="0">
                <a:solidFill>
                  <a:srgbClr val="FF33CC"/>
                </a:solidFill>
                <a:latin typeface="Arial Rounded MT Bold" pitchFamily="34" charset="0"/>
                <a:cs typeface="Arial" panose="020B0604020202020204" pitchFamily="34" charset="0"/>
              </a:rPr>
              <a:t>Presented by </a:t>
            </a:r>
          </a:p>
          <a:p>
            <a:pPr marL="0" indent="0" algn="ctr">
              <a:buNone/>
            </a:pPr>
            <a:endParaRPr lang="en-US" sz="2400" dirty="0" smtClean="0">
              <a:solidFill>
                <a:schemeClr val="tx1"/>
              </a:solidFill>
              <a:latin typeface="Arial Rounded MT Bold" pitchFamily="34" charset="0"/>
              <a:cs typeface="Arial" panose="020B0604020202020204" pitchFamily="34" charset="0"/>
            </a:endParaRPr>
          </a:p>
          <a:p>
            <a:pPr marL="0" indent="0" algn="ctr">
              <a:buNone/>
            </a:pPr>
            <a:r>
              <a:rPr lang="en-US" sz="2400" dirty="0" smtClean="0">
                <a:latin typeface="Arial Rounded MT Bold" pitchFamily="34" charset="0"/>
                <a:cs typeface="Arial" panose="020B0604020202020204" pitchFamily="34" charset="0"/>
              </a:rPr>
              <a:t>Kevin Bembridge</a:t>
            </a:r>
          </a:p>
          <a:p>
            <a:pPr marL="0" indent="0" algn="ctr">
              <a:buNone/>
            </a:pPr>
            <a:endParaRPr lang="en-US" sz="1800" dirty="0" smtClean="0">
              <a:latin typeface="Arial" panose="020B0604020202020204" pitchFamily="34" charset="0"/>
              <a:cs typeface="Arial" panose="020B0604020202020204" pitchFamily="34" charset="0"/>
            </a:endParaRPr>
          </a:p>
          <a:p>
            <a:pPr marL="0" indent="0" algn="ctr">
              <a:buNone/>
            </a:pP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21</a:t>
            </a:fld>
            <a:endParaRPr lang="en-US"/>
          </a:p>
        </p:txBody>
      </p:sp>
    </p:spTree>
    <p:extLst>
      <p:ext uri="{BB962C8B-B14F-4D97-AF65-F5344CB8AC3E}">
        <p14:creationId xmlns:p14="http://schemas.microsoft.com/office/powerpoint/2010/main" val="3670738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normAutofit/>
          </a:bodyPr>
          <a:lstStyle/>
          <a:p>
            <a:r>
              <a:rPr lang="en-US" sz="2400" dirty="0">
                <a:latin typeface="Arial Rounded MT Bold"/>
                <a:cs typeface="Arial Rounded MT Bold"/>
              </a:rPr>
              <a:t>The purpose of this paper is to speak about the use of meta-analysis (MA) by introducing the reader to concepts, procedures, and issues underlying the method</a:t>
            </a:r>
            <a:r>
              <a:rPr lang="en-US" sz="2400" dirty="0" smtClean="0">
                <a:latin typeface="Arial Rounded MT Bold"/>
                <a:cs typeface="Arial Rounded MT Bold"/>
              </a:rPr>
              <a:t>.</a:t>
            </a:r>
          </a:p>
          <a:p>
            <a:endParaRPr lang="en-US" sz="2400" dirty="0">
              <a:latin typeface="Arial Rounded MT Bold"/>
              <a:cs typeface="Arial Rounded MT Bold"/>
            </a:endParaRPr>
          </a:p>
          <a:p>
            <a:r>
              <a:rPr lang="en-US" sz="2400" dirty="0">
                <a:latin typeface="Arial Rounded MT Bold"/>
                <a:cs typeface="Arial Rounded MT Bold"/>
              </a:rPr>
              <a:t>The author recommends finding few different articles to cover the research. The researcher should find research for and against the topic. The researcher should note the </a:t>
            </a:r>
            <a:r>
              <a:rPr lang="en-US" sz="2400" dirty="0" smtClean="0">
                <a:latin typeface="Arial Rounded MT Bold"/>
                <a:cs typeface="Arial Rounded MT Bold"/>
              </a:rPr>
              <a:t>timeframe.</a:t>
            </a:r>
          </a:p>
        </p:txBody>
      </p:sp>
    </p:spTree>
    <p:extLst>
      <p:ext uri="{BB962C8B-B14F-4D97-AF65-F5344CB8AC3E}">
        <p14:creationId xmlns:p14="http://schemas.microsoft.com/office/powerpoint/2010/main" val="46440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2800" b="1" dirty="0">
                <a:latin typeface="Cooper Black"/>
                <a:cs typeface="Cooper Black"/>
              </a:rPr>
              <a:t>Important Things to Note</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sz="2800" dirty="0">
                <a:latin typeface="Arial Rounded MT Bold"/>
                <a:ea typeface="+mn-ea"/>
                <a:cs typeface="Arial Rounded MT Bold"/>
              </a:rPr>
              <a:t>The </a:t>
            </a:r>
            <a:r>
              <a:rPr lang="en-US" sz="2800" dirty="0" smtClean="0">
                <a:latin typeface="Arial Rounded MT Bold"/>
                <a:ea typeface="+mn-ea"/>
                <a:cs typeface="Arial Rounded MT Bold"/>
              </a:rPr>
              <a:t>papers chosen </a:t>
            </a:r>
            <a:r>
              <a:rPr lang="en-US" sz="2800" dirty="0">
                <a:latin typeface="Arial Rounded MT Bold"/>
                <a:ea typeface="+mn-ea"/>
                <a:cs typeface="Arial Rounded MT Bold"/>
              </a:rPr>
              <a:t>should not be </a:t>
            </a:r>
            <a:r>
              <a:rPr lang="en-US" sz="2800" dirty="0" smtClean="0">
                <a:latin typeface="Arial Rounded MT Bold"/>
                <a:ea typeface="+mn-ea"/>
                <a:cs typeface="Arial Rounded MT Bold"/>
              </a:rPr>
              <a:t>inconclusive.</a:t>
            </a:r>
          </a:p>
          <a:p>
            <a:pPr fontAlgn="auto">
              <a:spcAft>
                <a:spcPts val="0"/>
              </a:spcAft>
              <a:buFont typeface="Arial" pitchFamily="34" charset="0"/>
              <a:buChar char="•"/>
              <a:defRPr/>
            </a:pPr>
            <a:endParaRPr lang="en-US" sz="2800" dirty="0" smtClean="0">
              <a:latin typeface="Arial Rounded MT Bold"/>
              <a:ea typeface="+mn-ea"/>
              <a:cs typeface="Arial Rounded MT Bold"/>
            </a:endParaRPr>
          </a:p>
          <a:p>
            <a:pPr fontAlgn="auto">
              <a:spcAft>
                <a:spcPts val="0"/>
              </a:spcAft>
              <a:buFont typeface="Arial" pitchFamily="34" charset="0"/>
              <a:buChar char="•"/>
              <a:defRPr/>
            </a:pPr>
            <a:r>
              <a:rPr lang="en-US" sz="2800" dirty="0">
                <a:latin typeface="Arial Rounded MT Bold"/>
                <a:ea typeface="+mn-ea"/>
                <a:cs typeface="Arial Rounded MT Bold"/>
              </a:rPr>
              <a:t>A paper should not have extraneous </a:t>
            </a:r>
            <a:r>
              <a:rPr lang="en-US" sz="2800" dirty="0" smtClean="0">
                <a:latin typeface="Arial Rounded MT Bold"/>
                <a:ea typeface="+mn-ea"/>
                <a:cs typeface="Arial Rounded MT Bold"/>
              </a:rPr>
              <a:t>variables.</a:t>
            </a:r>
            <a:endParaRPr lang="en-US" sz="2800" dirty="0">
              <a:latin typeface="Arial Rounded MT Bold"/>
              <a:ea typeface="+mn-ea"/>
              <a:cs typeface="Arial Rounded MT Bold"/>
            </a:endParaRPr>
          </a:p>
          <a:p>
            <a:pPr fontAlgn="auto">
              <a:spcAft>
                <a:spcPts val="0"/>
              </a:spcAft>
              <a:buFont typeface="Arial" pitchFamily="34" charset="0"/>
              <a:buChar char="•"/>
              <a:defRPr/>
            </a:pPr>
            <a:endParaRPr lang="en-US" sz="2800" dirty="0" smtClean="0">
              <a:latin typeface="Arial Rounded MT Bold"/>
              <a:ea typeface="+mn-ea"/>
              <a:cs typeface="Arial Rounded MT Bold"/>
            </a:endParaRPr>
          </a:p>
          <a:p>
            <a:pPr fontAlgn="auto">
              <a:spcAft>
                <a:spcPts val="0"/>
              </a:spcAft>
              <a:buFont typeface="Arial" pitchFamily="34" charset="0"/>
              <a:buChar char="•"/>
              <a:defRPr/>
            </a:pPr>
            <a:r>
              <a:rPr lang="en-US" sz="2800" dirty="0">
                <a:latin typeface="Arial Rounded MT Bold"/>
                <a:ea typeface="+mn-ea"/>
                <a:cs typeface="Arial Rounded MT Bold"/>
              </a:rPr>
              <a:t>If a subject was not randomly selected, it can truly affect any research. </a:t>
            </a:r>
            <a:endParaRPr lang="en-US" sz="2800" dirty="0" smtClean="0">
              <a:latin typeface="Arial Rounded MT Bold"/>
              <a:ea typeface="+mn-ea"/>
              <a:cs typeface="Arial Rounded MT Bold"/>
            </a:endParaRPr>
          </a:p>
          <a:p>
            <a:pPr fontAlgn="auto">
              <a:spcAft>
                <a:spcPts val="0"/>
              </a:spcAft>
              <a:buFont typeface="Arial" pitchFamily="34" charset="0"/>
              <a:buChar char="•"/>
              <a:defRPr/>
            </a:pPr>
            <a:endParaRPr lang="en-US" sz="2800" dirty="0">
              <a:latin typeface="Arial Rounded MT Bold"/>
              <a:ea typeface="+mn-ea"/>
              <a:cs typeface="Arial Rounded MT Bold"/>
            </a:endParaRPr>
          </a:p>
          <a:p>
            <a:pPr fontAlgn="auto">
              <a:spcAft>
                <a:spcPts val="0"/>
              </a:spcAft>
              <a:buFont typeface="Arial" pitchFamily="34" charset="0"/>
              <a:buChar char="•"/>
              <a:defRPr/>
            </a:pPr>
            <a:r>
              <a:rPr lang="en-US" sz="2800" dirty="0">
                <a:latin typeface="Arial Rounded MT Bold"/>
                <a:ea typeface="+mn-ea"/>
                <a:cs typeface="Arial Rounded MT Bold"/>
              </a:rPr>
              <a:t>When doing a MA research, the project should be refine, not broaden, and the null-hypothesis should be eliminated. </a:t>
            </a:r>
          </a:p>
          <a:p>
            <a:pPr fontAlgn="auto">
              <a:spcAft>
                <a:spcPts val="0"/>
              </a:spcAft>
              <a:buFont typeface="Arial" pitchFamily="34" charset="0"/>
              <a:buChar char="•"/>
              <a:defRPr/>
            </a:pPr>
            <a:endParaRPr lang="en-US" dirty="0">
              <a:ea typeface="+mn-ea"/>
            </a:endParaRPr>
          </a:p>
        </p:txBody>
      </p:sp>
    </p:spTree>
    <p:extLst>
      <p:ext uri="{BB962C8B-B14F-4D97-AF65-F5344CB8AC3E}">
        <p14:creationId xmlns:p14="http://schemas.microsoft.com/office/powerpoint/2010/main" val="244903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sz="2800" dirty="0">
                <a:latin typeface="Cooper Black"/>
                <a:cs typeface="Cooper Black"/>
              </a:rPr>
              <a:t>Things to look for:</a:t>
            </a:r>
          </a:p>
        </p:txBody>
      </p:sp>
      <p:sp>
        <p:nvSpPr>
          <p:cNvPr id="3" name="Content Placeholder 2"/>
          <p:cNvSpPr>
            <a:spLocks noGrp="1"/>
          </p:cNvSpPr>
          <p:nvPr>
            <p:ph idx="1"/>
          </p:nvPr>
        </p:nvSpPr>
        <p:spPr/>
        <p:txBody>
          <a:bodyPr rtlCol="0">
            <a:normAutofit/>
          </a:bodyPr>
          <a:lstStyle/>
          <a:p>
            <a:pPr marL="0" indent="0" fontAlgn="auto">
              <a:spcAft>
                <a:spcPts val="0"/>
              </a:spcAft>
              <a:buFont typeface="Arial" pitchFamily="34" charset="0"/>
              <a:buNone/>
              <a:defRPr/>
            </a:pPr>
            <a:r>
              <a:rPr lang="en-US" sz="2400" dirty="0">
                <a:latin typeface="Arial Rounded MT Bold"/>
                <a:ea typeface="+mn-ea"/>
                <a:cs typeface="Arial Rounded MT Bold"/>
              </a:rPr>
              <a:t>When reading the papers, the researchers are looking for specific things. </a:t>
            </a:r>
            <a:endParaRPr lang="en-US" sz="2400" dirty="0" smtClean="0">
              <a:latin typeface="Arial Rounded MT Bold"/>
              <a:ea typeface="+mn-ea"/>
              <a:cs typeface="Arial Rounded MT Bold"/>
            </a:endParaRPr>
          </a:p>
          <a:p>
            <a:pPr marL="0" indent="0" fontAlgn="auto">
              <a:spcAft>
                <a:spcPts val="0"/>
              </a:spcAft>
              <a:buFont typeface="Arial" pitchFamily="34" charset="0"/>
              <a:buNone/>
              <a:defRPr/>
            </a:pPr>
            <a:endParaRPr lang="en-US" sz="2400" dirty="0">
              <a:latin typeface="Arial Rounded MT Bold"/>
              <a:ea typeface="+mn-ea"/>
              <a:cs typeface="Arial Rounded MT Bold"/>
            </a:endParaRPr>
          </a:p>
          <a:p>
            <a:pPr fontAlgn="auto">
              <a:spcAft>
                <a:spcPts val="0"/>
              </a:spcAft>
              <a:buFont typeface="Arial" pitchFamily="34" charset="0"/>
              <a:buChar char="•"/>
              <a:defRPr/>
            </a:pPr>
            <a:r>
              <a:rPr lang="en-US" sz="2400" dirty="0">
                <a:latin typeface="Arial Rounded MT Bold"/>
                <a:ea typeface="+mn-ea"/>
                <a:cs typeface="Arial Rounded MT Bold"/>
              </a:rPr>
              <a:t>Common </a:t>
            </a:r>
            <a:r>
              <a:rPr lang="en-US" sz="2400" dirty="0" smtClean="0">
                <a:latin typeface="Arial Rounded MT Bold"/>
                <a:ea typeface="+mn-ea"/>
                <a:cs typeface="Arial Rounded MT Bold"/>
              </a:rPr>
              <a:t>ground</a:t>
            </a:r>
          </a:p>
          <a:p>
            <a:pPr fontAlgn="auto">
              <a:spcAft>
                <a:spcPts val="0"/>
              </a:spcAft>
              <a:buFont typeface="Arial" pitchFamily="34" charset="0"/>
              <a:buChar char="•"/>
              <a:defRPr/>
            </a:pPr>
            <a:endParaRPr lang="en-US" sz="2400" dirty="0">
              <a:latin typeface="Arial Rounded MT Bold"/>
              <a:ea typeface="+mn-ea"/>
              <a:cs typeface="Arial Rounded MT Bold"/>
            </a:endParaRPr>
          </a:p>
          <a:p>
            <a:pPr fontAlgn="auto">
              <a:spcAft>
                <a:spcPts val="0"/>
              </a:spcAft>
              <a:buFont typeface="Arial" pitchFamily="34" charset="0"/>
              <a:buChar char="•"/>
              <a:defRPr/>
            </a:pPr>
            <a:r>
              <a:rPr lang="en-US" sz="2400" dirty="0">
                <a:latin typeface="Arial Rounded MT Bold"/>
                <a:ea typeface="+mn-ea"/>
                <a:cs typeface="Arial Rounded MT Bold"/>
              </a:rPr>
              <a:t>Common denominator</a:t>
            </a:r>
          </a:p>
          <a:p>
            <a:pPr fontAlgn="auto">
              <a:spcAft>
                <a:spcPts val="0"/>
              </a:spcAft>
              <a:buFont typeface="Arial" pitchFamily="34" charset="0"/>
              <a:buChar char="•"/>
              <a:defRPr/>
            </a:pPr>
            <a:endParaRPr lang="en-US" sz="2400" dirty="0">
              <a:latin typeface="Arial Rounded MT Bold"/>
              <a:ea typeface="+mn-ea"/>
              <a:cs typeface="Arial Rounded MT Bold"/>
            </a:endParaRPr>
          </a:p>
          <a:p>
            <a:pPr marL="0" indent="0" fontAlgn="auto">
              <a:spcAft>
                <a:spcPts val="0"/>
              </a:spcAft>
              <a:buFont typeface="Arial" pitchFamily="34" charset="0"/>
              <a:buNone/>
              <a:defRPr/>
            </a:pPr>
            <a:r>
              <a:rPr lang="en-US" sz="2400" dirty="0">
                <a:latin typeface="Arial Rounded MT Bold"/>
                <a:ea typeface="+mn-ea"/>
                <a:cs typeface="Arial Rounded MT Bold"/>
              </a:rPr>
              <a:t>Each study has to be transforming to a common metric called an effect size (ES). </a:t>
            </a:r>
          </a:p>
        </p:txBody>
      </p:sp>
    </p:spTree>
    <p:extLst>
      <p:ext uri="{BB962C8B-B14F-4D97-AF65-F5344CB8AC3E}">
        <p14:creationId xmlns:p14="http://schemas.microsoft.com/office/powerpoint/2010/main" val="290410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800" dirty="0">
                <a:latin typeface="Cooper Black"/>
                <a:ea typeface="+mj-ea"/>
                <a:cs typeface="Cooper Black"/>
              </a:rPr>
              <a:t>A table is needed which should </a:t>
            </a:r>
            <a:r>
              <a:rPr lang="en-US" sz="2800" dirty="0" smtClean="0">
                <a:latin typeface="Cooper Black"/>
                <a:ea typeface="+mj-ea"/>
                <a:cs typeface="Cooper Black"/>
              </a:rPr>
              <a:t>include</a:t>
            </a:r>
            <a:endParaRPr lang="en-US" sz="2800" dirty="0">
              <a:latin typeface="Cooper Black"/>
              <a:ea typeface="+mj-ea"/>
              <a:cs typeface="Cooper Black"/>
            </a:endParaRPr>
          </a:p>
        </p:txBody>
      </p:sp>
      <p:sp>
        <p:nvSpPr>
          <p:cNvPr id="24579" name="Content Placeholder 2"/>
          <p:cNvSpPr>
            <a:spLocks noGrp="1"/>
          </p:cNvSpPr>
          <p:nvPr>
            <p:ph idx="1"/>
          </p:nvPr>
        </p:nvSpPr>
        <p:spPr/>
        <p:txBody>
          <a:bodyPr/>
          <a:lstStyle/>
          <a:p>
            <a:pPr lvl="1">
              <a:buFont typeface="Arial"/>
              <a:buChar char="•"/>
            </a:pPr>
            <a:r>
              <a:rPr lang="en-US" sz="2400" dirty="0">
                <a:latin typeface="Arial Rounded MT Bold"/>
                <a:cs typeface="Arial Rounded MT Bold"/>
              </a:rPr>
              <a:t>Author</a:t>
            </a:r>
          </a:p>
          <a:p>
            <a:pPr lvl="1">
              <a:buFont typeface="Arial"/>
              <a:buChar char="•"/>
            </a:pPr>
            <a:r>
              <a:rPr lang="en-US" sz="2400" dirty="0">
                <a:latin typeface="Arial Rounded MT Bold"/>
                <a:cs typeface="Arial Rounded MT Bold"/>
              </a:rPr>
              <a:t>Year publish</a:t>
            </a:r>
          </a:p>
          <a:p>
            <a:pPr lvl="1">
              <a:buFont typeface="Arial"/>
              <a:buChar char="•"/>
            </a:pPr>
            <a:r>
              <a:rPr lang="en-US" sz="2400" dirty="0">
                <a:latin typeface="Arial Rounded MT Bold"/>
                <a:cs typeface="Arial Rounded MT Bold"/>
              </a:rPr>
              <a:t>Topic</a:t>
            </a:r>
          </a:p>
          <a:p>
            <a:pPr lvl="1">
              <a:buFont typeface="Arial"/>
              <a:buChar char="•"/>
            </a:pPr>
            <a:r>
              <a:rPr lang="en-US" sz="2400" dirty="0">
                <a:latin typeface="Arial Rounded MT Bold"/>
                <a:cs typeface="Arial Rounded MT Bold"/>
              </a:rPr>
              <a:t>Time frame</a:t>
            </a:r>
          </a:p>
          <a:p>
            <a:pPr lvl="1">
              <a:buFont typeface="Arial"/>
              <a:buChar char="•"/>
            </a:pPr>
            <a:r>
              <a:rPr lang="en-US" sz="2400" dirty="0">
                <a:latin typeface="Arial Rounded MT Bold"/>
                <a:cs typeface="Arial Rounded MT Bold"/>
              </a:rPr>
              <a:t>Number of studies</a:t>
            </a:r>
          </a:p>
          <a:p>
            <a:pPr lvl="1">
              <a:buFont typeface="Arial"/>
              <a:buChar char="•"/>
            </a:pPr>
            <a:r>
              <a:rPr lang="en-US" sz="2400" dirty="0">
                <a:latin typeface="Arial Rounded MT Bold"/>
                <a:cs typeface="Arial Rounded MT Bold"/>
              </a:rPr>
              <a:t>Number of subjects</a:t>
            </a:r>
          </a:p>
          <a:p>
            <a:pPr lvl="1">
              <a:buFont typeface="Arial"/>
              <a:buChar char="•"/>
            </a:pPr>
            <a:r>
              <a:rPr lang="en-US" sz="2400" dirty="0">
                <a:latin typeface="Arial Rounded MT Bold"/>
                <a:cs typeface="Arial Rounded MT Bold"/>
              </a:rPr>
              <a:t>Effect Size (ES).  </a:t>
            </a:r>
          </a:p>
          <a:p>
            <a:endParaRPr lang="en-US" dirty="0">
              <a:latin typeface="Calibri" charset="0"/>
            </a:endParaRPr>
          </a:p>
        </p:txBody>
      </p:sp>
    </p:spTree>
    <p:extLst>
      <p:ext uri="{BB962C8B-B14F-4D97-AF65-F5344CB8AC3E}">
        <p14:creationId xmlns:p14="http://schemas.microsoft.com/office/powerpoint/2010/main" val="48723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sz="2800" dirty="0">
                <a:latin typeface="Cooper Black"/>
                <a:cs typeface="Cooper Black"/>
              </a:rPr>
              <a:t>Example of </a:t>
            </a:r>
            <a:r>
              <a:rPr lang="en-US" sz="2800" dirty="0" smtClean="0">
                <a:latin typeface="Cooper Black"/>
                <a:cs typeface="Cooper Black"/>
              </a:rPr>
              <a:t>table</a:t>
            </a:r>
            <a:endParaRPr lang="en-US" sz="2800" dirty="0">
              <a:latin typeface="Cooper Black"/>
              <a:cs typeface="Cooper Black"/>
            </a:endParaRPr>
          </a:p>
        </p:txBody>
      </p:sp>
      <p:pic>
        <p:nvPicPr>
          <p:cNvPr id="25603" name="Content Placeholder 3" descr="http://medind.nic.in/iau/t14/i3/IndianJMedMicrobiol_2014_32_3_229_136547_b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65237"/>
            <a:ext cx="8258175" cy="4906963"/>
          </a:xfrm>
        </p:spPr>
      </p:pic>
    </p:spTree>
    <p:extLst>
      <p:ext uri="{BB962C8B-B14F-4D97-AF65-F5344CB8AC3E}">
        <p14:creationId xmlns:p14="http://schemas.microsoft.com/office/powerpoint/2010/main" val="142605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sz="2400" dirty="0">
                <a:latin typeface="Arial Rounded MT Bold"/>
                <a:ea typeface="+mn-ea"/>
                <a:cs typeface="Arial Rounded MT Bold"/>
              </a:rPr>
              <a:t>The researcher also should check the method/mode of the </a:t>
            </a:r>
            <a:r>
              <a:rPr lang="en-US" sz="2400" dirty="0" smtClean="0">
                <a:latin typeface="Arial Rounded MT Bold"/>
                <a:ea typeface="+mn-ea"/>
                <a:cs typeface="Arial Rounded MT Bold"/>
              </a:rPr>
              <a:t>deliveries</a:t>
            </a:r>
            <a:endParaRPr lang="en-US" sz="2400" dirty="0" smtClean="0">
              <a:latin typeface="Arial Rounded MT Bold"/>
              <a:ea typeface="+mn-ea"/>
              <a:cs typeface="Arial Rounded MT Bold"/>
            </a:endParaRPr>
          </a:p>
          <a:p>
            <a:pPr fontAlgn="auto">
              <a:spcAft>
                <a:spcPts val="0"/>
              </a:spcAft>
              <a:buFont typeface="Arial" pitchFamily="34" charset="0"/>
              <a:buChar char="•"/>
              <a:defRPr/>
            </a:pPr>
            <a:endParaRPr lang="en-US" sz="2400" dirty="0" smtClean="0">
              <a:latin typeface="Arial Rounded MT Bold"/>
              <a:ea typeface="+mn-ea"/>
              <a:cs typeface="Arial Rounded MT Bold"/>
            </a:endParaRPr>
          </a:p>
          <a:p>
            <a:pPr fontAlgn="auto">
              <a:spcAft>
                <a:spcPts val="0"/>
              </a:spcAft>
              <a:buFont typeface="Arial" pitchFamily="34" charset="0"/>
              <a:buChar char="•"/>
              <a:defRPr/>
            </a:pPr>
            <a:r>
              <a:rPr lang="en-US" sz="2400" dirty="0" smtClean="0">
                <a:latin typeface="Arial Rounded MT Bold"/>
                <a:ea typeface="+mn-ea"/>
                <a:cs typeface="Arial Rounded MT Bold"/>
              </a:rPr>
              <a:t>The </a:t>
            </a:r>
            <a:r>
              <a:rPr lang="en-US" sz="2400" dirty="0">
                <a:latin typeface="Arial Rounded MT Bold"/>
                <a:ea typeface="+mn-ea"/>
                <a:cs typeface="Arial Rounded MT Bold"/>
              </a:rPr>
              <a:t>time </a:t>
            </a:r>
            <a:r>
              <a:rPr lang="en-US" sz="2400" dirty="0" smtClean="0">
                <a:latin typeface="Arial Rounded MT Bold"/>
                <a:ea typeface="+mn-ea"/>
                <a:cs typeface="Arial Rounded MT Bold"/>
              </a:rPr>
              <a:t>covered</a:t>
            </a:r>
          </a:p>
          <a:p>
            <a:pPr fontAlgn="auto">
              <a:spcAft>
                <a:spcPts val="0"/>
              </a:spcAft>
              <a:buFont typeface="Arial" pitchFamily="34" charset="0"/>
              <a:buChar char="•"/>
              <a:defRPr/>
            </a:pPr>
            <a:endParaRPr lang="en-US" sz="2400" dirty="0" smtClean="0">
              <a:latin typeface="Arial Rounded MT Bold"/>
              <a:ea typeface="+mn-ea"/>
              <a:cs typeface="Arial Rounded MT Bold"/>
            </a:endParaRPr>
          </a:p>
          <a:p>
            <a:pPr fontAlgn="auto">
              <a:spcAft>
                <a:spcPts val="0"/>
              </a:spcAft>
              <a:buFont typeface="Arial" pitchFamily="34" charset="0"/>
              <a:buChar char="•"/>
              <a:defRPr/>
            </a:pPr>
            <a:r>
              <a:rPr lang="en-US" sz="2400" dirty="0" smtClean="0">
                <a:latin typeface="Arial Rounded MT Bold"/>
                <a:ea typeface="+mn-ea"/>
                <a:cs typeface="Arial Rounded MT Bold"/>
              </a:rPr>
              <a:t>The </a:t>
            </a:r>
            <a:r>
              <a:rPr lang="en-US" sz="2400" dirty="0">
                <a:latin typeface="Arial Rounded MT Bold"/>
                <a:ea typeface="+mn-ea"/>
                <a:cs typeface="Arial Rounded MT Bold"/>
              </a:rPr>
              <a:t>control </a:t>
            </a:r>
            <a:r>
              <a:rPr lang="en-US" sz="2400" dirty="0" smtClean="0">
                <a:latin typeface="Arial Rounded MT Bold"/>
                <a:ea typeface="+mn-ea"/>
                <a:cs typeface="Arial Rounded MT Bold"/>
              </a:rPr>
              <a:t>group</a:t>
            </a:r>
          </a:p>
          <a:p>
            <a:pPr fontAlgn="auto">
              <a:spcAft>
                <a:spcPts val="0"/>
              </a:spcAft>
              <a:buFont typeface="Arial" pitchFamily="34" charset="0"/>
              <a:buChar char="•"/>
              <a:defRPr/>
            </a:pPr>
            <a:endParaRPr lang="en-US" sz="2400" dirty="0">
              <a:latin typeface="Arial Rounded MT Bold"/>
              <a:ea typeface="+mn-ea"/>
              <a:cs typeface="Arial Rounded MT Bold"/>
            </a:endParaRPr>
          </a:p>
          <a:p>
            <a:pPr fontAlgn="auto">
              <a:spcAft>
                <a:spcPts val="0"/>
              </a:spcAft>
              <a:buFont typeface="Arial" pitchFamily="34" charset="0"/>
              <a:buChar char="•"/>
              <a:defRPr/>
            </a:pPr>
            <a:r>
              <a:rPr lang="en-US" sz="2400" dirty="0">
                <a:latin typeface="Arial Rounded MT Bold"/>
                <a:ea typeface="+mn-ea"/>
                <a:cs typeface="Arial Rounded MT Bold"/>
              </a:rPr>
              <a:t>If the article has sufficient quantitative data or not, then that has to be </a:t>
            </a:r>
            <a:r>
              <a:rPr lang="en-US" sz="2400" dirty="0" smtClean="0">
                <a:latin typeface="Arial Rounded MT Bold"/>
                <a:ea typeface="+mn-ea"/>
                <a:cs typeface="Arial Rounded MT Bold"/>
              </a:rPr>
              <a:t>known</a:t>
            </a:r>
            <a:endParaRPr lang="en-US" sz="2400" dirty="0">
              <a:latin typeface="Arial Rounded MT Bold"/>
              <a:ea typeface="+mn-ea"/>
              <a:cs typeface="Arial Rounded MT Bold"/>
            </a:endParaRPr>
          </a:p>
        </p:txBody>
      </p:sp>
    </p:spTree>
    <p:extLst>
      <p:ext uri="{BB962C8B-B14F-4D97-AF65-F5344CB8AC3E}">
        <p14:creationId xmlns:p14="http://schemas.microsoft.com/office/powerpoint/2010/main" val="292027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irc_mi" descr="http://ehp.niehs.nih.gov/wp-content/uploads/2014/09/ehp.1408092.t001.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990600"/>
            <a:ext cx="8610600" cy="5181600"/>
          </a:xfrm>
        </p:spPr>
      </p:pic>
    </p:spTree>
    <p:extLst>
      <p:ext uri="{BB962C8B-B14F-4D97-AF65-F5344CB8AC3E}">
        <p14:creationId xmlns:p14="http://schemas.microsoft.com/office/powerpoint/2010/main" val="112796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sz="2800" b="1" dirty="0">
                <a:latin typeface="Cooper Black"/>
                <a:cs typeface="Cooper Black"/>
              </a:rPr>
              <a:t>Conclusion</a:t>
            </a:r>
          </a:p>
        </p:txBody>
      </p:sp>
      <p:sp>
        <p:nvSpPr>
          <p:cNvPr id="3" name="Content Placeholder 2"/>
          <p:cNvSpPr>
            <a:spLocks noGrp="1"/>
          </p:cNvSpPr>
          <p:nvPr>
            <p:ph idx="1"/>
          </p:nvPr>
        </p:nvSpPr>
        <p:spPr/>
        <p:txBody>
          <a:bodyPr>
            <a:normAutofit/>
          </a:bodyPr>
          <a:lstStyle/>
          <a:p>
            <a:pPr>
              <a:lnSpc>
                <a:spcPct val="80000"/>
              </a:lnSpc>
            </a:pPr>
            <a:r>
              <a:rPr lang="en-US" sz="2400" dirty="0">
                <a:latin typeface="Arial Rounded MT Bold"/>
                <a:cs typeface="Arial Rounded MT Bold"/>
              </a:rPr>
              <a:t>Which Effect Size (ES) should be </a:t>
            </a:r>
            <a:r>
              <a:rPr lang="en-US" sz="2400" dirty="0" smtClean="0">
                <a:latin typeface="Arial Rounded MT Bold"/>
                <a:cs typeface="Arial Rounded MT Bold"/>
              </a:rPr>
              <a:t>used </a:t>
            </a:r>
            <a:r>
              <a:rPr lang="en-US" sz="2400" dirty="0">
                <a:latin typeface="Arial Rounded MT Bold"/>
                <a:cs typeface="Arial Rounded MT Bold"/>
              </a:rPr>
              <a:t>is also important. </a:t>
            </a:r>
          </a:p>
          <a:p>
            <a:pPr>
              <a:lnSpc>
                <a:spcPct val="80000"/>
              </a:lnSpc>
            </a:pPr>
            <a:endParaRPr lang="en-US" sz="2400" dirty="0">
              <a:latin typeface="Arial Rounded MT Bold"/>
              <a:cs typeface="Arial Rounded MT Bold"/>
            </a:endParaRPr>
          </a:p>
          <a:p>
            <a:pPr>
              <a:lnSpc>
                <a:spcPct val="80000"/>
              </a:lnSpc>
            </a:pPr>
            <a:r>
              <a:rPr lang="en-US" sz="2400" dirty="0" smtClean="0">
                <a:latin typeface="Arial Rounded MT Bold"/>
                <a:cs typeface="Arial Rounded MT Bold"/>
              </a:rPr>
              <a:t>The </a:t>
            </a:r>
            <a:r>
              <a:rPr lang="ja-JP" altLang="en-US" sz="2400" dirty="0">
                <a:latin typeface="Arial Rounded MT Bold"/>
                <a:cs typeface="Arial Rounded MT Bold"/>
              </a:rPr>
              <a:t>‘</a:t>
            </a:r>
            <a:r>
              <a:rPr lang="en-US" sz="2400" dirty="0">
                <a:latin typeface="Arial Rounded MT Bold"/>
                <a:cs typeface="Arial Rounded MT Bold"/>
              </a:rPr>
              <a:t>g effect</a:t>
            </a:r>
            <a:r>
              <a:rPr lang="ja-JP" altLang="en-US" sz="2400" dirty="0">
                <a:latin typeface="Arial Rounded MT Bold"/>
                <a:cs typeface="Arial Rounded MT Bold"/>
              </a:rPr>
              <a:t>’</a:t>
            </a:r>
            <a:r>
              <a:rPr lang="en-US" sz="2400" dirty="0">
                <a:latin typeface="Arial Rounded MT Bold"/>
                <a:cs typeface="Arial Rounded MT Bold"/>
              </a:rPr>
              <a:t> by Hedges and </a:t>
            </a:r>
            <a:r>
              <a:rPr lang="en-US" sz="2400" dirty="0" err="1">
                <a:latin typeface="Arial Rounded MT Bold"/>
                <a:cs typeface="Arial Rounded MT Bold"/>
              </a:rPr>
              <a:t>Olkin</a:t>
            </a:r>
            <a:r>
              <a:rPr lang="en-US" sz="2400" dirty="0">
                <a:latin typeface="Arial Rounded MT Bold"/>
                <a:cs typeface="Arial Rounded MT Bold"/>
              </a:rPr>
              <a:t> (1985) or </a:t>
            </a:r>
            <a:r>
              <a:rPr lang="ja-JP" altLang="en-US" sz="2400" dirty="0">
                <a:latin typeface="Arial Rounded MT Bold"/>
                <a:cs typeface="Arial Rounded MT Bold"/>
              </a:rPr>
              <a:t>‘</a:t>
            </a:r>
            <a:r>
              <a:rPr lang="en-US" sz="2400" dirty="0">
                <a:latin typeface="Arial Rounded MT Bold"/>
                <a:cs typeface="Arial Rounded MT Bold"/>
              </a:rPr>
              <a:t>d effect</a:t>
            </a:r>
            <a:r>
              <a:rPr lang="ja-JP" altLang="en-US" sz="2400" dirty="0">
                <a:latin typeface="Arial Rounded MT Bold"/>
                <a:cs typeface="Arial Rounded MT Bold"/>
              </a:rPr>
              <a:t>’</a:t>
            </a:r>
            <a:r>
              <a:rPr lang="en-US" sz="2400" dirty="0">
                <a:latin typeface="Arial Rounded MT Bold"/>
                <a:cs typeface="Arial Rounded MT Bold"/>
              </a:rPr>
              <a:t> should be considered. </a:t>
            </a:r>
          </a:p>
          <a:p>
            <a:pPr>
              <a:lnSpc>
                <a:spcPct val="80000"/>
              </a:lnSpc>
            </a:pPr>
            <a:endParaRPr lang="en-US" sz="2400" dirty="0">
              <a:latin typeface="Arial Rounded MT Bold"/>
              <a:cs typeface="Arial Rounded MT Bold"/>
            </a:endParaRPr>
          </a:p>
          <a:p>
            <a:pPr>
              <a:lnSpc>
                <a:spcPct val="80000"/>
              </a:lnSpc>
            </a:pPr>
            <a:endParaRPr lang="en-US" sz="2400" dirty="0">
              <a:latin typeface="Arial Rounded MT Bold"/>
              <a:cs typeface="Arial Rounded MT Bold"/>
            </a:endParaRPr>
          </a:p>
          <a:p>
            <a:pPr>
              <a:lnSpc>
                <a:spcPct val="80000"/>
              </a:lnSpc>
            </a:pPr>
            <a:r>
              <a:rPr lang="en-US" sz="2400" dirty="0">
                <a:latin typeface="Arial Rounded MT Bold"/>
                <a:cs typeface="Arial Rounded MT Bold"/>
              </a:rPr>
              <a:t>Where mean 1 is the experimental group and mean 2 is the control group. The standard deviation is of the pool total. </a:t>
            </a:r>
          </a:p>
          <a:p>
            <a:pPr>
              <a:lnSpc>
                <a:spcPct val="80000"/>
              </a:lnSpc>
            </a:pPr>
            <a:endParaRPr lang="en-US" sz="2400" dirty="0">
              <a:latin typeface="Arial Rounded MT Bold"/>
              <a:cs typeface="Arial Rounded MT Bold"/>
            </a:endParaRPr>
          </a:p>
          <a:p>
            <a:pPr>
              <a:lnSpc>
                <a:spcPct val="80000"/>
              </a:lnSpc>
            </a:pPr>
            <a:r>
              <a:rPr lang="en-US" sz="2400" dirty="0">
                <a:latin typeface="Arial Rounded MT Bold"/>
                <a:cs typeface="Arial Rounded MT Bold"/>
              </a:rPr>
              <a:t>They did effect </a:t>
            </a:r>
            <a:r>
              <a:rPr lang="en-US" sz="2400" dirty="0" smtClean="0">
                <a:latin typeface="Arial Rounded MT Bold"/>
                <a:cs typeface="Arial Rounded MT Bold"/>
              </a:rPr>
              <a:t>the size </a:t>
            </a:r>
            <a:r>
              <a:rPr lang="en-US" sz="2400" dirty="0">
                <a:latin typeface="Arial Rounded MT Bold"/>
                <a:cs typeface="Arial Rounded MT Bold"/>
              </a:rPr>
              <a:t>(ES) and not </a:t>
            </a:r>
            <a:r>
              <a:rPr lang="en-US" sz="2400" dirty="0" smtClean="0">
                <a:latin typeface="Arial Rounded MT Bold"/>
                <a:cs typeface="Arial Rounded MT Bold"/>
              </a:rPr>
              <a:t>the p</a:t>
            </a:r>
            <a:r>
              <a:rPr lang="en-US" sz="2400" dirty="0">
                <a:latin typeface="Arial Rounded MT Bold"/>
                <a:cs typeface="Arial Rounded MT Bold"/>
              </a:rPr>
              <a:t>-values</a:t>
            </a:r>
            <a:r>
              <a:rPr lang="en-US" sz="2400" dirty="0" smtClean="0">
                <a:latin typeface="Arial Rounded MT Bold"/>
                <a:cs typeface="Arial Rounded MT Bold"/>
              </a:rPr>
              <a:t>.</a:t>
            </a:r>
            <a:endParaRPr lang="en-US" sz="2400" dirty="0">
              <a:latin typeface="Arial Rounded MT Bold"/>
              <a:cs typeface="Arial Rounded MT Bold"/>
            </a:endParaRPr>
          </a:p>
        </p:txBody>
      </p:sp>
      <p:pic>
        <p:nvPicPr>
          <p:cNvPr id="28676" name="Picture 3" descr="\theta = \frac{\mu_1 - \mu_2}{\s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29000"/>
            <a:ext cx="1524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67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Applications of meta-analysis </a:t>
            </a:r>
            <a:endParaRPr lang="en-US" sz="2800" dirty="0">
              <a:latin typeface="Cooper Black" pitchFamily="18" charset="0"/>
            </a:endParaRPr>
          </a:p>
        </p:txBody>
      </p:sp>
      <p:sp>
        <p:nvSpPr>
          <p:cNvPr id="3" name="Content Placeholder 2"/>
          <p:cNvSpPr>
            <a:spLocks noGrp="1"/>
          </p:cNvSpPr>
          <p:nvPr>
            <p:ph idx="1"/>
          </p:nvPr>
        </p:nvSpPr>
        <p:spPr/>
        <p:txBody>
          <a:bodyPr>
            <a:normAutofit/>
          </a:bodyPr>
          <a:lstStyle/>
          <a:p>
            <a:pPr>
              <a:spcBef>
                <a:spcPts val="0"/>
              </a:spcBef>
              <a:buNone/>
            </a:pPr>
            <a:r>
              <a:rPr lang="en-US" sz="2400" dirty="0">
                <a:latin typeface="Arial Rounded MT Bold" pitchFamily="34" charset="0"/>
              </a:rPr>
              <a:t>M</a:t>
            </a:r>
            <a:r>
              <a:rPr lang="en-US" sz="2400" dirty="0" smtClean="0">
                <a:latin typeface="Arial Rounded MT Bold" pitchFamily="34" charset="0"/>
              </a:rPr>
              <a:t>eta-analysis</a:t>
            </a:r>
            <a:r>
              <a:rPr lang="en-US" sz="2000" dirty="0" smtClean="0">
                <a:latin typeface="Arial Rounded MT Bold" pitchFamily="34" charset="0"/>
              </a:rPr>
              <a:t> is an important </a:t>
            </a:r>
            <a:r>
              <a:rPr lang="en-US" sz="2000" dirty="0">
                <a:latin typeface="Arial Rounded MT Bold" pitchFamily="34" charset="0"/>
              </a:rPr>
              <a:t>tool and a prime source of information for </a:t>
            </a:r>
            <a:r>
              <a:rPr lang="en-US" sz="2000" dirty="0" smtClean="0">
                <a:latin typeface="Arial Rounded MT Bold" pitchFamily="34" charset="0"/>
              </a:rPr>
              <a:t>evidence based </a:t>
            </a:r>
            <a:r>
              <a:rPr lang="en-US" sz="2000" b="1" dirty="0" smtClean="0">
                <a:latin typeface="Arial Rounded MT Bold" pitchFamily="34" charset="0"/>
              </a:rPr>
              <a:t>nutrition</a:t>
            </a:r>
            <a:r>
              <a:rPr lang="en-US" sz="2000" dirty="0">
                <a:latin typeface="Arial Rounded MT Bold" pitchFamily="34" charset="0"/>
              </a:rPr>
              <a:t>, </a:t>
            </a:r>
            <a:r>
              <a:rPr lang="en-US" sz="2000" b="1" dirty="0">
                <a:latin typeface="Arial Rounded MT Bold" pitchFamily="34" charset="0"/>
              </a:rPr>
              <a:t>health medicine</a:t>
            </a:r>
            <a:r>
              <a:rPr lang="en-US" sz="2000" dirty="0">
                <a:latin typeface="Arial Rounded MT Bold" pitchFamily="34" charset="0"/>
              </a:rPr>
              <a:t>, and </a:t>
            </a:r>
            <a:r>
              <a:rPr lang="en-US" sz="2000" b="1" dirty="0">
                <a:latin typeface="Arial Rounded MT Bold" pitchFamily="34" charset="0"/>
              </a:rPr>
              <a:t>economic evaluation</a:t>
            </a:r>
            <a:r>
              <a:rPr lang="en-US" sz="2000" dirty="0" smtClean="0">
                <a:latin typeface="Arial Rounded MT Bold" pitchFamily="34" charset="0"/>
              </a:rPr>
              <a:t>.</a:t>
            </a:r>
          </a:p>
          <a:p>
            <a:pPr>
              <a:spcBef>
                <a:spcPts val="0"/>
              </a:spcBef>
              <a:buNone/>
            </a:pPr>
            <a:endParaRPr lang="en-US" sz="2000" u="sng" dirty="0">
              <a:solidFill>
                <a:srgbClr val="FF0000"/>
              </a:solidFill>
              <a:latin typeface="Arial Rounded MT Bold" pitchFamily="34" charset="0"/>
            </a:endParaRPr>
          </a:p>
          <a:p>
            <a:pPr>
              <a:spcBef>
                <a:spcPts val="0"/>
              </a:spcBef>
              <a:buNone/>
            </a:pPr>
            <a:r>
              <a:rPr lang="en-US" sz="2000" u="sng" dirty="0" smtClean="0">
                <a:latin typeface="Arial Rounded MT Bold" pitchFamily="34" charset="0"/>
              </a:rPr>
              <a:t>Example 1</a:t>
            </a:r>
            <a:r>
              <a:rPr lang="en-US" sz="2000" dirty="0" smtClean="0">
                <a:latin typeface="Arial Rounded MT Bold" pitchFamily="34" charset="0"/>
              </a:rPr>
              <a:t>: Nutrition </a:t>
            </a:r>
          </a:p>
          <a:p>
            <a:pPr>
              <a:spcBef>
                <a:spcPts val="0"/>
              </a:spcBef>
            </a:pPr>
            <a:r>
              <a:rPr lang="en-US" sz="2000" dirty="0" smtClean="0">
                <a:latin typeface="Arial Rounded MT Bold" pitchFamily="34" charset="0"/>
              </a:rPr>
              <a:t>How much of each nutrient do pregnant women consume?</a:t>
            </a:r>
          </a:p>
          <a:p>
            <a:pPr>
              <a:spcBef>
                <a:spcPts val="0"/>
              </a:spcBef>
            </a:pPr>
            <a:r>
              <a:rPr lang="en-US" sz="2000" dirty="0" smtClean="0">
                <a:latin typeface="Arial Rounded MT Bold" pitchFamily="34" charset="0"/>
              </a:rPr>
              <a:t>Are pregnant women deficient in any of these nutrients?</a:t>
            </a:r>
          </a:p>
          <a:p>
            <a:pPr>
              <a:spcBef>
                <a:spcPts val="0"/>
              </a:spcBef>
            </a:pPr>
            <a:endParaRPr lang="en-US" sz="2000" dirty="0" smtClean="0">
              <a:solidFill>
                <a:srgbClr val="FF0000"/>
              </a:solidFill>
              <a:latin typeface="Arial Rounded MT Bold" pitchFamily="34" charset="0"/>
            </a:endParaRPr>
          </a:p>
          <a:p>
            <a:pPr>
              <a:spcBef>
                <a:spcPts val="0"/>
              </a:spcBef>
              <a:buNone/>
            </a:pPr>
            <a:r>
              <a:rPr lang="en-US" sz="2000" u="sng" dirty="0" smtClean="0">
                <a:latin typeface="Arial Rounded MT Bold" pitchFamily="34" charset="0"/>
              </a:rPr>
              <a:t>Example 2</a:t>
            </a:r>
            <a:r>
              <a:rPr lang="en-US" sz="2000" dirty="0" smtClean="0">
                <a:latin typeface="Arial Rounded MT Bold" pitchFamily="34" charset="0"/>
              </a:rPr>
              <a:t>: Health medicine</a:t>
            </a:r>
          </a:p>
          <a:p>
            <a:pPr>
              <a:spcBef>
                <a:spcPts val="0"/>
              </a:spcBef>
              <a:buNone/>
            </a:pPr>
            <a:endParaRPr lang="en-US" sz="2000" dirty="0" smtClean="0">
              <a:solidFill>
                <a:srgbClr val="FF0000"/>
              </a:solidFill>
              <a:latin typeface="Arial Rounded MT Bold" pitchFamily="34" charset="0"/>
            </a:endParaRPr>
          </a:p>
          <a:p>
            <a:pPr>
              <a:spcBef>
                <a:spcPts val="0"/>
              </a:spcBef>
              <a:buNone/>
            </a:pPr>
            <a:r>
              <a:rPr lang="en-US" sz="2000" u="sng" dirty="0" smtClean="0">
                <a:latin typeface="Arial Rounded MT Bold" pitchFamily="34" charset="0"/>
              </a:rPr>
              <a:t>Example 3</a:t>
            </a:r>
            <a:r>
              <a:rPr lang="en-US" sz="2000" dirty="0" smtClean="0">
                <a:latin typeface="Arial Rounded MT Bold" pitchFamily="34" charset="0"/>
              </a:rPr>
              <a:t>: Epidemiology</a:t>
            </a:r>
          </a:p>
          <a:p>
            <a:pPr>
              <a:spcBef>
                <a:spcPts val="0"/>
              </a:spcBef>
              <a:buNone/>
            </a:pPr>
            <a:endParaRPr lang="en-US" sz="800" dirty="0" smtClean="0">
              <a:solidFill>
                <a:srgbClr val="FF0000"/>
              </a:solidFill>
            </a:endParaRPr>
          </a:p>
          <a:p>
            <a:pPr>
              <a:spcBef>
                <a:spcPts val="0"/>
              </a:spcBef>
              <a:buNone/>
            </a:pPr>
            <a:r>
              <a:rPr lang="en-US" sz="2000" u="sng" dirty="0">
                <a:latin typeface="Arial Rounded MT Bold" pitchFamily="34" charset="0"/>
              </a:rPr>
              <a:t>Example 4</a:t>
            </a:r>
            <a:r>
              <a:rPr lang="en-US" sz="2000" dirty="0" smtClean="0"/>
              <a:t>: </a:t>
            </a:r>
            <a:r>
              <a:rPr lang="en-US" sz="2000" dirty="0" smtClean="0">
                <a:latin typeface="Arial Rounded MT Bold" pitchFamily="34" charset="0"/>
              </a:rPr>
              <a:t>Education</a:t>
            </a:r>
            <a:r>
              <a:rPr lang="en-US" sz="2000" dirty="0">
                <a:latin typeface="Arial Rounded MT Bold" pitchFamily="34" charset="0"/>
              </a:rPr>
              <a:t>.</a:t>
            </a:r>
          </a:p>
          <a:p>
            <a:pPr>
              <a:spcBef>
                <a:spcPts val="0"/>
              </a:spcBef>
              <a:buNone/>
            </a:pPr>
            <a:endParaRPr lang="en-US" sz="2000" dirty="0" smtClean="0">
              <a:solidFill>
                <a:srgbClr val="FF0000"/>
              </a:solidFill>
            </a:endParaRPr>
          </a:p>
          <a:p>
            <a:pPr>
              <a:spcBef>
                <a:spcPts val="0"/>
              </a:spcBef>
              <a:buNone/>
            </a:pPr>
            <a:endParaRPr lang="en-US" sz="2000" dirty="0">
              <a:solidFill>
                <a:srgbClr val="FF0000"/>
              </a:solidFill>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3</a:t>
            </a:fld>
            <a:endParaRPr lang="en-US"/>
          </a:p>
        </p:txBody>
      </p:sp>
    </p:spTree>
    <p:extLst>
      <p:ext uri="{BB962C8B-B14F-4D97-AF65-F5344CB8AC3E}">
        <p14:creationId xmlns:p14="http://schemas.microsoft.com/office/powerpoint/2010/main" val="7734650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sz="2800" dirty="0" smtClean="0">
                <a:latin typeface="Cooper Black"/>
                <a:cs typeface="Cooper Black"/>
              </a:rPr>
              <a:t>Example</a:t>
            </a:r>
            <a:endParaRPr lang="en-US" sz="2800" dirty="0">
              <a:latin typeface="Cooper Black"/>
              <a:cs typeface="Cooper Black"/>
            </a:endParaRPr>
          </a:p>
        </p:txBody>
      </p:sp>
      <p:pic>
        <p:nvPicPr>
          <p:cNvPr id="29699" name="Content Placeholder 3" descr="http://www.frontiersin.org/files/Articles/20330/fpsyt-03-00018-r2/image_m/fpsyt-03-00018-g00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219200"/>
            <a:ext cx="8001000" cy="5257800"/>
          </a:xfrm>
        </p:spPr>
      </p:pic>
    </p:spTree>
    <p:extLst>
      <p:ext uri="{BB962C8B-B14F-4D97-AF65-F5344CB8AC3E}">
        <p14:creationId xmlns:p14="http://schemas.microsoft.com/office/powerpoint/2010/main" val="79204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Consulting Approach</a:t>
            </a:r>
            <a:endParaRPr lang="en-US" sz="2800" dirty="0">
              <a:latin typeface="Cooper Black" pitchFamily="18"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itchFamily="34" charset="0"/>
              </a:rPr>
              <a:t>Introduction to literature on statistical consulting.</a:t>
            </a:r>
          </a:p>
          <a:p>
            <a:r>
              <a:rPr lang="en-US" sz="2400" dirty="0" smtClean="0">
                <a:latin typeface="Arial Rounded MT Bold" pitchFamily="34" charset="0"/>
              </a:rPr>
              <a:t>First meeting with clients was arranged by professors.</a:t>
            </a:r>
          </a:p>
          <a:p>
            <a:r>
              <a:rPr lang="en-US" sz="2400" dirty="0" smtClean="0">
                <a:latin typeface="Arial Rounded MT Bold" pitchFamily="34" charset="0"/>
              </a:rPr>
              <a:t>Weekly meeting 4:30 – 6:00 PM</a:t>
            </a:r>
            <a:endParaRPr lang="en-US" sz="2400" dirty="0">
              <a:latin typeface="Arial Rounded MT Bold" pitchFamily="34" charset="0"/>
            </a:endParaRPr>
          </a:p>
          <a:p>
            <a:pPr lvl="1"/>
            <a:r>
              <a:rPr lang="en-US" sz="2000" dirty="0" smtClean="0">
                <a:latin typeface="Arial Rounded MT Bold" pitchFamily="34" charset="0"/>
              </a:rPr>
              <a:t>Concepts</a:t>
            </a:r>
            <a:endParaRPr lang="en-US" sz="2000" dirty="0">
              <a:latin typeface="Arial Rounded MT Bold" pitchFamily="34" charset="0"/>
            </a:endParaRPr>
          </a:p>
          <a:p>
            <a:pPr lvl="1"/>
            <a:r>
              <a:rPr lang="en-US" sz="2000" dirty="0" smtClean="0">
                <a:latin typeface="Arial Rounded MT Bold" pitchFamily="34" charset="0"/>
              </a:rPr>
              <a:t>Computation</a:t>
            </a:r>
          </a:p>
          <a:p>
            <a:r>
              <a:rPr lang="en-US" sz="2400" dirty="0" smtClean="0">
                <a:latin typeface="Arial Rounded MT Bold" pitchFamily="34" charset="0"/>
              </a:rPr>
              <a:t>Between meetings. </a:t>
            </a:r>
          </a:p>
          <a:p>
            <a:pPr lvl="1"/>
            <a:r>
              <a:rPr lang="en-US" sz="2000" dirty="0" smtClean="0">
                <a:latin typeface="Arial Rounded MT Bold" pitchFamily="34" charset="0"/>
              </a:rPr>
              <a:t>Research </a:t>
            </a:r>
          </a:p>
          <a:p>
            <a:pPr lvl="1"/>
            <a:r>
              <a:rPr lang="en-US" sz="2000" dirty="0" smtClean="0">
                <a:latin typeface="Arial Rounded MT Bold" pitchFamily="34" charset="0"/>
              </a:rPr>
              <a:t>Email to coordinate meetings</a:t>
            </a:r>
          </a:p>
          <a:p>
            <a:pPr marL="342900" lvl="1" indent="-342900">
              <a:buFont typeface="Arial" pitchFamily="34" charset="0"/>
              <a:buChar char="•"/>
            </a:pPr>
            <a:r>
              <a:rPr lang="en-US" sz="2400" dirty="0" smtClean="0">
                <a:latin typeface="Arial Rounded MT Bold" pitchFamily="34" charset="0"/>
              </a:rPr>
              <a:t>Created </a:t>
            </a:r>
            <a:r>
              <a:rPr lang="en-US" sz="2400" dirty="0">
                <a:latin typeface="Arial Rounded MT Bold" pitchFamily="34" charset="0"/>
              </a:rPr>
              <a:t>slides on statistical </a:t>
            </a:r>
            <a:r>
              <a:rPr lang="en-US" sz="2400" dirty="0" smtClean="0">
                <a:latin typeface="Arial Rounded MT Bold" pitchFamily="34" charset="0"/>
              </a:rPr>
              <a:t>methods</a:t>
            </a:r>
            <a:r>
              <a:rPr lang="en-US" sz="2400" dirty="0">
                <a:latin typeface="Arial Rounded MT Bold" pitchFamily="34" charset="0"/>
              </a:rPr>
              <a:t> </a:t>
            </a:r>
            <a:r>
              <a:rPr lang="en-US" sz="2400" dirty="0" smtClean="0">
                <a:latin typeface="Arial Rounded MT Bold" pitchFamily="34" charset="0"/>
              </a:rPr>
              <a:t>for presentation.</a:t>
            </a:r>
            <a:endParaRPr lang="en-US" sz="2400" dirty="0">
              <a:latin typeface="Arial Rounded MT Bold"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31</a:t>
            </a:fld>
            <a:endParaRPr lang="en-US"/>
          </a:p>
        </p:txBody>
      </p:sp>
    </p:spTree>
    <p:extLst>
      <p:ext uri="{BB962C8B-B14F-4D97-AF65-F5344CB8AC3E}">
        <p14:creationId xmlns:p14="http://schemas.microsoft.com/office/powerpoint/2010/main" val="25737452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Consulting Process</a:t>
            </a:r>
            <a:endParaRPr lang="en-US" sz="2800" dirty="0">
              <a:latin typeface="Cooper Black" pitchFamily="18" charset="0"/>
            </a:endParaRPr>
          </a:p>
        </p:txBody>
      </p:sp>
      <p:sp>
        <p:nvSpPr>
          <p:cNvPr id="3" name="Content Placeholder 2"/>
          <p:cNvSpPr>
            <a:spLocks noGrp="1"/>
          </p:cNvSpPr>
          <p:nvPr>
            <p:ph idx="1"/>
          </p:nvPr>
        </p:nvSpPr>
        <p:spPr>
          <a:xfrm>
            <a:off x="457200" y="1676400"/>
            <a:ext cx="8229600" cy="4525963"/>
          </a:xfrm>
        </p:spPr>
        <p:txBody>
          <a:bodyPr>
            <a:normAutofit/>
          </a:bodyPr>
          <a:lstStyle/>
          <a:p>
            <a:pPr marL="0" indent="0">
              <a:buNone/>
            </a:pPr>
            <a:r>
              <a:rPr lang="en-US" sz="2400" u="sng" dirty="0" smtClean="0">
                <a:latin typeface="Arial Rounded MT Bold" pitchFamily="34" charset="0"/>
              </a:rPr>
              <a:t>Phase 1</a:t>
            </a:r>
            <a:r>
              <a:rPr lang="en-US" sz="2400" dirty="0" smtClean="0">
                <a:latin typeface="Arial Rounded MT Bold" pitchFamily="34" charset="0"/>
              </a:rPr>
              <a:t>: Nutrient's students come with their thesis in the nutrition domain.</a:t>
            </a:r>
          </a:p>
          <a:p>
            <a:pPr marL="0" indent="0">
              <a:buNone/>
            </a:pPr>
            <a:endParaRPr lang="en-US" sz="2400" dirty="0" smtClean="0">
              <a:latin typeface="Arial Rounded MT Bold" pitchFamily="34" charset="0"/>
            </a:endParaRPr>
          </a:p>
          <a:p>
            <a:pPr marL="0" indent="0">
              <a:buNone/>
            </a:pPr>
            <a:r>
              <a:rPr lang="en-US" sz="2400" u="sng" dirty="0" smtClean="0">
                <a:latin typeface="Arial Rounded MT Bold" pitchFamily="34" charset="0"/>
              </a:rPr>
              <a:t>Phase 2</a:t>
            </a:r>
            <a:r>
              <a:rPr lang="en-US" sz="2400" dirty="0" smtClean="0">
                <a:latin typeface="Arial Rounded MT Bold" pitchFamily="34" charset="0"/>
              </a:rPr>
              <a:t>: Review with them the research question and modify it to be a well-formulated </a:t>
            </a:r>
            <a:r>
              <a:rPr lang="en-US" sz="2400" dirty="0">
                <a:solidFill>
                  <a:prstClr val="black"/>
                </a:solidFill>
                <a:latin typeface="Arial Rounded MT Bold" pitchFamily="34" charset="0"/>
              </a:rPr>
              <a:t>research </a:t>
            </a:r>
            <a:r>
              <a:rPr lang="en-US" sz="2400" dirty="0" smtClean="0">
                <a:solidFill>
                  <a:prstClr val="black"/>
                </a:solidFill>
                <a:latin typeface="Arial Rounded MT Bold" pitchFamily="34" charset="0"/>
              </a:rPr>
              <a:t>question that addresses correctly the research problem. </a:t>
            </a:r>
            <a:endParaRPr lang="en-US" sz="2400" dirty="0" smtClean="0">
              <a:latin typeface="Arial Rounded MT Bold"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32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9"/>
            <a:ext cx="8229600" cy="4525963"/>
          </a:xfrm>
        </p:spPr>
        <p:txBody>
          <a:bodyPr/>
          <a:lstStyle/>
          <a:p>
            <a:pPr marL="0" lvl="0" indent="0">
              <a:buNone/>
            </a:pPr>
            <a:r>
              <a:rPr lang="en-US" sz="2400" u="sng" dirty="0">
                <a:solidFill>
                  <a:prstClr val="black"/>
                </a:solidFill>
                <a:latin typeface="Arial Rounded MT Bold" pitchFamily="34" charset="0"/>
              </a:rPr>
              <a:t>Phase 3</a:t>
            </a:r>
            <a:r>
              <a:rPr lang="en-US" sz="2400" dirty="0">
                <a:solidFill>
                  <a:prstClr val="black"/>
                </a:solidFill>
                <a:latin typeface="Arial Rounded MT Bold" pitchFamily="34" charset="0"/>
              </a:rPr>
              <a:t>: In-depth analysis of statistical procedures and guiding the students to the appropriate statistical test(s) that demonstrate the most effective approach for their type of data</a:t>
            </a:r>
            <a:r>
              <a:rPr lang="en-US" sz="2400" dirty="0" smtClean="0">
                <a:solidFill>
                  <a:prstClr val="black"/>
                </a:solidFill>
                <a:latin typeface="Arial Rounded MT Bold" pitchFamily="34" charset="0"/>
              </a:rPr>
              <a:t>.</a:t>
            </a:r>
          </a:p>
          <a:p>
            <a:pPr marL="0" lvl="0" indent="0">
              <a:buNone/>
            </a:pPr>
            <a:endParaRPr lang="en-US" sz="2400" dirty="0">
              <a:solidFill>
                <a:prstClr val="black"/>
              </a:solidFill>
              <a:latin typeface="Arial Rounded MT Bold" pitchFamily="34" charset="0"/>
            </a:endParaRPr>
          </a:p>
          <a:p>
            <a:pPr marL="0" lvl="0" indent="0">
              <a:buNone/>
            </a:pPr>
            <a:r>
              <a:rPr lang="en-US" sz="2400" u="sng" dirty="0">
                <a:solidFill>
                  <a:prstClr val="black"/>
                </a:solidFill>
                <a:latin typeface="Arial Rounded MT Bold" pitchFamily="34" charset="0"/>
              </a:rPr>
              <a:t>Phase 4</a:t>
            </a:r>
            <a:r>
              <a:rPr lang="en-US" sz="2400" dirty="0">
                <a:solidFill>
                  <a:prstClr val="black"/>
                </a:solidFill>
                <a:latin typeface="Arial Rounded MT Bold" pitchFamily="34" charset="0"/>
              </a:rPr>
              <a:t>: Work with them in the discussions and interpretations of  research results and the best way to presented pictorially and in self-explanatory tables</a:t>
            </a:r>
          </a:p>
          <a:p>
            <a:endParaRPr lang="en-US" dirty="0"/>
          </a:p>
        </p:txBody>
      </p:sp>
      <p:sp>
        <p:nvSpPr>
          <p:cNvPr id="4" name="Slide Number Placeholder 3"/>
          <p:cNvSpPr>
            <a:spLocks noGrp="1"/>
          </p:cNvSpPr>
          <p:nvPr>
            <p:ph type="sldNum" sz="quarter" idx="12"/>
          </p:nvPr>
        </p:nvSpPr>
        <p:spPr/>
        <p:txBody>
          <a:bodyPr/>
          <a:lstStyle/>
          <a:p>
            <a:fld id="{BF1798BF-021C-4D30-8D59-7100FB20B3DE}" type="slidenum">
              <a:rPr lang="en-US" smtClean="0"/>
              <a:pPr/>
              <a:t>33</a:t>
            </a:fld>
            <a:endParaRPr lang="en-US"/>
          </a:p>
        </p:txBody>
      </p:sp>
    </p:spTree>
    <p:extLst>
      <p:ext uri="{BB962C8B-B14F-4D97-AF65-F5344CB8AC3E}">
        <p14:creationId xmlns:p14="http://schemas.microsoft.com/office/powerpoint/2010/main" val="19269953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Methods discussed</a:t>
            </a:r>
            <a:endParaRPr lang="en-US" sz="2800" dirty="0">
              <a:latin typeface="Cooper Black" pitchFamily="18"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itchFamily="34" charset="0"/>
              </a:rPr>
              <a:t>Article inclusion criteria</a:t>
            </a:r>
          </a:p>
          <a:p>
            <a:r>
              <a:rPr lang="en-US" sz="2400" dirty="0" smtClean="0">
                <a:latin typeface="Arial Rounded MT Bold" pitchFamily="34" charset="0"/>
              </a:rPr>
              <a:t>Detecting publication bias</a:t>
            </a:r>
          </a:p>
          <a:p>
            <a:pPr lvl="1"/>
            <a:r>
              <a:rPr lang="en-US" sz="2000" dirty="0" smtClean="0">
                <a:latin typeface="Arial Rounded MT Bold" pitchFamily="34" charset="0"/>
              </a:rPr>
              <a:t>Funnel Plot</a:t>
            </a:r>
          </a:p>
          <a:p>
            <a:pPr lvl="1"/>
            <a:r>
              <a:rPr lang="en-US" sz="2000" dirty="0" smtClean="0">
                <a:latin typeface="Arial Rounded MT Bold" pitchFamily="34" charset="0"/>
              </a:rPr>
              <a:t>Egger Test</a:t>
            </a:r>
          </a:p>
          <a:p>
            <a:r>
              <a:rPr lang="en-US" sz="2400" dirty="0" smtClean="0">
                <a:latin typeface="Arial Rounded MT Bold" pitchFamily="34" charset="0"/>
              </a:rPr>
              <a:t>Weighting studies</a:t>
            </a:r>
          </a:p>
          <a:p>
            <a:pPr lvl="1"/>
            <a:r>
              <a:rPr lang="en-US" sz="2000" dirty="0" smtClean="0">
                <a:latin typeface="Arial Rounded MT Bold" pitchFamily="34" charset="0"/>
              </a:rPr>
              <a:t>Size vs. precision</a:t>
            </a:r>
          </a:p>
          <a:p>
            <a:pPr lvl="1"/>
            <a:r>
              <a:rPr lang="en-US" sz="2000" dirty="0" smtClean="0">
                <a:latin typeface="Arial Rounded MT Bold" pitchFamily="34" charset="0"/>
              </a:rPr>
              <a:t>Coping </a:t>
            </a:r>
            <a:r>
              <a:rPr lang="en-US" sz="2000" dirty="0">
                <a:latin typeface="Arial Rounded MT Bold" pitchFamily="34" charset="0"/>
              </a:rPr>
              <a:t>with missing </a:t>
            </a:r>
            <a:r>
              <a:rPr lang="en-US" sz="2000" dirty="0" smtClean="0">
                <a:latin typeface="Arial Rounded MT Bold" pitchFamily="34" charset="0"/>
              </a:rPr>
              <a:t>values</a:t>
            </a:r>
          </a:p>
          <a:p>
            <a:r>
              <a:rPr lang="en-US" sz="2400" dirty="0" smtClean="0">
                <a:latin typeface="Arial Rounded MT Bold" pitchFamily="34" charset="0"/>
              </a:rPr>
              <a:t>Reasonability of results</a:t>
            </a:r>
          </a:p>
          <a:p>
            <a:pPr lvl="1"/>
            <a:r>
              <a:rPr lang="en-US" sz="2000" dirty="0" smtClean="0">
                <a:latin typeface="Arial Rounded MT Bold" pitchFamily="34" charset="0"/>
              </a:rPr>
              <a:t>Bi-modal distribution</a:t>
            </a:r>
          </a:p>
          <a:p>
            <a:pPr marL="0" indent="0">
              <a:buNone/>
            </a:pPr>
            <a:endParaRPr lang="en-US" sz="2400" dirty="0" smtClean="0">
              <a:latin typeface="Arial Rounded MT Bold"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34</a:t>
            </a:fld>
            <a:endParaRPr lang="en-US"/>
          </a:p>
        </p:txBody>
      </p:sp>
    </p:spTree>
    <p:extLst>
      <p:ext uri="{BB962C8B-B14F-4D97-AF65-F5344CB8AC3E}">
        <p14:creationId xmlns:p14="http://schemas.microsoft.com/office/powerpoint/2010/main" val="13809006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Consulting Form</a:t>
            </a:r>
            <a:endParaRPr lang="en-US" sz="3600" dirty="0"/>
          </a:p>
        </p:txBody>
      </p:sp>
      <p:sp>
        <p:nvSpPr>
          <p:cNvPr id="4" name="Rectangle 3"/>
          <p:cNvSpPr/>
          <p:nvPr/>
        </p:nvSpPr>
        <p:spPr>
          <a:xfrm>
            <a:off x="1219200" y="1676400"/>
            <a:ext cx="7315200" cy="4524315"/>
          </a:xfrm>
          <a:prstGeom prst="rect">
            <a:avLst/>
          </a:prstGeom>
        </p:spPr>
        <p:txBody>
          <a:bodyPr wrap="square">
            <a:spAutoFit/>
          </a:bodyPr>
          <a:lstStyle/>
          <a:p>
            <a:r>
              <a:rPr lang="en-US" sz="1200" b="1" dirty="0"/>
              <a:t>STATISTICAL CONSULTATION REQUEST</a:t>
            </a:r>
            <a:endParaRPr lang="en-US" sz="1200" dirty="0"/>
          </a:p>
          <a:p>
            <a:r>
              <a:rPr lang="en-US" sz="1200" b="1" dirty="0"/>
              <a:t> </a:t>
            </a:r>
            <a:endParaRPr lang="en-US" sz="1200" dirty="0"/>
          </a:p>
          <a:p>
            <a:r>
              <a:rPr lang="en-US" sz="1200" b="1" dirty="0"/>
              <a:t>Name:  </a:t>
            </a:r>
            <a:r>
              <a:rPr lang="en-US" sz="1200" b="1" dirty="0" smtClean="0"/>
              <a:t>________   </a:t>
            </a:r>
            <a:r>
              <a:rPr lang="en-US" sz="1200" b="1" dirty="0"/>
              <a:t>Date of Request</a:t>
            </a:r>
            <a:r>
              <a:rPr lang="en-US" sz="1200" b="1" dirty="0" smtClean="0"/>
              <a:t>:____________ </a:t>
            </a:r>
            <a:endParaRPr lang="en-US" sz="1200" dirty="0"/>
          </a:p>
          <a:p>
            <a:r>
              <a:rPr lang="en-US" sz="1200" b="1" dirty="0"/>
              <a:t>Phone: _______________ </a:t>
            </a:r>
            <a:endParaRPr lang="en-US" sz="1200" dirty="0"/>
          </a:p>
          <a:p>
            <a:r>
              <a:rPr lang="en-US" sz="1200" b="1" dirty="0"/>
              <a:t>Email:______________</a:t>
            </a:r>
            <a:endParaRPr lang="en-US" sz="1200" dirty="0"/>
          </a:p>
          <a:p>
            <a:r>
              <a:rPr lang="en-US" sz="1200" dirty="0"/>
              <a:t> </a:t>
            </a:r>
          </a:p>
          <a:p>
            <a:pPr lvl="0"/>
            <a:r>
              <a:rPr lang="en-US" sz="1200" dirty="0"/>
              <a:t>Please give a brief statement of your problem of interest</a:t>
            </a:r>
          </a:p>
          <a:p>
            <a:r>
              <a:rPr lang="en-US" sz="1200" dirty="0"/>
              <a:t> </a:t>
            </a:r>
            <a:endParaRPr lang="en-US" sz="1200" dirty="0" smtClean="0"/>
          </a:p>
          <a:p>
            <a:r>
              <a:rPr lang="en-US" sz="1200" dirty="0"/>
              <a:t> </a:t>
            </a:r>
          </a:p>
          <a:p>
            <a:r>
              <a:rPr lang="en-US" sz="1200" dirty="0"/>
              <a:t> </a:t>
            </a:r>
            <a:endParaRPr lang="en-US" sz="1200" dirty="0" smtClean="0"/>
          </a:p>
          <a:p>
            <a:endParaRPr lang="en-US" sz="1200" dirty="0"/>
          </a:p>
          <a:p>
            <a:pPr lvl="0"/>
            <a:r>
              <a:rPr lang="en-US" sz="1200" dirty="0"/>
              <a:t>Is the project you are working on part of your</a:t>
            </a:r>
          </a:p>
          <a:p>
            <a:pPr lvl="0">
              <a:buFont typeface="Arial" pitchFamily="34" charset="0"/>
              <a:buChar char="•"/>
            </a:pPr>
            <a:r>
              <a:rPr lang="en-US" sz="1200" dirty="0" smtClean="0"/>
              <a:t>  Degree requirement </a:t>
            </a:r>
            <a:endParaRPr lang="en-US" sz="1200" b="1" dirty="0"/>
          </a:p>
          <a:p>
            <a:pPr lvl="0">
              <a:buFont typeface="Arial" pitchFamily="34" charset="0"/>
              <a:buChar char="•"/>
            </a:pPr>
            <a:r>
              <a:rPr lang="en-US" sz="1200" dirty="0" smtClean="0"/>
              <a:t>  Course requirement </a:t>
            </a:r>
            <a:endParaRPr lang="en-US" sz="1200" b="1" dirty="0"/>
          </a:p>
          <a:p>
            <a:pPr lvl="0">
              <a:buFont typeface="Arial" pitchFamily="34" charset="0"/>
              <a:buChar char="•"/>
            </a:pPr>
            <a:r>
              <a:rPr lang="en-US" sz="1200" dirty="0" smtClean="0"/>
              <a:t>  Other(Please </a:t>
            </a:r>
            <a:r>
              <a:rPr lang="en-US" sz="1200" dirty="0"/>
              <a:t>explain briefly using the space below</a:t>
            </a:r>
            <a:r>
              <a:rPr lang="en-US" sz="1200" dirty="0" smtClean="0"/>
              <a:t>)</a:t>
            </a:r>
            <a:endParaRPr lang="en-US" sz="1200" b="1" i="1" dirty="0"/>
          </a:p>
          <a:p>
            <a:pPr lvl="0"/>
            <a:endParaRPr lang="en-US" sz="1200" b="1" i="1" dirty="0"/>
          </a:p>
          <a:p>
            <a:endParaRPr lang="en-US" sz="1200" dirty="0"/>
          </a:p>
          <a:p>
            <a:pPr lvl="0"/>
            <a:r>
              <a:rPr lang="en-US" sz="1200" dirty="0"/>
              <a:t>Please identify the areas that you need assistance:</a:t>
            </a:r>
          </a:p>
          <a:p>
            <a:pPr lvl="0"/>
            <a:r>
              <a:rPr lang="en-US" sz="1200" dirty="0"/>
              <a:t>Study Design and Data Collection (Experiment setup, Survey Development, etc) </a:t>
            </a:r>
            <a:endParaRPr lang="en-US" sz="1200" b="1" dirty="0"/>
          </a:p>
          <a:p>
            <a:pPr lvl="0"/>
            <a:r>
              <a:rPr lang="en-US" sz="1200" dirty="0"/>
              <a:t>Sampling Technique and Sample Size Calculation</a:t>
            </a:r>
          </a:p>
          <a:p>
            <a:pPr lvl="0"/>
            <a:r>
              <a:rPr lang="en-US" sz="1200" dirty="0"/>
              <a:t>Statistical Data </a:t>
            </a:r>
            <a:r>
              <a:rPr lang="en-US" sz="1200" dirty="0" smtClean="0"/>
              <a:t>Analysis </a:t>
            </a:r>
            <a:endParaRPr lang="en-US" sz="1200" b="1" dirty="0"/>
          </a:p>
          <a:p>
            <a:pPr lvl="0"/>
            <a:r>
              <a:rPr lang="en-US" sz="1200" dirty="0"/>
              <a:t>Communicating the </a:t>
            </a:r>
            <a:r>
              <a:rPr lang="en-US" sz="1200" dirty="0" smtClean="0"/>
              <a:t>results </a:t>
            </a:r>
            <a:endParaRPr lang="en-US" sz="1200" b="1" dirty="0"/>
          </a:p>
          <a:p>
            <a:r>
              <a:rPr lang="en-US" sz="1200" dirty="0"/>
              <a:t> </a:t>
            </a:r>
          </a:p>
          <a:p>
            <a:pPr lvl="0"/>
            <a:r>
              <a:rPr lang="en-US" sz="1200" dirty="0"/>
              <a:t>What is the approximate anticipated date of </a:t>
            </a:r>
            <a:r>
              <a:rPr lang="en-US" sz="1200" dirty="0" smtClean="0"/>
              <a:t>conclusion</a:t>
            </a:r>
            <a:r>
              <a:rPr lang="en-US" sz="1200" b="1" i="1" dirty="0" smtClean="0"/>
              <a:t> </a:t>
            </a:r>
            <a:endParaRPr lang="en-US" sz="1200" b="1" i="1" dirty="0"/>
          </a:p>
        </p:txBody>
      </p:sp>
      <p:sp>
        <p:nvSpPr>
          <p:cNvPr id="5" name="Slide Number Placeholder 4"/>
          <p:cNvSpPr>
            <a:spLocks noGrp="1"/>
          </p:cNvSpPr>
          <p:nvPr>
            <p:ph type="sldNum" sz="quarter" idx="12"/>
          </p:nvPr>
        </p:nvSpPr>
        <p:spPr/>
        <p:txBody>
          <a:bodyPr/>
          <a:lstStyle/>
          <a:p>
            <a:fld id="{BF1798BF-021C-4D30-8D59-7100FB20B3DE}" type="slidenum">
              <a:rPr lang="en-US" smtClean="0"/>
              <a:pPr/>
              <a:t>35</a:t>
            </a:fld>
            <a:endParaRPr lang="en-US"/>
          </a:p>
        </p:txBody>
      </p:sp>
    </p:spTree>
    <p:extLst>
      <p:ext uri="{BB962C8B-B14F-4D97-AF65-F5344CB8AC3E}">
        <p14:creationId xmlns:p14="http://schemas.microsoft.com/office/powerpoint/2010/main" val="376562143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Acknowledgements</a:t>
            </a:r>
            <a:endParaRPr lang="en-US" sz="2800" dirty="0">
              <a:latin typeface="Cooper Black" pitchFamily="18" charset="0"/>
            </a:endParaRPr>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US" sz="2400" dirty="0" smtClean="0">
                <a:latin typeface="Arial Rounded MT Bold" pitchFamily="34" charset="0"/>
              </a:rPr>
              <a:t>Nutrition and Food Science Department for the consulting opportunity.</a:t>
            </a:r>
          </a:p>
          <a:p>
            <a:endParaRPr lang="en-US" sz="2400" dirty="0" smtClean="0">
              <a:latin typeface="Arial Rounded MT Bold" pitchFamily="34" charset="0"/>
            </a:endParaRPr>
          </a:p>
          <a:p>
            <a:r>
              <a:rPr lang="en-US" sz="2400" dirty="0" smtClean="0">
                <a:latin typeface="Arial Rounded MT Bold" pitchFamily="34" charset="0"/>
              </a:rPr>
              <a:t>Departments of Mathematics and Statistics: </a:t>
            </a:r>
          </a:p>
          <a:p>
            <a:pPr>
              <a:buNone/>
            </a:pPr>
            <a:r>
              <a:rPr lang="en-US" sz="2400" dirty="0" smtClean="0">
                <a:latin typeface="Arial Rounded MT Bold" pitchFamily="34" charset="0"/>
              </a:rPr>
              <a:t>	Head of the Department: Dr. Jeffery Fleming, all faculty and staff.</a:t>
            </a:r>
          </a:p>
          <a:p>
            <a:endParaRPr lang="en-US" sz="2400" dirty="0" smtClean="0">
              <a:latin typeface="Arial Rounded MT Bold" pitchFamily="34" charset="0"/>
            </a:endParaRPr>
          </a:p>
          <a:p>
            <a:r>
              <a:rPr lang="en-US" sz="2400" dirty="0" smtClean="0">
                <a:latin typeface="Arial Rounded MT Bold" pitchFamily="34" charset="0"/>
              </a:rPr>
              <a:t>Statistical Consulting Course Instructors:</a:t>
            </a:r>
          </a:p>
          <a:p>
            <a:pPr>
              <a:buNone/>
            </a:pPr>
            <a:r>
              <a:rPr lang="en-US" sz="2400" dirty="0" smtClean="0">
                <a:latin typeface="Arial Rounded MT Bold" pitchFamily="34" charset="0"/>
              </a:rPr>
              <a:t>	Dr. William Rice, and Dr. Valbona Bejleri.</a:t>
            </a:r>
          </a:p>
          <a:p>
            <a:pPr>
              <a:buNone/>
            </a:pPr>
            <a:endParaRPr lang="en-US" sz="2400" dirty="0" smtClean="0">
              <a:latin typeface="Arial Rounded MT Bold" pitchFamily="34" charset="0"/>
            </a:endParaRPr>
          </a:p>
          <a:p>
            <a:r>
              <a:rPr lang="en-US" sz="2400" dirty="0" smtClean="0">
                <a:latin typeface="Arial Rounded MT Bold" pitchFamily="34" charset="0"/>
              </a:rPr>
              <a:t> Math lab technical staff Mr. Arlan Henry for his technical support.</a:t>
            </a:r>
          </a:p>
        </p:txBody>
      </p:sp>
      <p:sp>
        <p:nvSpPr>
          <p:cNvPr id="4" name="Slide Number Placeholder 3"/>
          <p:cNvSpPr>
            <a:spLocks noGrp="1"/>
          </p:cNvSpPr>
          <p:nvPr>
            <p:ph type="sldNum" sz="quarter" idx="12"/>
          </p:nvPr>
        </p:nvSpPr>
        <p:spPr/>
        <p:txBody>
          <a:bodyPr/>
          <a:lstStyle/>
          <a:p>
            <a:fld id="{BF1798BF-021C-4D30-8D59-7100FB20B3DE}" type="slidenum">
              <a:rPr lang="en-US" smtClean="0"/>
              <a:pPr/>
              <a:t>36</a:t>
            </a:fld>
            <a:endParaRPr lang="en-US"/>
          </a:p>
        </p:txBody>
      </p:sp>
    </p:spTree>
    <p:extLst>
      <p:ext uri="{BB962C8B-B14F-4D97-AF65-F5344CB8AC3E}">
        <p14:creationId xmlns:p14="http://schemas.microsoft.com/office/powerpoint/2010/main" val="3670738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jpg"/>
          <p:cNvPicPr>
            <a:picLocks noGrp="1" noChangeAspect="1"/>
          </p:cNvPicPr>
          <p:nvPr>
            <p:ph idx="1"/>
          </p:nvPr>
        </p:nvPicPr>
        <p:blipFill>
          <a:blip r:embed="rId2" cstate="print"/>
          <a:stretch>
            <a:fillRect/>
          </a:stretch>
        </p:blipFill>
        <p:spPr>
          <a:xfrm>
            <a:off x="1828800" y="1453310"/>
            <a:ext cx="5486400" cy="3951381"/>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BF1798BF-021C-4D30-8D59-7100FB20B3DE}" type="slidenum">
              <a:rPr lang="en-US" smtClean="0"/>
              <a:pPr/>
              <a:t>37</a:t>
            </a:fld>
            <a:endParaRPr lang="en-US"/>
          </a:p>
        </p:txBody>
      </p:sp>
    </p:spTree>
    <p:extLst>
      <p:ext uri="{BB962C8B-B14F-4D97-AF65-F5344CB8AC3E}">
        <p14:creationId xmlns:p14="http://schemas.microsoft.com/office/powerpoint/2010/main" val="2906239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7696200" cy="3600986"/>
          </a:xfrm>
          <a:prstGeom prst="rect">
            <a:avLst/>
          </a:prstGeom>
        </p:spPr>
        <p:txBody>
          <a:bodyPr wrap="square">
            <a:spAutoFit/>
          </a:bodyPr>
          <a:lstStyle/>
          <a:p>
            <a:pPr algn="just"/>
            <a:endParaRPr lang="en-US" sz="2800" dirty="0" smtClean="0">
              <a:latin typeface="Arial" panose="020B0604020202020204" pitchFamily="34" charset="0"/>
              <a:cs typeface="Arial" panose="020B0604020202020204" pitchFamily="34" charset="0"/>
            </a:endParaRPr>
          </a:p>
          <a:p>
            <a:pPr algn="just"/>
            <a:r>
              <a:rPr lang="en-US" sz="2800" dirty="0" smtClean="0">
                <a:latin typeface="Cooper Black" panose="0208090404030B020404" pitchFamily="18" charset="0"/>
                <a:cs typeface="Arial" panose="020B0604020202020204" pitchFamily="34" charset="0"/>
              </a:rPr>
              <a:t>Definition of epidemiology:</a:t>
            </a:r>
          </a:p>
          <a:p>
            <a:pPr algn="just"/>
            <a:endParaRPr lang="en-US" sz="2800" dirty="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Epidemiology</a:t>
            </a:r>
            <a:r>
              <a:rPr lang="en-US" sz="2400" dirty="0">
                <a:latin typeface="Arial" panose="020B0604020202020204" pitchFamily="34" charset="0"/>
                <a:cs typeface="Arial" panose="020B0604020202020204" pitchFamily="34" charset="0"/>
              </a:rPr>
              <a:t> is the </a:t>
            </a:r>
            <a:r>
              <a:rPr lang="en-US" sz="2400" u="sng" dirty="0">
                <a:latin typeface="Arial" panose="020B0604020202020204" pitchFamily="34" charset="0"/>
                <a:cs typeface="Arial" panose="020B0604020202020204" pitchFamily="34" charset="0"/>
              </a:rPr>
              <a:t>study</a:t>
            </a:r>
            <a:r>
              <a:rPr lang="en-US" sz="2400" dirty="0">
                <a:latin typeface="Arial" panose="020B0604020202020204" pitchFamily="34" charset="0"/>
                <a:cs typeface="Arial" panose="020B0604020202020204" pitchFamily="34" charset="0"/>
              </a:rPr>
              <a:t> of the distribution and determinants of </a:t>
            </a:r>
            <a:r>
              <a:rPr lang="en-US" sz="2400" dirty="0" smtClean="0">
                <a:latin typeface="Arial" panose="020B0604020202020204" pitchFamily="34" charset="0"/>
                <a:cs typeface="Arial" panose="020B0604020202020204" pitchFamily="34" charset="0"/>
              </a:rPr>
              <a:t>health–related </a:t>
            </a:r>
            <a:r>
              <a:rPr lang="en-US" sz="2400" dirty="0">
                <a:solidFill>
                  <a:srgbClr val="FF0000"/>
                </a:solidFill>
                <a:latin typeface="Arial" panose="020B0604020202020204" pitchFamily="34" charset="0"/>
                <a:cs typeface="Arial" panose="020B0604020202020204" pitchFamily="34" charset="0"/>
              </a:rPr>
              <a:t>states</a:t>
            </a:r>
            <a:r>
              <a:rPr lang="en-US" sz="2400" dirty="0">
                <a:latin typeface="Arial" panose="020B0604020202020204" pitchFamily="34" charset="0"/>
                <a:cs typeface="Arial" panose="020B0604020202020204" pitchFamily="34" charset="0"/>
              </a:rPr>
              <a:t> or </a:t>
            </a:r>
            <a:r>
              <a:rPr lang="en-US" sz="2400" dirty="0" smtClean="0">
                <a:solidFill>
                  <a:srgbClr val="FF0000"/>
                </a:solidFill>
                <a:latin typeface="Arial" panose="020B0604020202020204" pitchFamily="34" charset="0"/>
                <a:cs typeface="Arial" panose="020B0604020202020204" pitchFamily="34" charset="0"/>
              </a:rPr>
              <a:t>events</a:t>
            </a:r>
            <a:r>
              <a:rPr lang="en-US" sz="2400" dirty="0" smtClean="0">
                <a:latin typeface="Arial" panose="020B0604020202020204" pitchFamily="34" charset="0"/>
                <a:cs typeface="Arial" panose="020B0604020202020204" pitchFamily="34" charset="0"/>
              </a:rPr>
              <a:t> in </a:t>
            </a:r>
            <a:r>
              <a:rPr lang="en-US" sz="2400" dirty="0">
                <a:latin typeface="Arial" panose="020B0604020202020204" pitchFamily="34" charset="0"/>
                <a:cs typeface="Arial" panose="020B0604020202020204" pitchFamily="34" charset="0"/>
              </a:rPr>
              <a:t>specified </a:t>
            </a:r>
            <a:r>
              <a:rPr lang="en-US" sz="2400" u="sng" dirty="0">
                <a:latin typeface="Arial" panose="020B0604020202020204" pitchFamily="34" charset="0"/>
                <a:cs typeface="Arial" panose="020B0604020202020204" pitchFamily="34" charset="0"/>
              </a:rPr>
              <a:t>populations</a:t>
            </a:r>
            <a:r>
              <a:rPr lang="en-US" sz="2400" dirty="0">
                <a:latin typeface="Arial" panose="020B0604020202020204" pitchFamily="34" charset="0"/>
                <a:cs typeface="Arial" panose="020B0604020202020204" pitchFamily="34" charset="0"/>
              </a:rPr>
              <a:t> and the </a:t>
            </a:r>
            <a:r>
              <a:rPr lang="en-US" sz="2400" u="sng" dirty="0">
                <a:latin typeface="Arial" panose="020B0604020202020204" pitchFamily="34" charset="0"/>
                <a:cs typeface="Arial" panose="020B0604020202020204" pitchFamily="34" charset="0"/>
              </a:rPr>
              <a:t>application</a:t>
            </a:r>
            <a:r>
              <a:rPr lang="en-US" sz="2400" dirty="0">
                <a:latin typeface="Arial" panose="020B0604020202020204" pitchFamily="34" charset="0"/>
                <a:cs typeface="Arial" panose="020B0604020202020204" pitchFamily="34" charset="0"/>
              </a:rPr>
              <a:t> of this study to the control of health problems</a:t>
            </a:r>
            <a:r>
              <a:rPr lang="en-US" sz="24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John </a:t>
            </a:r>
            <a:r>
              <a:rPr lang="en-US" sz="1600" dirty="0">
                <a:latin typeface="Arial" panose="020B0604020202020204" pitchFamily="34" charset="0"/>
                <a:cs typeface="Arial" panose="020B0604020202020204" pitchFamily="34" charset="0"/>
              </a:rPr>
              <a:t>Last</a:t>
            </a:r>
            <a:r>
              <a:rPr lang="en-US" sz="1600" dirty="0" smtClean="0">
                <a:latin typeface="Arial" panose="020B0604020202020204" pitchFamily="34" charset="0"/>
                <a:cs typeface="Arial" panose="020B0604020202020204" pitchFamily="34" charset="0"/>
              </a:rPr>
              <a:t>. Dictionary </a:t>
            </a:r>
            <a:r>
              <a:rPr lang="en-US" sz="1600" dirty="0">
                <a:latin typeface="Arial" panose="020B0604020202020204" pitchFamily="34" charset="0"/>
                <a:cs typeface="Arial" panose="020B0604020202020204" pitchFamily="34" charset="0"/>
              </a:rPr>
              <a:t>of Epidemiology 1995</a:t>
            </a:r>
          </a:p>
        </p:txBody>
      </p:sp>
      <p:sp>
        <p:nvSpPr>
          <p:cNvPr id="3" name="Slide Number Placeholder 2"/>
          <p:cNvSpPr>
            <a:spLocks noGrp="1"/>
          </p:cNvSpPr>
          <p:nvPr>
            <p:ph type="sldNum" sz="quarter" idx="12"/>
          </p:nvPr>
        </p:nvSpPr>
        <p:spPr/>
        <p:txBody>
          <a:bodyPr/>
          <a:lstStyle/>
          <a:p>
            <a:fld id="{BF1798BF-021C-4D30-8D59-7100FB20B3DE}" type="slidenum">
              <a:rPr lang="en-US" smtClean="0"/>
              <a:pPr/>
              <a:t>4</a:t>
            </a:fld>
            <a:endParaRPr lang="en-US"/>
          </a:p>
        </p:txBody>
      </p:sp>
    </p:spTree>
    <p:extLst>
      <p:ext uri="{BB962C8B-B14F-4D97-AF65-F5344CB8AC3E}">
        <p14:creationId xmlns:p14="http://schemas.microsoft.com/office/powerpoint/2010/main" val="1045075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Cooper Black" pitchFamily="18" charset="0"/>
              </a:rPr>
              <a:t>Literature Review</a:t>
            </a:r>
            <a:endParaRPr lang="en-US" sz="2800" dirty="0">
              <a:latin typeface="Cooper Black" pitchFamily="18" charset="0"/>
            </a:endParaRPr>
          </a:p>
        </p:txBody>
      </p:sp>
      <p:sp>
        <p:nvSpPr>
          <p:cNvPr id="3" name="Content Placeholder 2"/>
          <p:cNvSpPr>
            <a:spLocks noGrp="1"/>
          </p:cNvSpPr>
          <p:nvPr>
            <p:ph idx="1"/>
          </p:nvPr>
        </p:nvSpPr>
        <p:spPr>
          <a:xfrm>
            <a:off x="457200" y="1600200"/>
            <a:ext cx="8229600" cy="3733799"/>
          </a:xfrm>
        </p:spPr>
        <p:txBody>
          <a:bodyPr>
            <a:normAutofit fontScale="92500" lnSpcReduction="20000"/>
          </a:bodyPr>
          <a:lstStyle/>
          <a:p>
            <a:endParaRPr lang="en-US" sz="1500" dirty="0" smtClean="0">
              <a:solidFill>
                <a:srgbClr val="FF0000"/>
              </a:solidFill>
            </a:endParaRPr>
          </a:p>
          <a:p>
            <a:r>
              <a:rPr lang="en-US" sz="2600" dirty="0" smtClean="0">
                <a:latin typeface="Arial Rounded MT Bold" pitchFamily="34" charset="0"/>
              </a:rPr>
              <a:t>What is Meta-analysis? Crombie, Iain and K.Davies, Huw TO. </a:t>
            </a:r>
            <a:r>
              <a:rPr lang="en-US" sz="2600" dirty="0" smtClean="0">
                <a:latin typeface="Arial Rounded MT Bold" pitchFamily="34" charset="0"/>
                <a:hlinkClick r:id="rId2"/>
              </a:rPr>
              <a:t>www.whatisseries.co.uk</a:t>
            </a:r>
            <a:r>
              <a:rPr lang="en-US" sz="2600" dirty="0" smtClean="0">
                <a:latin typeface="Arial Rounded MT Bold" pitchFamily="34" charset="0"/>
              </a:rPr>
              <a:t>.</a:t>
            </a:r>
          </a:p>
          <a:p>
            <a:endParaRPr lang="en-US" sz="2600" dirty="0" smtClean="0">
              <a:latin typeface="Arial Rounded MT Bold" pitchFamily="34" charset="0"/>
            </a:endParaRPr>
          </a:p>
          <a:p>
            <a:r>
              <a:rPr lang="en-US" sz="2600" dirty="0" smtClean="0">
                <a:latin typeface="Arial Rounded MT Bold" pitchFamily="34" charset="0"/>
              </a:rPr>
              <a:t>Berman, N.G., and R.A. Parker (2002). Meta-analysis: neither quick nor easy. BMC Medical Research Methods. </a:t>
            </a:r>
          </a:p>
          <a:p>
            <a:pPr>
              <a:buNone/>
            </a:pPr>
            <a:endParaRPr lang="en-US" sz="2600" dirty="0" smtClean="0">
              <a:latin typeface="Arial Rounded MT Bold" pitchFamily="34" charset="0"/>
            </a:endParaRPr>
          </a:p>
          <a:p>
            <a:r>
              <a:rPr lang="en-US" sz="2600" dirty="0" smtClean="0">
                <a:latin typeface="Arial Rounded MT Bold" pitchFamily="34" charset="0"/>
              </a:rPr>
              <a:t>Shachar, Mickey (2008). An analysis of “Meta-Analysis:  The preferred method of choice for the assessment of distance learning quality factors”. </a:t>
            </a:r>
          </a:p>
        </p:txBody>
      </p:sp>
      <p:sp>
        <p:nvSpPr>
          <p:cNvPr id="4" name="Slide Number Placeholder 3"/>
          <p:cNvSpPr>
            <a:spLocks noGrp="1"/>
          </p:cNvSpPr>
          <p:nvPr>
            <p:ph type="sldNum" sz="quarter" idx="12"/>
          </p:nvPr>
        </p:nvSpPr>
        <p:spPr/>
        <p:txBody>
          <a:bodyPr/>
          <a:lstStyle/>
          <a:p>
            <a:fld id="{BF1798BF-021C-4D30-8D59-7100FB20B3DE}"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8229600" cy="4572000"/>
          </a:xfrm>
        </p:spPr>
        <p:txBody>
          <a:bodyPr>
            <a:normAutofit/>
          </a:bodyPr>
          <a:lstStyle/>
          <a:p>
            <a:pPr marL="0" indent="0" algn="ctr">
              <a:buNone/>
            </a:pPr>
            <a:endParaRPr lang="en-US" sz="1800" dirty="0" smtClean="0">
              <a:latin typeface="Cooper Black" panose="0208090404030B020404" pitchFamily="18" charset="0"/>
              <a:ea typeface="+mj-ea"/>
              <a:cs typeface="Arial" panose="020B0604020202020204" pitchFamily="34" charset="0"/>
            </a:endParaRPr>
          </a:p>
          <a:p>
            <a:pPr marL="0" indent="0" algn="ctr">
              <a:buNone/>
            </a:pPr>
            <a:r>
              <a:rPr lang="en-US" sz="2800" dirty="0" smtClean="0">
                <a:latin typeface="Cooper Black" panose="0208090404030B020404" pitchFamily="18" charset="0"/>
                <a:ea typeface="+mj-ea"/>
                <a:cs typeface="Arial" panose="020B0604020202020204" pitchFamily="34" charset="0"/>
              </a:rPr>
              <a:t>Meta </a:t>
            </a:r>
            <a:r>
              <a:rPr lang="en-US" sz="2800" dirty="0">
                <a:latin typeface="Cooper Black" panose="0208090404030B020404" pitchFamily="18" charset="0"/>
                <a:ea typeface="+mj-ea"/>
                <a:cs typeface="Arial" panose="020B0604020202020204" pitchFamily="34" charset="0"/>
              </a:rPr>
              <a:t>-analysis</a:t>
            </a:r>
            <a:br>
              <a:rPr lang="en-US" sz="2800" dirty="0">
                <a:latin typeface="Cooper Black" panose="0208090404030B020404" pitchFamily="18" charset="0"/>
                <a:ea typeface="+mj-ea"/>
                <a:cs typeface="Arial" panose="020B0604020202020204" pitchFamily="34" charset="0"/>
              </a:rPr>
            </a:br>
            <a:r>
              <a:rPr lang="en-US" sz="2800" dirty="0">
                <a:latin typeface="Cooper Black" panose="0208090404030B020404" pitchFamily="18" charset="0"/>
                <a:ea typeface="+mj-ea"/>
                <a:cs typeface="Arial" panose="020B0604020202020204" pitchFamily="34" charset="0"/>
              </a:rPr>
              <a:t>As a Statistical Technique</a:t>
            </a:r>
          </a:p>
          <a:p>
            <a:pPr marL="0" indent="0" algn="ctr">
              <a:buNone/>
            </a:pPr>
            <a:endParaRPr lang="en-US" sz="2800" dirty="0" smtClean="0">
              <a:latin typeface="Arial" panose="020B0604020202020204" pitchFamily="34" charset="0"/>
              <a:cs typeface="Arial" panose="020B0604020202020204" pitchFamily="34" charset="0"/>
            </a:endParaRPr>
          </a:p>
          <a:p>
            <a:pPr marL="0" indent="0" algn="ctr">
              <a:buNone/>
            </a:pPr>
            <a:r>
              <a:rPr lang="en-US" sz="2400" dirty="0" smtClean="0">
                <a:solidFill>
                  <a:srgbClr val="FF33CC"/>
                </a:solidFill>
                <a:latin typeface="Arial Rounded MT Bold" pitchFamily="34" charset="0"/>
                <a:cs typeface="Arial" panose="020B0604020202020204" pitchFamily="34" charset="0"/>
              </a:rPr>
              <a:t>Presented by</a:t>
            </a:r>
          </a:p>
          <a:p>
            <a:pPr marL="0" indent="0" algn="ctr">
              <a:buNone/>
            </a:pPr>
            <a:endParaRPr lang="en-US" sz="1800" dirty="0" smtClean="0">
              <a:solidFill>
                <a:schemeClr val="tx1"/>
              </a:solidFill>
              <a:latin typeface="Arial" panose="020B0604020202020204" pitchFamily="34" charset="0"/>
              <a:cs typeface="Arial" panose="020B0604020202020204" pitchFamily="34" charset="0"/>
            </a:endParaRPr>
          </a:p>
          <a:p>
            <a:pPr marL="0" indent="0" algn="ctr">
              <a:buNone/>
            </a:pPr>
            <a:r>
              <a:rPr lang="en-US" sz="2400" dirty="0" smtClean="0">
                <a:solidFill>
                  <a:schemeClr val="tx1"/>
                </a:solidFill>
                <a:latin typeface="Arial Rounded MT Bold" pitchFamily="34" charset="0"/>
                <a:cs typeface="Arial" panose="020B0604020202020204" pitchFamily="34" charset="0"/>
              </a:rPr>
              <a:t>Mohamad Abukela </a:t>
            </a:r>
            <a:endParaRPr lang="en-US" sz="2400" dirty="0" smtClean="0">
              <a:latin typeface="Arial Rounded MT Bold" pitchFamily="34" charset="0"/>
              <a:cs typeface="Arial" panose="020B0604020202020204" pitchFamily="34" charset="0"/>
            </a:endParaRPr>
          </a:p>
          <a:p>
            <a:pPr marL="0" indent="0" algn="ctr">
              <a:buNone/>
            </a:pPr>
            <a:endParaRPr lang="en-US" sz="1800" dirty="0" smtClean="0">
              <a:latin typeface="Arial" panose="020B0604020202020204" pitchFamily="34" charset="0"/>
              <a:cs typeface="Arial" panose="020B0604020202020204" pitchFamily="34" charset="0"/>
            </a:endParaRPr>
          </a:p>
          <a:p>
            <a:pPr marL="0" indent="0" algn="ctr">
              <a:buNone/>
            </a:pP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6</a:t>
            </a:fld>
            <a:endParaRPr lang="en-US"/>
          </a:p>
        </p:txBody>
      </p:sp>
    </p:spTree>
    <p:extLst>
      <p:ext uri="{BB962C8B-B14F-4D97-AF65-F5344CB8AC3E}">
        <p14:creationId xmlns:p14="http://schemas.microsoft.com/office/powerpoint/2010/main" val="21791835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a:bodyPr>
          <a:lstStyle/>
          <a:p>
            <a:pPr marL="0" indent="0" algn="ctr">
              <a:buNone/>
            </a:pPr>
            <a:r>
              <a:rPr lang="en-US" sz="2800" dirty="0" smtClean="0">
                <a:latin typeface="Cooper Black" pitchFamily="18" charset="0"/>
                <a:cs typeface="Arial" panose="020B0604020202020204" pitchFamily="34" charset="0"/>
              </a:rPr>
              <a:t>Basic Concepts </a:t>
            </a:r>
            <a:r>
              <a:rPr lang="en-US" sz="2800" dirty="0">
                <a:latin typeface="Cooper Black" pitchFamily="18" charset="0"/>
                <a:cs typeface="Arial" panose="020B0604020202020204" pitchFamily="34" charset="0"/>
              </a:rPr>
              <a:t>&amp; Principles</a:t>
            </a:r>
            <a:r>
              <a:rPr lang="en-US" sz="3600" dirty="0" smtClean="0">
                <a:latin typeface="Cooper Black" pitchFamily="18" charset="0"/>
                <a:cs typeface="Arial" panose="020B0604020202020204" pitchFamily="34" charset="0"/>
              </a:rPr>
              <a:t>:</a:t>
            </a:r>
          </a:p>
          <a:p>
            <a:pPr marL="0" indent="0" algn="ctr">
              <a:buNone/>
            </a:pPr>
            <a:endParaRPr lang="en-US" sz="1400" dirty="0" smtClean="0">
              <a:latin typeface="Arial" panose="020B0604020202020204" pitchFamily="34" charset="0"/>
              <a:cs typeface="Arial" panose="020B0604020202020204" pitchFamily="34" charset="0"/>
            </a:endParaRPr>
          </a:p>
          <a:p>
            <a:pPr>
              <a:buClrTx/>
              <a:buNone/>
            </a:pPr>
            <a:r>
              <a:rPr lang="en-US" sz="2400" b="1" dirty="0" smtClean="0">
                <a:solidFill>
                  <a:srgbClr val="C00000"/>
                </a:solidFill>
                <a:latin typeface="Arial Rounded MT Bold" pitchFamily="34" charset="0"/>
                <a:cs typeface="Arial" panose="020B0604020202020204" pitchFamily="34" charset="0"/>
              </a:rPr>
              <a:t>Meta-analysis</a:t>
            </a:r>
          </a:p>
          <a:p>
            <a:pPr>
              <a:buClrTx/>
            </a:pPr>
            <a:r>
              <a:rPr lang="en-US" sz="2000" dirty="0" smtClean="0">
                <a:latin typeface="Arial Rounded MT Bold" pitchFamily="34" charset="0"/>
                <a:cs typeface="Arial" panose="020B0604020202020204" pitchFamily="34" charset="0"/>
              </a:rPr>
              <a:t>Is a statistical technique used to combine the findings from independent studies, most often clinical trials.</a:t>
            </a:r>
          </a:p>
          <a:p>
            <a:pPr marL="0" indent="0">
              <a:buClrTx/>
              <a:buNone/>
            </a:pPr>
            <a:endParaRPr lang="en-US" sz="800" dirty="0" smtClean="0">
              <a:latin typeface="Arial Rounded MT Bold" pitchFamily="34" charset="0"/>
              <a:cs typeface="Arial" panose="020B0604020202020204" pitchFamily="34" charset="0"/>
            </a:endParaRPr>
          </a:p>
          <a:p>
            <a:pPr>
              <a:buClrTx/>
            </a:pPr>
            <a:r>
              <a:rPr lang="en-US" sz="2000" dirty="0" smtClean="0">
                <a:latin typeface="Arial Rounded MT Bold" pitchFamily="34" charset="0"/>
                <a:cs typeface="Arial" panose="020B0604020202020204" pitchFamily="34" charset="0"/>
              </a:rPr>
              <a:t>Is used to assess the clinical effectiveness of the healthcare intervention and to provide estimate of the treatment effect.</a:t>
            </a:r>
          </a:p>
          <a:p>
            <a:pPr marL="0" indent="0">
              <a:buClrTx/>
              <a:buNone/>
            </a:pPr>
            <a:endParaRPr lang="en-US" sz="800" dirty="0" smtClean="0">
              <a:latin typeface="Arial Rounded MT Bold" pitchFamily="34" charset="0"/>
              <a:cs typeface="Arial" panose="020B0604020202020204" pitchFamily="34" charset="0"/>
            </a:endParaRPr>
          </a:p>
          <a:p>
            <a:pPr>
              <a:buClrTx/>
            </a:pPr>
            <a:r>
              <a:rPr lang="en-US" sz="2000" dirty="0" smtClean="0">
                <a:latin typeface="Arial Rounded MT Bold" pitchFamily="34" charset="0"/>
                <a:cs typeface="Arial" panose="020B0604020202020204" pitchFamily="34" charset="0"/>
              </a:rPr>
              <a:t>Is based on the </a:t>
            </a:r>
            <a:r>
              <a:rPr lang="en-US" sz="2000" dirty="0">
                <a:latin typeface="Arial Rounded MT Bold" pitchFamily="34" charset="0"/>
                <a:cs typeface="Arial" panose="020B0604020202020204" pitchFamily="34" charset="0"/>
              </a:rPr>
              <a:t>robustness </a:t>
            </a:r>
            <a:r>
              <a:rPr lang="en-US" sz="2000" dirty="0" smtClean="0">
                <a:latin typeface="Arial Rounded MT Bold" pitchFamily="34" charset="0"/>
                <a:cs typeface="Arial" panose="020B0604020202020204" pitchFamily="34" charset="0"/>
              </a:rPr>
              <a:t>of the </a:t>
            </a:r>
            <a:r>
              <a:rPr lang="en-US" sz="2000" b="1" dirty="0" smtClean="0">
                <a:solidFill>
                  <a:srgbClr val="FF33CC"/>
                </a:solidFill>
                <a:latin typeface="Arial Rounded MT Bold" pitchFamily="34" charset="0"/>
                <a:cs typeface="Arial" panose="020B0604020202020204" pitchFamily="34" charset="0"/>
              </a:rPr>
              <a:t>systematic review </a:t>
            </a:r>
            <a:r>
              <a:rPr lang="en-US" sz="2000" dirty="0" smtClean="0">
                <a:latin typeface="Arial Rounded MT Bold" pitchFamily="34" charset="0"/>
                <a:cs typeface="Arial" panose="020B0604020202020204" pitchFamily="34" charset="0"/>
              </a:rPr>
              <a:t>and its quality depends on how much it covers all relevant studies.</a:t>
            </a:r>
          </a:p>
          <a:p>
            <a:pPr marL="0" indent="0">
              <a:buClrTx/>
              <a:buNone/>
            </a:pPr>
            <a:endParaRPr lang="en-US" sz="800" dirty="0" smtClean="0">
              <a:latin typeface="Arial Rounded MT Bold" pitchFamily="34" charset="0"/>
              <a:cs typeface="Arial" panose="020B0604020202020204" pitchFamily="34" charset="0"/>
            </a:endParaRPr>
          </a:p>
          <a:p>
            <a:pPr>
              <a:buClrTx/>
            </a:pPr>
            <a:r>
              <a:rPr lang="en-US" sz="2000" dirty="0" smtClean="0">
                <a:latin typeface="Arial Rounded MT Bold" pitchFamily="34" charset="0"/>
                <a:cs typeface="Arial" panose="020B0604020202020204" pitchFamily="34" charset="0"/>
              </a:rPr>
              <a:t>Provides a quantitative estimate of the aggregated over all relevant studies, looks for the presence of </a:t>
            </a:r>
            <a:r>
              <a:rPr lang="en-US" sz="2000" b="1" dirty="0" smtClean="0">
                <a:solidFill>
                  <a:srgbClr val="FF33CC"/>
                </a:solidFill>
                <a:latin typeface="Arial Rounded MT Bold" pitchFamily="34" charset="0"/>
                <a:cs typeface="Arial" panose="020B0604020202020204" pitchFamily="34" charset="0"/>
              </a:rPr>
              <a:t>heterogeneity</a:t>
            </a:r>
            <a:r>
              <a:rPr lang="en-US" sz="2000" dirty="0" smtClean="0">
                <a:solidFill>
                  <a:srgbClr val="FF33CC"/>
                </a:solidFill>
                <a:latin typeface="Arial Rounded MT Bold" pitchFamily="34" charset="0"/>
                <a:cs typeface="Arial" panose="020B0604020202020204" pitchFamily="34" charset="0"/>
              </a:rPr>
              <a:t>,</a:t>
            </a:r>
            <a:r>
              <a:rPr lang="en-US" sz="2000" dirty="0" smtClean="0">
                <a:latin typeface="Arial Rounded MT Bold" pitchFamily="34" charset="0"/>
                <a:cs typeface="Arial" panose="020B0604020202020204" pitchFamily="34" charset="0"/>
              </a:rPr>
              <a:t> and uses </a:t>
            </a:r>
            <a:r>
              <a:rPr lang="en-US" sz="2000" b="1" dirty="0" smtClean="0">
                <a:solidFill>
                  <a:srgbClr val="FF33CC"/>
                </a:solidFill>
                <a:latin typeface="Arial Rounded MT Bold" pitchFamily="34" charset="0"/>
                <a:cs typeface="Arial" panose="020B0604020202020204" pitchFamily="34" charset="0"/>
              </a:rPr>
              <a:t>sensitivity analysis</a:t>
            </a:r>
            <a:r>
              <a:rPr lang="en-US" sz="2000" dirty="0" smtClean="0">
                <a:latin typeface="Arial Rounded MT Bold" pitchFamily="34" charset="0"/>
                <a:cs typeface="Arial" panose="020B0604020202020204" pitchFamily="34" charset="0"/>
              </a:rPr>
              <a:t>.</a:t>
            </a:r>
          </a:p>
          <a:p>
            <a:pPr marL="0" indent="0">
              <a:buClrTx/>
              <a:buNone/>
            </a:pPr>
            <a:endParaRPr lang="en-US" sz="800" dirty="0" smtClean="0">
              <a:latin typeface="Arial" panose="020B0604020202020204" pitchFamily="34" charset="0"/>
              <a:cs typeface="Arial" panose="020B0604020202020204" pitchFamily="34" charset="0"/>
            </a:endParaRPr>
          </a:p>
          <a:p>
            <a:pPr algn="ctr">
              <a:buClrTx/>
              <a:buNone/>
            </a:pPr>
            <a:r>
              <a:rPr lang="en-US" sz="2000" b="1" i="1" dirty="0" smtClean="0">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Meta-analyses is now a hallmark of </a:t>
            </a:r>
            <a:r>
              <a:rPr lang="en-US" sz="1800" i="1" u="sng" dirty="0" smtClean="0">
                <a:latin typeface="Arial" panose="020B0604020202020204" pitchFamily="34" charset="0"/>
                <a:cs typeface="Arial" panose="020B0604020202020204" pitchFamily="34" charset="0"/>
              </a:rPr>
              <a:t>evidence-based medicine.</a:t>
            </a:r>
          </a:p>
          <a:p>
            <a:pPr marL="0" indent="0">
              <a:buClrTx/>
              <a:buNone/>
            </a:pPr>
            <a:endParaRPr lang="en-US" sz="2000" dirty="0" smtClean="0">
              <a:latin typeface="Arial" panose="020B0604020202020204" pitchFamily="34" charset="0"/>
              <a:cs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F1798BF-021C-4D30-8D59-7100FB20B3DE}" type="slidenum">
              <a:rPr lang="en-US" smtClean="0"/>
              <a:pPr/>
              <a:t>7</a:t>
            </a:fld>
            <a:endParaRPr lang="en-US"/>
          </a:p>
        </p:txBody>
      </p:sp>
    </p:spTree>
    <p:extLst>
      <p:ext uri="{BB962C8B-B14F-4D97-AF65-F5344CB8AC3E}">
        <p14:creationId xmlns:p14="http://schemas.microsoft.com/office/powerpoint/2010/main" val="19481078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876800"/>
          </a:xfrm>
        </p:spPr>
        <p:txBody>
          <a:bodyPr>
            <a:normAutofit/>
          </a:bodyPr>
          <a:lstStyle/>
          <a:p>
            <a:pPr marL="0" indent="0" algn="ctr">
              <a:buNone/>
            </a:pPr>
            <a:r>
              <a:rPr lang="en-US" sz="2600" dirty="0" smtClean="0">
                <a:latin typeface="Cooper Black" pitchFamily="18" charset="0"/>
                <a:cs typeface="Arial" panose="020B0604020202020204" pitchFamily="34" charset="0"/>
              </a:rPr>
              <a:t>What is systematic review methodology?</a:t>
            </a:r>
          </a:p>
          <a:p>
            <a:pPr marL="0" indent="0">
              <a:buNone/>
            </a:pPr>
            <a:endParaRPr lang="en-US" sz="1000" dirty="0" smtClean="0">
              <a:latin typeface="Arial" panose="020B0604020202020204" pitchFamily="34" charset="0"/>
              <a:cs typeface="Arial" panose="020B0604020202020204" pitchFamily="34" charset="0"/>
            </a:endParaRPr>
          </a:p>
          <a:p>
            <a:pPr marL="0" indent="0">
              <a:buNone/>
            </a:pPr>
            <a:endParaRPr lang="en-US" sz="1000" dirty="0" smtClean="0">
              <a:latin typeface="Arial" panose="020B0604020202020204" pitchFamily="34" charset="0"/>
              <a:cs typeface="Arial" panose="020B0604020202020204" pitchFamily="34" charset="0"/>
            </a:endParaRPr>
          </a:p>
          <a:p>
            <a:pPr marL="0" indent="0">
              <a:buNone/>
            </a:pPr>
            <a:r>
              <a:rPr lang="en-US" sz="2400" u="sng" dirty="0">
                <a:latin typeface="Arial Rounded MT Bold" pitchFamily="34" charset="0"/>
                <a:cs typeface="Arial" panose="020B0604020202020204" pitchFamily="34" charset="0"/>
              </a:rPr>
              <a:t>Systematic review </a:t>
            </a:r>
            <a:r>
              <a:rPr lang="en-US" sz="2400" dirty="0" smtClean="0">
                <a:latin typeface="Arial Rounded MT Bold" pitchFamily="34" charset="0"/>
                <a:cs typeface="Arial" panose="020B0604020202020204" pitchFamily="34" charset="0"/>
              </a:rPr>
              <a:t>stresses the need to take great care to find all the relevant studies (published and unpublished).</a:t>
            </a:r>
          </a:p>
          <a:p>
            <a:pPr marL="0" indent="0">
              <a:buNone/>
            </a:pPr>
            <a:endParaRPr lang="en-US" sz="1000" dirty="0" smtClean="0">
              <a:latin typeface="Arial Rounded MT Bold" pitchFamily="34" charset="0"/>
              <a:cs typeface="Arial" panose="020B0604020202020204" pitchFamily="34" charset="0"/>
            </a:endParaRPr>
          </a:p>
          <a:p>
            <a:pPr marL="0" indent="0">
              <a:buNone/>
            </a:pPr>
            <a:r>
              <a:rPr lang="en-US" sz="2400" dirty="0">
                <a:latin typeface="Arial Rounded MT Bold" pitchFamily="34" charset="0"/>
                <a:cs typeface="Arial" panose="020B0604020202020204" pitchFamily="34" charset="0"/>
              </a:rPr>
              <a:t>Systematic review</a:t>
            </a:r>
            <a:r>
              <a:rPr lang="en-US" sz="2400" dirty="0" smtClean="0">
                <a:latin typeface="Arial Rounded MT Bold" pitchFamily="34" charset="0"/>
                <a:cs typeface="Arial" panose="020B0604020202020204" pitchFamily="34" charset="0"/>
              </a:rPr>
              <a:t> aims for in-depth assessment of the </a:t>
            </a:r>
            <a:r>
              <a:rPr lang="en-US" sz="2400" i="1" u="sng" dirty="0" smtClean="0">
                <a:latin typeface="Arial Rounded MT Bold" pitchFamily="34" charset="0"/>
                <a:cs typeface="Arial" panose="020B0604020202020204" pitchFamily="34" charset="0"/>
              </a:rPr>
              <a:t>study design </a:t>
            </a:r>
            <a:r>
              <a:rPr lang="en-US" sz="2400" dirty="0" smtClean="0">
                <a:latin typeface="Arial Rounded MT Bold" pitchFamily="34" charset="0"/>
                <a:cs typeface="Arial" panose="020B0604020202020204" pitchFamily="34" charset="0"/>
              </a:rPr>
              <a:t>and examines the implementation of each study separately to see how carefully the objectives of the study have been followed and how its methodology has been carried out.</a:t>
            </a:r>
            <a:endParaRPr lang="en-US" sz="2400" dirty="0">
              <a:latin typeface="Arial Rounded MT Bold"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F1798BF-021C-4D30-8D59-7100FB20B3DE}" type="slidenum">
              <a:rPr lang="en-US" smtClean="0"/>
              <a:pPr/>
              <a:t>8</a:t>
            </a:fld>
            <a:endParaRPr lang="en-US"/>
          </a:p>
        </p:txBody>
      </p:sp>
    </p:spTree>
    <p:extLst>
      <p:ext uri="{BB962C8B-B14F-4D97-AF65-F5344CB8AC3E}">
        <p14:creationId xmlns:p14="http://schemas.microsoft.com/office/powerpoint/2010/main" val="22673116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33400" y="838200"/>
            <a:ext cx="8229600" cy="5410200"/>
          </a:xfrm>
        </p:spPr>
        <p:txBody>
          <a:bodyPr>
            <a:normAutofit fontScale="92500"/>
          </a:bodyPr>
          <a:lstStyle/>
          <a:p>
            <a:pPr marL="0" indent="0" algn="ctr">
              <a:buNone/>
            </a:pPr>
            <a:r>
              <a:rPr lang="en-US" sz="2800" dirty="0" smtClean="0">
                <a:latin typeface="Arial Rounded MT Bold" pitchFamily="34" charset="0"/>
                <a:cs typeface="Arial" panose="020B0604020202020204" pitchFamily="34" charset="0"/>
              </a:rPr>
              <a:t>Meta-analysis </a:t>
            </a:r>
          </a:p>
          <a:p>
            <a:pPr marL="0" indent="0" algn="ctr">
              <a:buNone/>
            </a:pPr>
            <a:r>
              <a:rPr lang="en-US" sz="2800" i="1" dirty="0" smtClean="0">
                <a:latin typeface="Arial Rounded MT Bold" pitchFamily="34" charset="0"/>
                <a:cs typeface="Arial" panose="020B0604020202020204" pitchFamily="34" charset="0"/>
              </a:rPr>
              <a:t>Statistical techniques</a:t>
            </a:r>
          </a:p>
          <a:p>
            <a:pPr marL="0" indent="0" algn="ctr">
              <a:buNone/>
            </a:pPr>
            <a:endParaRPr lang="en-US" sz="1100" i="1" dirty="0" smtClean="0">
              <a:latin typeface="Arial" panose="020B0604020202020204" pitchFamily="34" charset="0"/>
              <a:cs typeface="Arial" panose="020B0604020202020204" pitchFamily="34" charset="0"/>
            </a:endParaRPr>
          </a:p>
          <a:p>
            <a:pPr marL="0" indent="0">
              <a:buNone/>
            </a:pPr>
            <a:r>
              <a:rPr lang="en-US" sz="2400" dirty="0" smtClean="0">
                <a:solidFill>
                  <a:srgbClr val="FF0000"/>
                </a:solidFill>
                <a:latin typeface="Arial Rounded MT Bold" pitchFamily="34" charset="0"/>
                <a:cs typeface="Arial" panose="020B0604020202020204" pitchFamily="34" charset="0"/>
              </a:rPr>
              <a:t>Since, </a:t>
            </a:r>
          </a:p>
          <a:p>
            <a:pPr marL="0" indent="0">
              <a:buNone/>
            </a:pPr>
            <a:r>
              <a:rPr lang="en-US" sz="2400" dirty="0" smtClean="0">
                <a:latin typeface="Arial Rounded MT Bold" pitchFamily="34" charset="0"/>
                <a:cs typeface="Arial" panose="020B0604020202020204" pitchFamily="34" charset="0"/>
              </a:rPr>
              <a:t>meta-analysis takes data </a:t>
            </a:r>
            <a:r>
              <a:rPr lang="en-US" sz="2400" dirty="0">
                <a:latin typeface="Arial Rounded MT Bold" pitchFamily="34" charset="0"/>
                <a:cs typeface="Arial" panose="020B0604020202020204" pitchFamily="34" charset="0"/>
              </a:rPr>
              <a:t>(</a:t>
            </a:r>
            <a:r>
              <a:rPr lang="en-US" sz="2400" dirty="0" smtClean="0">
                <a:latin typeface="Arial Rounded MT Bold" pitchFamily="34" charset="0"/>
                <a:cs typeface="Arial" panose="020B0604020202020204" pitchFamily="34" charset="0"/>
              </a:rPr>
              <a:t>result findings) from several different studies and produces a single </a:t>
            </a:r>
            <a:r>
              <a:rPr lang="en-US" sz="2400" b="1" dirty="0" smtClean="0">
                <a:latin typeface="Arial Rounded MT Bold" pitchFamily="34" charset="0"/>
                <a:cs typeface="Arial" panose="020B0604020202020204" pitchFamily="34" charset="0"/>
              </a:rPr>
              <a:t>estimate</a:t>
            </a:r>
            <a:r>
              <a:rPr lang="en-US" sz="2400" dirty="0">
                <a:latin typeface="Arial Rounded MT Bold" pitchFamily="34" charset="0"/>
                <a:cs typeface="Arial" panose="020B0604020202020204" pitchFamily="34" charset="0"/>
              </a:rPr>
              <a:t> </a:t>
            </a:r>
            <a:r>
              <a:rPr lang="en-US" sz="2400" dirty="0" smtClean="0">
                <a:latin typeface="Arial Rounded MT Bold" pitchFamily="34" charset="0"/>
                <a:cs typeface="Arial" panose="020B0604020202020204" pitchFamily="34" charset="0"/>
              </a:rPr>
              <a:t>of the effect, usually of a </a:t>
            </a:r>
            <a:r>
              <a:rPr lang="en-US" sz="2400" u="sng" dirty="0" smtClean="0">
                <a:latin typeface="Arial Rounded MT Bold" pitchFamily="34" charset="0"/>
                <a:cs typeface="Arial" panose="020B0604020202020204" pitchFamily="34" charset="0"/>
              </a:rPr>
              <a:t>treatment</a:t>
            </a:r>
            <a:r>
              <a:rPr lang="en-US" sz="2400" dirty="0" smtClean="0">
                <a:latin typeface="Arial Rounded MT Bold" pitchFamily="34" charset="0"/>
                <a:cs typeface="Arial" panose="020B0604020202020204" pitchFamily="34" charset="0"/>
              </a:rPr>
              <a:t>, </a:t>
            </a:r>
            <a:r>
              <a:rPr lang="en-US" sz="2400" u="sng" dirty="0" smtClean="0">
                <a:latin typeface="Arial Rounded MT Bold" pitchFamily="34" charset="0"/>
                <a:cs typeface="Arial" panose="020B0604020202020204" pitchFamily="34" charset="0"/>
              </a:rPr>
              <a:t>intervention</a:t>
            </a:r>
            <a:r>
              <a:rPr lang="en-US" sz="2400" dirty="0" smtClean="0">
                <a:latin typeface="Arial Rounded MT Bold" pitchFamily="34" charset="0"/>
                <a:cs typeface="Arial" panose="020B0604020202020204" pitchFamily="34" charset="0"/>
              </a:rPr>
              <a:t> or </a:t>
            </a:r>
            <a:r>
              <a:rPr lang="en-US" sz="2400" u="sng" dirty="0" smtClean="0">
                <a:latin typeface="Arial Rounded MT Bold" pitchFamily="34" charset="0"/>
                <a:cs typeface="Arial" panose="020B0604020202020204" pitchFamily="34" charset="0"/>
              </a:rPr>
              <a:t>risk factor</a:t>
            </a:r>
            <a:r>
              <a:rPr lang="en-US" sz="2400" dirty="0" smtClean="0">
                <a:latin typeface="Arial Rounded MT Bold" pitchFamily="34" charset="0"/>
                <a:cs typeface="Arial" panose="020B0604020202020204" pitchFamily="34" charset="0"/>
              </a:rPr>
              <a:t> </a:t>
            </a:r>
          </a:p>
          <a:p>
            <a:pPr marL="0" indent="0">
              <a:buNone/>
            </a:pPr>
            <a:endParaRPr lang="en-US" sz="2400" dirty="0" smtClean="0">
              <a:solidFill>
                <a:srgbClr val="FF0000"/>
              </a:solidFill>
              <a:latin typeface="Arial Rounded MT Bold" pitchFamily="34" charset="0"/>
              <a:cs typeface="Arial" panose="020B0604020202020204" pitchFamily="34" charset="0"/>
            </a:endParaRPr>
          </a:p>
          <a:p>
            <a:pPr marL="0" indent="0">
              <a:buNone/>
            </a:pPr>
            <a:r>
              <a:rPr lang="en-US" sz="2400" dirty="0" smtClean="0">
                <a:solidFill>
                  <a:srgbClr val="FF0000"/>
                </a:solidFill>
                <a:latin typeface="Arial Rounded MT Bold" pitchFamily="34" charset="0"/>
                <a:cs typeface="Arial" panose="020B0604020202020204" pitchFamily="34" charset="0"/>
              </a:rPr>
              <a:t>Therefore, </a:t>
            </a:r>
          </a:p>
          <a:p>
            <a:pPr marL="0" indent="0">
              <a:buNone/>
            </a:pPr>
            <a:r>
              <a:rPr lang="en-US" sz="2400" dirty="0" smtClean="0">
                <a:latin typeface="Arial Rounded MT Bold" pitchFamily="34" charset="0"/>
                <a:cs typeface="Arial" panose="020B0604020202020204" pitchFamily="34" charset="0"/>
              </a:rPr>
              <a:t>it is necessary for us prior doing meta-analysis to look at study participants, interventions, risk factors, and settings in which the studies were carried out, and decide whether they are sufficiently similar for us to say that there is something in common for us to investigate or not ! </a:t>
            </a:r>
          </a:p>
          <a:p>
            <a:pPr marL="0" indent="0">
              <a:buNone/>
            </a:pPr>
            <a:endParaRPr lang="en-US" dirty="0"/>
          </a:p>
        </p:txBody>
      </p:sp>
      <p:sp>
        <p:nvSpPr>
          <p:cNvPr id="3" name="Slide Number Placeholder 2"/>
          <p:cNvSpPr>
            <a:spLocks noGrp="1"/>
          </p:cNvSpPr>
          <p:nvPr>
            <p:ph type="sldNum" sz="quarter" idx="12"/>
          </p:nvPr>
        </p:nvSpPr>
        <p:spPr/>
        <p:txBody>
          <a:bodyPr/>
          <a:lstStyle/>
          <a:p>
            <a:fld id="{BF1798BF-021C-4D30-8D59-7100FB20B3DE}" type="slidenum">
              <a:rPr lang="en-US" smtClean="0"/>
              <a:pPr/>
              <a:t>9</a:t>
            </a:fld>
            <a:endParaRPr lang="en-US"/>
          </a:p>
        </p:txBody>
      </p:sp>
    </p:spTree>
    <p:extLst>
      <p:ext uri="{BB962C8B-B14F-4D97-AF65-F5344CB8AC3E}">
        <p14:creationId xmlns:p14="http://schemas.microsoft.com/office/powerpoint/2010/main" val="661075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1678</Words>
  <Application>Microsoft Macintosh PowerPoint</Application>
  <PresentationFormat>On-screen Show (4:3)</PresentationFormat>
  <Paragraphs>296</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Reviewing Meta-Analysis  by Summarizing  Three Articles</vt:lpstr>
      <vt:lpstr>OUTLINE</vt:lpstr>
      <vt:lpstr>Applications of meta-analysis </vt:lpstr>
      <vt:lpstr>PowerPoint Presentation</vt:lpstr>
      <vt:lpstr>Literature Review</vt:lpstr>
      <vt:lpstr>PowerPoint Presentation</vt:lpstr>
      <vt:lpstr>PowerPoint Presentation</vt:lpstr>
      <vt:lpstr>PowerPoint Presentation</vt:lpstr>
      <vt:lpstr>PowerPoint Presentation</vt:lpstr>
      <vt:lpstr>PowerPoint Presentation</vt:lpstr>
      <vt:lpstr>Heterogeneity</vt:lpstr>
      <vt:lpstr>Heterogeneity -continued-</vt:lpstr>
      <vt:lpstr>Sensitivity analysis</vt:lpstr>
      <vt:lpstr>PowerPoint Presentation</vt:lpstr>
      <vt:lpstr>PowerPoint Presentation</vt:lpstr>
      <vt:lpstr>Introduction</vt:lpstr>
      <vt:lpstr>Procedure of meta-analysis</vt:lpstr>
      <vt:lpstr>Procedure of meta-analysis  -continued-</vt:lpstr>
      <vt:lpstr>Procedure of meta-analysis -continued-</vt:lpstr>
      <vt:lpstr>Summary</vt:lpstr>
      <vt:lpstr> </vt:lpstr>
      <vt:lpstr>PowerPoint Presentation</vt:lpstr>
      <vt:lpstr>Important Things to Note</vt:lpstr>
      <vt:lpstr>Things to look for:</vt:lpstr>
      <vt:lpstr>A table is needed which should include</vt:lpstr>
      <vt:lpstr>Example of table</vt:lpstr>
      <vt:lpstr>PowerPoint Presentation</vt:lpstr>
      <vt:lpstr>PowerPoint Presentation</vt:lpstr>
      <vt:lpstr>Conclusion</vt:lpstr>
      <vt:lpstr>Example</vt:lpstr>
      <vt:lpstr>Consulting Approach</vt:lpstr>
      <vt:lpstr>Consulting Process</vt:lpstr>
      <vt:lpstr>PowerPoint Presentation</vt:lpstr>
      <vt:lpstr>Methods discussed</vt:lpstr>
      <vt:lpstr>Consulting Form</vt:lpstr>
      <vt:lpstr>Acknowledgements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Valbona Bejleri</dc:creator>
  <cp:lastModifiedBy>Valbona Bejleri</cp:lastModifiedBy>
  <cp:revision>60</cp:revision>
  <dcterms:created xsi:type="dcterms:W3CDTF">2015-04-20T16:28:09Z</dcterms:created>
  <dcterms:modified xsi:type="dcterms:W3CDTF">2015-04-28T21:07:17Z</dcterms:modified>
</cp:coreProperties>
</file>