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76" r:id="rId5"/>
    <p:sldId id="277" r:id="rId6"/>
    <p:sldId id="278" r:id="rId7"/>
    <p:sldId id="259" r:id="rId8"/>
    <p:sldId id="279" r:id="rId9"/>
    <p:sldId id="280" r:id="rId10"/>
    <p:sldId id="261" r:id="rId11"/>
    <p:sldId id="266" r:id="rId12"/>
    <p:sldId id="267" r:id="rId13"/>
    <p:sldId id="268" r:id="rId14"/>
    <p:sldId id="269" r:id="rId15"/>
    <p:sldId id="273" r:id="rId16"/>
    <p:sldId id="281" r:id="rId17"/>
    <p:sldId id="282" r:id="rId18"/>
    <p:sldId id="274" r:id="rId19"/>
    <p:sldId id="283" r:id="rId20"/>
    <p:sldId id="28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48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4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174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34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4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4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4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27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19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20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9797E9-0426-4038-A0CD-1D683A357D74}" type="datetimeFigureOut">
              <a:rPr lang="it-IT" smtClean="0"/>
              <a:t>22/02/2022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ECF11A-BB12-477A-B8AC-7848DF9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41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enti.it/come-fare-saggio-brev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garden.net/seo-e-orto-grafia/" TargetMode="External"/><Relationship Id="rId2" Type="http://schemas.openxmlformats.org/officeDocument/2006/relationships/hyperlink" Target="https://www.seogarden.net/web-coprywat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kearetailtherap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kestamholst.se/case/retail-therap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it/trends/?geo=IT" TargetMode="External"/><Relationship Id="rId2" Type="http://schemas.openxmlformats.org/officeDocument/2006/relationships/hyperlink" Target="https://app.neilpatel.com/en/ubersugg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semrush.com/" TargetMode="External"/><Relationship Id="rId4" Type="http://schemas.openxmlformats.org/officeDocument/2006/relationships/hyperlink" Target="https://www.seozoom.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i="1" dirty="0">
                <a:solidFill>
                  <a:schemeClr val="accent1"/>
                </a:solidFill>
              </a:rPr>
              <a:t>Nel motore di ricerca per il motore di ricerca. Prassi, scelte, testi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92398" y="3771897"/>
            <a:ext cx="6815669" cy="460453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it-IT" sz="2400" dirty="0" smtClean="0"/>
              <a:t>Michele Rainone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8" y="4760458"/>
            <a:ext cx="2049993" cy="45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5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i="1" dirty="0" err="1" smtClean="0"/>
              <a:t>Search</a:t>
            </a:r>
            <a:r>
              <a:rPr lang="it-IT" b="1" i="1" dirty="0" smtClean="0"/>
              <a:t> </a:t>
            </a:r>
            <a:r>
              <a:rPr lang="it-IT" b="1" i="1" dirty="0" err="1" smtClean="0"/>
              <a:t>intent</a:t>
            </a:r>
            <a:r>
              <a:rPr lang="it-IT" b="1" i="1" dirty="0" smtClean="0"/>
              <a:t> </a:t>
            </a:r>
            <a:r>
              <a:rPr lang="it-IT" b="1" dirty="0" smtClean="0"/>
              <a:t>e </a:t>
            </a:r>
            <a:r>
              <a:rPr lang="it-IT" b="1" i="1" dirty="0" smtClean="0"/>
              <a:t>keyword</a:t>
            </a:r>
            <a:r>
              <a:rPr lang="it-IT" b="1" dirty="0" smtClean="0"/>
              <a:t>. Un caso concreto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Keyword/</a:t>
            </a:r>
            <a:r>
              <a:rPr lang="it-IT" b="1" i="1" dirty="0" err="1" smtClean="0">
                <a:solidFill>
                  <a:schemeClr val="accent1"/>
                </a:solidFill>
              </a:rPr>
              <a:t>keyphrase</a:t>
            </a:r>
            <a:r>
              <a:rPr lang="it-IT" b="1" dirty="0" smtClean="0">
                <a:solidFill>
                  <a:schemeClr val="accent1"/>
                </a:solidFill>
              </a:rPr>
              <a:t> principale:</a:t>
            </a:r>
            <a:r>
              <a:rPr lang="it-IT" i="1" dirty="0" smtClean="0"/>
              <a:t> come </a:t>
            </a:r>
            <a:r>
              <a:rPr lang="it-IT" i="1" dirty="0"/>
              <a:t>si fa un saggio </a:t>
            </a:r>
            <a:r>
              <a:rPr lang="it-IT" i="1" dirty="0" smtClean="0"/>
              <a:t>breve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Altre </a:t>
            </a:r>
            <a:r>
              <a:rPr lang="it-IT" b="1" i="1" dirty="0" smtClean="0">
                <a:solidFill>
                  <a:schemeClr val="accent1"/>
                </a:solidFill>
              </a:rPr>
              <a:t>keyword</a:t>
            </a:r>
            <a:r>
              <a:rPr lang="it-IT" b="1" dirty="0" smtClean="0">
                <a:solidFill>
                  <a:schemeClr val="accent1"/>
                </a:solidFill>
              </a:rPr>
              <a:t> utili: </a:t>
            </a:r>
            <a:r>
              <a:rPr lang="it-IT" i="1" dirty="0" smtClean="0"/>
              <a:t>saggio breve esempio pdf</a:t>
            </a:r>
            <a:r>
              <a:rPr lang="it-IT" dirty="0" smtClean="0"/>
              <a:t>, </a:t>
            </a:r>
            <a:r>
              <a:rPr lang="it-IT" i="1" dirty="0" smtClean="0"/>
              <a:t>come iniziare un saggio breve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Primo articolo della SERP: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i="1" dirty="0" smtClean="0"/>
              <a:t>Coma </a:t>
            </a:r>
            <a:r>
              <a:rPr lang="it-IT" dirty="0"/>
              <a:t>[sic]</a:t>
            </a:r>
            <a:r>
              <a:rPr lang="it-IT" i="1" dirty="0"/>
              <a:t> fare un saggio breve: esempio, come iniziare e </a:t>
            </a:r>
            <a:r>
              <a:rPr lang="it-IT" i="1" dirty="0" smtClean="0"/>
              <a:t>guida</a:t>
            </a:r>
            <a:r>
              <a:rPr lang="it-IT" dirty="0"/>
              <a:t> (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www.studenti.it/come-fare-saggio-breve.html</a:t>
            </a:r>
            <a:r>
              <a:rPr lang="it-IT" dirty="0" smtClean="0"/>
              <a:t>) </a:t>
            </a:r>
          </a:p>
          <a:p>
            <a:pPr marL="0" indent="0">
              <a:buNone/>
            </a:pPr>
            <a:r>
              <a:rPr lang="it-IT" b="1" dirty="0" err="1" smtClean="0">
                <a:solidFill>
                  <a:schemeClr val="accent1"/>
                </a:solidFill>
              </a:rPr>
              <a:t>Excerpt</a:t>
            </a:r>
            <a:r>
              <a:rPr lang="it-IT" b="1" dirty="0" smtClean="0">
                <a:solidFill>
                  <a:schemeClr val="accent1"/>
                </a:solidFill>
              </a:rPr>
              <a:t>:</a:t>
            </a:r>
            <a:r>
              <a:rPr lang="it-IT" dirty="0" smtClean="0"/>
              <a:t> </a:t>
            </a:r>
            <a:r>
              <a:rPr lang="it-IT" i="1" dirty="0" smtClean="0"/>
              <a:t>Come </a:t>
            </a:r>
            <a:r>
              <a:rPr lang="it-IT" i="1" dirty="0"/>
              <a:t>fare un saggio breve: esempio, </a:t>
            </a:r>
            <a:r>
              <a:rPr lang="it-IT" b="1" i="1" dirty="0"/>
              <a:t>come iniziare</a:t>
            </a:r>
            <a:r>
              <a:rPr lang="it-IT" i="1" dirty="0"/>
              <a:t>, schema e guida per </a:t>
            </a:r>
            <a:r>
              <a:rPr lang="it-IT" b="1" i="1" dirty="0"/>
              <a:t>iniziare</a:t>
            </a:r>
            <a:r>
              <a:rPr lang="it-IT" i="1" dirty="0"/>
              <a:t> a scrivere un saggio</a:t>
            </a:r>
            <a:r>
              <a:rPr lang="it-IT" dirty="0"/>
              <a:t> </a:t>
            </a:r>
            <a:r>
              <a:rPr lang="it-IT" i="1" dirty="0"/>
              <a:t>breve</a:t>
            </a:r>
            <a:endParaRPr lang="it-IT" dirty="0" smtClean="0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5272089" y="3429531"/>
            <a:ext cx="211931" cy="71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6586538" y="3500438"/>
            <a:ext cx="2614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6586539" y="3629025"/>
            <a:ext cx="1385886" cy="514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5472113" y="2986088"/>
            <a:ext cx="2500312" cy="142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3300413" y="3100388"/>
            <a:ext cx="3471862" cy="10429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7215188" y="5400675"/>
            <a:ext cx="385762" cy="304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2143125" y="5729288"/>
            <a:ext cx="5457825" cy="193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7722897" y="5740106"/>
            <a:ext cx="310890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/>
              <a:t>RIPETITIVITÀ / ABUSO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508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Distribuzione delle </a:t>
            </a:r>
            <a:r>
              <a:rPr lang="it-IT" b="1" i="1" dirty="0" smtClean="0"/>
              <a:t>keyword</a:t>
            </a:r>
            <a:endParaRPr lang="it-IT" b="1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401" y="2556933"/>
            <a:ext cx="9601196" cy="2143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Primo paragrafo: </a:t>
            </a:r>
            <a:r>
              <a:rPr lang="it-IT" dirty="0" smtClean="0"/>
              <a:t>Uno </a:t>
            </a:r>
            <a:r>
              <a:rPr lang="it-IT" dirty="0"/>
              <a:t>dei temi più assegnati dai prof di lettere è senza dubbio il </a:t>
            </a:r>
            <a:r>
              <a:rPr lang="it-IT" b="1" dirty="0"/>
              <a:t>saggio breve</a:t>
            </a:r>
            <a:r>
              <a:rPr lang="it-IT" dirty="0"/>
              <a:t>, elaborato dalla complessa scaletta che presto o tardi capita a tutti gli studenti di affrontare. Devi svolgere un </a:t>
            </a:r>
            <a:r>
              <a:rPr lang="it-IT" b="1" dirty="0"/>
              <a:t>saggio breve</a:t>
            </a:r>
            <a:r>
              <a:rPr lang="it-IT" dirty="0"/>
              <a:t> ma non sai da che parte iniziare? Capiamo insieme, grazie all'esempio guidato, la struttura e lo svolgimento del </a:t>
            </a:r>
            <a:r>
              <a:rPr lang="it-IT" b="1" dirty="0"/>
              <a:t>saggio breve</a:t>
            </a:r>
            <a:r>
              <a:rPr lang="it-IT" dirty="0"/>
              <a:t>. Seguire correttamente tutte le fasi per scrivere un </a:t>
            </a:r>
            <a:r>
              <a:rPr lang="it-IT" b="1" dirty="0"/>
              <a:t>saggio breve</a:t>
            </a:r>
            <a:r>
              <a:rPr lang="it-IT" dirty="0"/>
              <a:t> ti permetterà di fare nei compiti in classe.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57337" y="2954867"/>
            <a:ext cx="1671638" cy="30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953250" y="3254905"/>
            <a:ext cx="1671638" cy="30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714502" y="4281210"/>
            <a:ext cx="1671638" cy="30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312320" y="3933827"/>
            <a:ext cx="1671638" cy="30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1347789" y="4771468"/>
            <a:ext cx="92773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RIPETITIVITÀ / ABUSO di KEYWORD &gt; </a:t>
            </a:r>
            <a:r>
              <a:rPr lang="it-IT" b="1" i="1" dirty="0" smtClean="0"/>
              <a:t>keyword </a:t>
            </a:r>
            <a:r>
              <a:rPr lang="it-IT" b="1" i="1" dirty="0" err="1" smtClean="0"/>
              <a:t>stuffing</a:t>
            </a:r>
            <a:r>
              <a:rPr lang="it-IT" b="1" i="1" dirty="0" smtClean="0"/>
              <a:t> </a:t>
            </a:r>
            <a:r>
              <a:rPr lang="it-IT" b="1" dirty="0" smtClean="0"/>
              <a:t>(penalizzazione Google)</a:t>
            </a:r>
            <a:endParaRPr lang="it-IT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826668" y="5715242"/>
            <a:ext cx="45386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COME INTEPRETARE IL FENOMENO?</a:t>
            </a:r>
            <a:endParaRPr lang="it-IT" b="1" dirty="0"/>
          </a:p>
        </p:txBody>
      </p:sp>
      <p:cxnSp>
        <p:nvCxnSpPr>
          <p:cNvPr id="18" name="Connettore 2 17"/>
          <p:cNvCxnSpPr/>
          <p:nvPr/>
        </p:nvCxnSpPr>
        <p:spPr>
          <a:xfrm>
            <a:off x="6098379" y="5311958"/>
            <a:ext cx="0" cy="26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6400800" y="2954867"/>
            <a:ext cx="957263" cy="282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6819897" y="3618387"/>
            <a:ext cx="1966915" cy="315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9144000" y="3618387"/>
            <a:ext cx="1071563" cy="315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322787" y="3926125"/>
            <a:ext cx="1520426" cy="30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79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Le </a:t>
            </a:r>
            <a:r>
              <a:rPr lang="it-IT" b="1" i="1" dirty="0" smtClean="0"/>
              <a:t>keyword</a:t>
            </a:r>
            <a:r>
              <a:rPr lang="it-IT" b="1" dirty="0" smtClean="0"/>
              <a:t> nell’indice dei contenuti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t-IT" i="1" dirty="0"/>
              <a:t>Cos’è un saggio breve</a:t>
            </a:r>
            <a:endParaRPr lang="it-IT" dirty="0"/>
          </a:p>
          <a:p>
            <a:pPr lvl="0"/>
            <a:r>
              <a:rPr lang="it-IT" i="1" dirty="0"/>
              <a:t>Il saggio breve in generale</a:t>
            </a:r>
            <a:endParaRPr lang="it-IT" dirty="0"/>
          </a:p>
          <a:p>
            <a:pPr lvl="0"/>
            <a:r>
              <a:rPr lang="it-IT" i="1" dirty="0"/>
              <a:t>Come fare un saggio breve e come iniziare. Scelta, fonti, stile e lunghezza</a:t>
            </a:r>
            <a:endParaRPr lang="it-IT" dirty="0"/>
          </a:p>
          <a:p>
            <a:pPr lvl="0"/>
            <a:r>
              <a:rPr lang="it-IT" i="1" dirty="0"/>
              <a:t>Saggio breve: schema. Scaletta, destinazione, introduzione, tesi, antitesi, svolgimento, conclusione, titolo</a:t>
            </a:r>
            <a:endParaRPr lang="it-IT" dirty="0"/>
          </a:p>
          <a:p>
            <a:pPr lvl="0"/>
            <a:r>
              <a:rPr lang="it-IT" i="1" dirty="0"/>
              <a:t>Saggio breve: struttura</a:t>
            </a:r>
            <a:endParaRPr lang="it-IT" dirty="0"/>
          </a:p>
          <a:p>
            <a:pPr lvl="0"/>
            <a:r>
              <a:rPr lang="it-IT" i="1" dirty="0"/>
              <a:t>La revisione finale del saggio breve</a:t>
            </a:r>
            <a:endParaRPr lang="it-IT" dirty="0"/>
          </a:p>
          <a:p>
            <a:pPr lvl="0"/>
            <a:r>
              <a:rPr lang="it-IT" i="1" dirty="0"/>
              <a:t>Saggio breve esempio: ambito socio-economico</a:t>
            </a:r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514600" y="2571751"/>
            <a:ext cx="1200149" cy="285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854994" y="2991932"/>
            <a:ext cx="1200149" cy="285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947983" y="3393548"/>
            <a:ext cx="1200149" cy="285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669251" y="3785659"/>
            <a:ext cx="1200149" cy="285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1669250" y="4495272"/>
            <a:ext cx="1200149" cy="285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3719506" y="4910139"/>
            <a:ext cx="1200149" cy="285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1669249" y="5306485"/>
            <a:ext cx="1200149" cy="285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4319580" y="3686706"/>
            <a:ext cx="1223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1443038" y="3224742"/>
            <a:ext cx="2876542" cy="6212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/>
        </p:nvCxnSpPr>
        <p:spPr>
          <a:xfrm>
            <a:off x="7429500" y="3686706"/>
            <a:ext cx="1028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3695685" y="4071408"/>
            <a:ext cx="6819915" cy="38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>
            <a:off x="2947983" y="4781021"/>
            <a:ext cx="881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>
            <a:off x="2869398" y="5592234"/>
            <a:ext cx="766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/>
          <p:cNvSpPr/>
          <p:nvPr/>
        </p:nvSpPr>
        <p:spPr>
          <a:xfrm>
            <a:off x="3486130" y="5091644"/>
            <a:ext cx="2647965" cy="779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1390628" y="3954993"/>
            <a:ext cx="1004908" cy="5185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2 41"/>
          <p:cNvCxnSpPr/>
          <p:nvPr/>
        </p:nvCxnSpPr>
        <p:spPr>
          <a:xfrm>
            <a:off x="7105642" y="4214284"/>
            <a:ext cx="152408" cy="280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805485" y="4631306"/>
            <a:ext cx="311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ACCUMULO DI KEYWORD</a:t>
            </a:r>
            <a:endParaRPr lang="it-IT" b="1" dirty="0"/>
          </a:p>
        </p:txBody>
      </p:sp>
      <p:cxnSp>
        <p:nvCxnSpPr>
          <p:cNvPr id="47" name="Connettore 2 46"/>
          <p:cNvCxnSpPr/>
          <p:nvPr/>
        </p:nvCxnSpPr>
        <p:spPr>
          <a:xfrm flipV="1">
            <a:off x="2514600" y="2857500"/>
            <a:ext cx="3619495" cy="1252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6253159" y="2622600"/>
            <a:ext cx="2205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INCONGRUENZA </a:t>
            </a:r>
            <a:endParaRPr lang="it-IT" b="1" dirty="0"/>
          </a:p>
        </p:txBody>
      </p:sp>
      <p:cxnSp>
        <p:nvCxnSpPr>
          <p:cNvPr id="49" name="Connettore 2 48"/>
          <p:cNvCxnSpPr/>
          <p:nvPr/>
        </p:nvCxnSpPr>
        <p:spPr>
          <a:xfrm flipV="1">
            <a:off x="6303170" y="5520531"/>
            <a:ext cx="954880" cy="1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412825" y="5323947"/>
            <a:ext cx="29313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SOLO INCONGRUENZA?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1090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32" grpId="0" animBg="1"/>
      <p:bldP spid="37" grpId="0" animBg="1"/>
      <p:bldP spid="43" grpId="0" animBg="1"/>
      <p:bldP spid="48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/>
              <a:t>Le </a:t>
            </a:r>
            <a:r>
              <a:rPr lang="it-IT" sz="3600" b="1" i="1" dirty="0" smtClean="0"/>
              <a:t>keyword</a:t>
            </a:r>
            <a:r>
              <a:rPr lang="it-IT" sz="3600" b="1" dirty="0" smtClean="0"/>
              <a:t> oggi e l’evoluzione dell’algoritmo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429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EVOLUZIONE DELL’ALGORITMO in direzione semantica</a:t>
            </a:r>
          </a:p>
          <a:p>
            <a:pPr marL="0" indent="0">
              <a:buNone/>
            </a:pPr>
            <a:r>
              <a:rPr lang="it-IT" dirty="0" smtClean="0"/>
              <a:t>Dalla singola </a:t>
            </a:r>
            <a:r>
              <a:rPr lang="it-IT" b="1" i="1" dirty="0" smtClean="0"/>
              <a:t>keyword </a:t>
            </a:r>
            <a:r>
              <a:rPr lang="it-IT" dirty="0" smtClean="0"/>
              <a:t>al </a:t>
            </a:r>
            <a:r>
              <a:rPr lang="it-IT" b="1" i="1" dirty="0" err="1" smtClean="0"/>
              <a:t>search</a:t>
            </a:r>
            <a:r>
              <a:rPr lang="it-IT" b="1" i="1" dirty="0" smtClean="0"/>
              <a:t> </a:t>
            </a:r>
            <a:r>
              <a:rPr lang="it-IT" b="1" i="1" dirty="0" err="1" smtClean="0"/>
              <a:t>intent</a:t>
            </a:r>
            <a:r>
              <a:rPr lang="it-IT" b="1" i="1" dirty="0" smtClean="0"/>
              <a:t> </a:t>
            </a:r>
            <a:r>
              <a:rPr lang="it-IT" dirty="0" smtClean="0"/>
              <a:t>(già dal 2013) fino</a:t>
            </a:r>
            <a:r>
              <a:rPr lang="it-IT" b="1" i="1" dirty="0" smtClean="0"/>
              <a:t> </a:t>
            </a:r>
            <a:r>
              <a:rPr lang="it-IT" dirty="0" smtClean="0"/>
              <a:t>all’NLP </a:t>
            </a:r>
            <a:r>
              <a:rPr lang="it-IT" b="1" i="1" dirty="0"/>
              <a:t>Natural Language </a:t>
            </a:r>
            <a:r>
              <a:rPr lang="it-IT" b="1" i="1" dirty="0" smtClean="0"/>
              <a:t>Processing </a:t>
            </a:r>
            <a:r>
              <a:rPr lang="it-IT" dirty="0" smtClean="0"/>
              <a:t>‘Elaborazione del linguaggio naturale’ (</a:t>
            </a:r>
            <a:r>
              <a:rPr lang="it-IT" i="1" dirty="0" smtClean="0"/>
              <a:t>machine </a:t>
            </a:r>
            <a:r>
              <a:rPr lang="it-IT" i="1" dirty="0" err="1" smtClean="0"/>
              <a:t>learning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95401" y="4129088"/>
            <a:ext cx="9601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«Cercare di valutare la SEO attraverso il posizionamento di </a:t>
            </a:r>
            <a:r>
              <a:rPr lang="it-IT" sz="2400" b="1" dirty="0"/>
              <a:t>singole keyword </a:t>
            </a:r>
            <a:r>
              <a:rPr lang="it-IT" sz="2400" dirty="0"/>
              <a:t>[...] è ormai </a:t>
            </a:r>
            <a:r>
              <a:rPr lang="it-IT" sz="2400" b="1" dirty="0"/>
              <a:t>vano e poco producente </a:t>
            </a:r>
            <a:r>
              <a:rPr lang="it-IT" sz="2400" dirty="0"/>
              <a:t>[...] Molto meglio allora concentrarsi sugli </a:t>
            </a:r>
            <a:r>
              <a:rPr lang="it-IT" sz="2400" b="1" dirty="0"/>
              <a:t>intenti</a:t>
            </a:r>
            <a:r>
              <a:rPr lang="it-IT" sz="2400" dirty="0"/>
              <a:t>, che è poi il senso della SEO moderna</a:t>
            </a:r>
            <a:r>
              <a:rPr lang="it-IT" sz="2400" dirty="0" smtClean="0"/>
              <a:t>» </a:t>
            </a:r>
          </a:p>
          <a:p>
            <a:pPr algn="ctr"/>
            <a:r>
              <a:rPr lang="it-IT" sz="2400" dirty="0" smtClean="0"/>
              <a:t>(</a:t>
            </a:r>
            <a:r>
              <a:rPr lang="it-IT" sz="2400" cap="small" dirty="0" smtClean="0"/>
              <a:t>De </a:t>
            </a:r>
            <a:r>
              <a:rPr lang="it-IT" sz="2400" cap="small" dirty="0"/>
              <a:t>Nobili </a:t>
            </a:r>
            <a:r>
              <a:rPr lang="it-IT" sz="2400" cap="small" dirty="0" smtClean="0"/>
              <a:t>2019</a:t>
            </a:r>
            <a:r>
              <a:rPr lang="it-IT" sz="2400" cap="small" dirty="0"/>
              <a:t>: 190-1) </a:t>
            </a:r>
            <a:endParaRPr lang="it-IT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/>
              <a:t>Come Google legge il testo. Un esperimento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ESPERIMENTO SEO DI Francesco Margherita (2017)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2"/>
                </a:solidFill>
              </a:rPr>
              <a:t>Blog: </a:t>
            </a:r>
            <a:r>
              <a:rPr lang="it-IT" dirty="0" smtClean="0"/>
              <a:t>SEOGarden.net.</a:t>
            </a:r>
            <a:endParaRPr lang="it-IT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2"/>
                </a:solidFill>
              </a:rPr>
              <a:t>Titolo: </a:t>
            </a:r>
            <a:r>
              <a:rPr lang="it-IT" i="1" dirty="0" smtClean="0"/>
              <a:t>Come </a:t>
            </a:r>
            <a:r>
              <a:rPr lang="it-IT" i="1" dirty="0"/>
              <a:t>diventare Web </a:t>
            </a:r>
            <a:r>
              <a:rPr lang="it-IT" i="1" dirty="0" err="1" smtClean="0"/>
              <a:t>Coprywater</a:t>
            </a:r>
            <a:r>
              <a:rPr lang="it-IT" i="1" dirty="0" smtClean="0"/>
              <a:t> (</a:t>
            </a:r>
            <a:r>
              <a:rPr lang="it-IT" u="sng" dirty="0" smtClean="0">
                <a:hlinkClick r:id="rId2"/>
              </a:rPr>
              <a:t>https</a:t>
            </a:r>
            <a:r>
              <a:rPr lang="it-IT" u="sng" dirty="0">
                <a:hlinkClick r:id="rId2"/>
              </a:rPr>
              <a:t>://</a:t>
            </a:r>
            <a:r>
              <a:rPr lang="it-IT" u="sng" dirty="0" smtClean="0">
                <a:hlinkClick r:id="rId2"/>
              </a:rPr>
              <a:t>www.seogarden.net/web-coprywater/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r>
              <a:rPr lang="it-IT" b="1" dirty="0" smtClean="0"/>
              <a:t>Obiettivo: </a:t>
            </a:r>
            <a:r>
              <a:rPr lang="it-IT" dirty="0" smtClean="0"/>
              <a:t>posizionamento nella </a:t>
            </a:r>
            <a:r>
              <a:rPr lang="it-IT" dirty="0"/>
              <a:t>SERP </a:t>
            </a:r>
            <a:r>
              <a:rPr lang="it-IT" dirty="0" smtClean="0"/>
              <a:t>senza usare la </a:t>
            </a:r>
            <a:r>
              <a:rPr lang="it-IT" i="1" dirty="0" smtClean="0"/>
              <a:t>keyword</a:t>
            </a:r>
            <a:r>
              <a:rPr lang="it-IT" dirty="0" smtClean="0"/>
              <a:t> principale </a:t>
            </a:r>
            <a:r>
              <a:rPr lang="it-IT" i="1" dirty="0"/>
              <a:t>copywriter</a:t>
            </a:r>
            <a:r>
              <a:rPr lang="it-IT" dirty="0"/>
              <a:t>, </a:t>
            </a:r>
            <a:r>
              <a:rPr lang="it-IT" dirty="0" smtClean="0"/>
              <a:t>anzi usando solo la </a:t>
            </a:r>
            <a:r>
              <a:rPr lang="it-IT" dirty="0"/>
              <a:t>forma </a:t>
            </a:r>
            <a:r>
              <a:rPr lang="it-IT" dirty="0" smtClean="0"/>
              <a:t>errata </a:t>
            </a:r>
            <a:r>
              <a:rPr lang="it-IT" i="1" dirty="0" err="1" smtClean="0"/>
              <a:t>coprywater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b="1" dirty="0" smtClean="0"/>
              <a:t>Risultato: </a:t>
            </a:r>
            <a:r>
              <a:rPr lang="it-IT" dirty="0" smtClean="0"/>
              <a:t>esperimento riuscito. L’articolo si è posizionato nonostante il refuso confermando che l’addestramento dell’algoritmo permette a Google di comprendere i testi a prescindere </a:t>
            </a:r>
            <a:r>
              <a:rPr lang="it-IT" dirty="0"/>
              <a:t>dalla </a:t>
            </a:r>
            <a:r>
              <a:rPr lang="it-IT" i="1" dirty="0"/>
              <a:t>keyword</a:t>
            </a:r>
            <a:r>
              <a:rPr lang="it-IT" dirty="0"/>
              <a:t> (</a:t>
            </a:r>
            <a:r>
              <a:rPr lang="it-IT" dirty="0">
                <a:hlinkClick r:id="rId3"/>
              </a:rPr>
              <a:t>https://www.seogarden.net/seo-e-orto-grafia</a:t>
            </a:r>
            <a:r>
              <a:rPr lang="it-IT" dirty="0" smtClean="0">
                <a:hlinkClick r:id="rId3"/>
              </a:rPr>
              <a:t>/</a:t>
            </a:r>
            <a:r>
              <a:rPr lang="it-IT" dirty="0" smtClean="0"/>
              <a:t>).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83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Esercitazione </a:t>
            </a:r>
            <a:br>
              <a:rPr lang="it-IT" b="1" dirty="0" smtClean="0"/>
            </a:br>
            <a:r>
              <a:rPr lang="it-IT" b="1" dirty="0" smtClean="0"/>
              <a:t>(</a:t>
            </a:r>
            <a:r>
              <a:rPr lang="it-IT" b="1" i="1" dirty="0" smtClean="0">
                <a:solidFill>
                  <a:schemeClr val="tx1"/>
                </a:solidFill>
              </a:rPr>
              <a:t>keyword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principale: </a:t>
            </a:r>
            <a:r>
              <a:rPr lang="it-IT" b="1" i="1" dirty="0">
                <a:solidFill>
                  <a:schemeClr val="tx1"/>
                </a:solidFill>
              </a:rPr>
              <a:t>come fare </a:t>
            </a:r>
            <a:r>
              <a:rPr lang="it-IT" b="1" i="1" dirty="0" smtClean="0">
                <a:solidFill>
                  <a:schemeClr val="tx1"/>
                </a:solidFill>
              </a:rPr>
              <a:t>soldi</a:t>
            </a:r>
            <a:r>
              <a:rPr lang="it-IT" b="1" dirty="0" smtClean="0">
                <a:solidFill>
                  <a:schemeClr val="tx1"/>
                </a:solidFill>
              </a:rPr>
              <a:t>)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42963" y="2556932"/>
            <a:ext cx="10558462" cy="3318936"/>
          </a:xfrm>
        </p:spPr>
        <p:txBody>
          <a:bodyPr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it-IT" sz="1700" b="1" dirty="0" smtClean="0"/>
              <a:t>Cercare </a:t>
            </a:r>
            <a:r>
              <a:rPr lang="it-IT" sz="1700" b="1" i="1" dirty="0" smtClean="0"/>
              <a:t>keyword</a:t>
            </a:r>
            <a:r>
              <a:rPr lang="it-IT" sz="1700" b="1" dirty="0" smtClean="0"/>
              <a:t> correlate </a:t>
            </a:r>
            <a:r>
              <a:rPr lang="it-IT" sz="1700" dirty="0" smtClean="0"/>
              <a:t>usando i suggerimenti di Google e i Correlati che si trovano in fondo alla SERP: ad es. </a:t>
            </a:r>
            <a:r>
              <a:rPr lang="it-IT" sz="1700" i="1" dirty="0" smtClean="0"/>
              <a:t>come fare soldi facili</a:t>
            </a:r>
            <a:r>
              <a:rPr lang="it-IT" sz="1700" dirty="0" smtClean="0"/>
              <a:t>, </a:t>
            </a:r>
            <a:r>
              <a:rPr lang="it-IT" sz="1700" i="1" dirty="0" smtClean="0"/>
              <a:t>come fare soldi partendo da zero </a:t>
            </a:r>
            <a:r>
              <a:rPr lang="it-IT" sz="1700" dirty="0" err="1" smtClean="0"/>
              <a:t>ecc</a:t>
            </a:r>
            <a:r>
              <a:rPr lang="it-IT" sz="1700" dirty="0" smtClean="0"/>
              <a:t>;</a:t>
            </a:r>
          </a:p>
          <a:p>
            <a:pPr marL="271463" indent="-271463">
              <a:buFont typeface="+mj-lt"/>
              <a:buAutoNum type="arabicPeriod"/>
            </a:pPr>
            <a:r>
              <a:rPr lang="it-IT" sz="1700" b="1" dirty="0" smtClean="0"/>
              <a:t>Organizzare le </a:t>
            </a:r>
            <a:r>
              <a:rPr lang="it-IT" sz="1700" b="1" i="1" dirty="0" smtClean="0"/>
              <a:t>keyword</a:t>
            </a:r>
            <a:r>
              <a:rPr lang="it-IT" sz="1700" b="1" dirty="0" smtClean="0"/>
              <a:t> </a:t>
            </a:r>
            <a:r>
              <a:rPr lang="it-IT" sz="1700" dirty="0" smtClean="0"/>
              <a:t>e associare quelle simili: ad es. </a:t>
            </a:r>
            <a:r>
              <a:rPr lang="it-IT" sz="1700" i="1" dirty="0" smtClean="0"/>
              <a:t>come fare soldi da minorenni </a:t>
            </a:r>
            <a:r>
              <a:rPr lang="it-IT" sz="1700" dirty="0" smtClean="0"/>
              <a:t>va associato a </a:t>
            </a:r>
            <a:r>
              <a:rPr lang="it-IT" sz="1700" i="1" dirty="0" smtClean="0"/>
              <a:t>come fare soldi a 16 anni </a:t>
            </a:r>
            <a:r>
              <a:rPr lang="it-IT" sz="1700" dirty="0" smtClean="0"/>
              <a:t>e </a:t>
            </a:r>
            <a:r>
              <a:rPr lang="it-IT" sz="1700" i="1" dirty="0" smtClean="0"/>
              <a:t>come fare soldi a </a:t>
            </a:r>
            <a:r>
              <a:rPr lang="it-IT" sz="1700" i="1" dirty="0"/>
              <a:t>14 </a:t>
            </a:r>
            <a:r>
              <a:rPr lang="it-IT" sz="1700" i="1" dirty="0" smtClean="0"/>
              <a:t>anni</a:t>
            </a:r>
            <a:r>
              <a:rPr lang="it-IT" sz="1700" dirty="0" smtClean="0"/>
              <a:t>; </a:t>
            </a:r>
          </a:p>
          <a:p>
            <a:pPr marL="271463" indent="-271463">
              <a:buFont typeface="+mj-lt"/>
              <a:buAutoNum type="arabicPeriod"/>
            </a:pPr>
            <a:r>
              <a:rPr lang="it-IT" sz="1700" b="1" dirty="0" smtClean="0"/>
              <a:t>Escludere le </a:t>
            </a:r>
            <a:r>
              <a:rPr lang="it-IT" sz="1700" b="1" i="1" dirty="0" smtClean="0"/>
              <a:t>keyword</a:t>
            </a:r>
            <a:r>
              <a:rPr lang="it-IT" sz="1700" b="1" dirty="0" smtClean="0"/>
              <a:t> inutili o inutilizzabili</a:t>
            </a:r>
            <a:r>
              <a:rPr lang="it-IT" sz="1700" dirty="0" smtClean="0"/>
              <a:t>: </a:t>
            </a:r>
            <a:r>
              <a:rPr lang="it-IT" sz="1700" i="1" dirty="0" smtClean="0"/>
              <a:t>come fare soldi </a:t>
            </a:r>
            <a:r>
              <a:rPr lang="it-IT" sz="1700" i="1" dirty="0" err="1" smtClean="0"/>
              <a:t>wikihow</a:t>
            </a:r>
            <a:r>
              <a:rPr lang="it-IT" sz="1700" i="1" dirty="0" smtClean="0"/>
              <a:t> </a:t>
            </a:r>
            <a:r>
              <a:rPr lang="it-IT" sz="1700" dirty="0" smtClean="0"/>
              <a:t>è inutile perché </a:t>
            </a:r>
            <a:r>
              <a:rPr lang="it-IT" sz="1700" dirty="0" err="1" smtClean="0"/>
              <a:t>Wikihow</a:t>
            </a:r>
            <a:r>
              <a:rPr lang="it-IT" sz="1700" dirty="0" smtClean="0"/>
              <a:t> è un sito concorrente; </a:t>
            </a:r>
            <a:r>
              <a:rPr lang="it-IT" sz="1700" i="1" dirty="0" smtClean="0"/>
              <a:t>come fare soldi illegalmente </a:t>
            </a:r>
            <a:r>
              <a:rPr lang="it-IT" sz="1700" dirty="0" smtClean="0"/>
              <a:t>è inutilizzabile per ovvie ragioni;</a:t>
            </a:r>
          </a:p>
          <a:p>
            <a:pPr marL="271463" indent="-271463">
              <a:buFont typeface="+mj-lt"/>
              <a:buAutoNum type="arabicPeriod"/>
            </a:pPr>
            <a:r>
              <a:rPr lang="it-IT" sz="1700" b="1" dirty="0" smtClean="0"/>
              <a:t>Scrivere un titolo che contenga la </a:t>
            </a:r>
            <a:r>
              <a:rPr lang="it-IT" sz="1700" b="1" i="1" dirty="0" smtClean="0"/>
              <a:t>keyword</a:t>
            </a:r>
            <a:r>
              <a:rPr lang="it-IT" sz="1700" b="1" dirty="0" smtClean="0"/>
              <a:t> principale </a:t>
            </a:r>
            <a:r>
              <a:rPr lang="it-IT" sz="1700" dirty="0" smtClean="0"/>
              <a:t>e qualche </a:t>
            </a:r>
            <a:r>
              <a:rPr lang="it-IT" sz="1700" i="1" dirty="0" smtClean="0"/>
              <a:t>keyword</a:t>
            </a:r>
            <a:r>
              <a:rPr lang="it-IT" sz="1700" dirty="0" smtClean="0"/>
              <a:t> secondaria senza esagerare;</a:t>
            </a:r>
          </a:p>
          <a:p>
            <a:pPr marL="271463" indent="-271463">
              <a:buFont typeface="+mj-lt"/>
              <a:buAutoNum type="arabicPeriod"/>
            </a:pPr>
            <a:r>
              <a:rPr lang="it-IT" sz="1700" b="1" dirty="0" smtClean="0"/>
              <a:t>Scrivere un primo paragrafo </a:t>
            </a:r>
            <a:r>
              <a:rPr lang="it-IT" sz="1700" dirty="0" smtClean="0"/>
              <a:t>(quattro, cinque righe) che introduca l’argomento e che contenga le </a:t>
            </a:r>
            <a:r>
              <a:rPr lang="it-IT" sz="1700" i="1" dirty="0" smtClean="0"/>
              <a:t>keyword</a:t>
            </a:r>
            <a:r>
              <a:rPr lang="it-IT" sz="1700" dirty="0" smtClean="0"/>
              <a:t> più rilevanti;</a:t>
            </a:r>
          </a:p>
          <a:p>
            <a:pPr marL="271463" indent="-271463">
              <a:buFont typeface="+mj-lt"/>
              <a:buAutoNum type="arabicPeriod"/>
            </a:pPr>
            <a:r>
              <a:rPr lang="it-IT" sz="1700" b="1" dirty="0" smtClean="0"/>
              <a:t>Scrivere l’indice usando le </a:t>
            </a:r>
            <a:r>
              <a:rPr lang="it-IT" sz="1700" b="1" i="1" dirty="0" smtClean="0"/>
              <a:t>keyword</a:t>
            </a:r>
            <a:r>
              <a:rPr lang="it-IT" sz="1700" b="1" dirty="0" smtClean="0"/>
              <a:t> più importanti </a:t>
            </a:r>
            <a:r>
              <a:rPr lang="it-IT" sz="1700" dirty="0" smtClean="0"/>
              <a:t>senza dimenticare che l’indice indica la struttura del testo e rappresenta l’organizzazione mentale del lavoro.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19108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Esempio di svolgimento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it-IT" b="1" dirty="0" smtClean="0">
                <a:solidFill>
                  <a:schemeClr val="accent1"/>
                </a:solidFill>
              </a:rPr>
              <a:t>Titolo: </a:t>
            </a:r>
            <a:r>
              <a:rPr lang="it-IT" i="1" dirty="0" smtClean="0"/>
              <a:t>Come fare soldi facili online partendo da zero e senza lavorare </a:t>
            </a:r>
          </a:p>
          <a:p>
            <a:r>
              <a:rPr lang="it-IT" b="1" i="1" dirty="0" smtClean="0">
                <a:solidFill>
                  <a:schemeClr val="accent1"/>
                </a:solidFill>
              </a:rPr>
              <a:t>Keyword</a:t>
            </a:r>
            <a:r>
              <a:rPr lang="it-IT" b="1" dirty="0" smtClean="0">
                <a:solidFill>
                  <a:schemeClr val="accent1"/>
                </a:solidFill>
              </a:rPr>
              <a:t>: </a:t>
            </a:r>
            <a:r>
              <a:rPr lang="it-IT" i="1" u="sng" dirty="0" smtClean="0"/>
              <a:t>come fare soldi online</a:t>
            </a:r>
            <a:r>
              <a:rPr lang="it-IT" i="1" dirty="0" smtClean="0"/>
              <a:t> </a:t>
            </a:r>
            <a:r>
              <a:rPr lang="it-IT" dirty="0" smtClean="0"/>
              <a:t>/ </a:t>
            </a:r>
            <a:r>
              <a:rPr lang="it-IT" i="1" dirty="0" smtClean="0"/>
              <a:t>da casa</a:t>
            </a:r>
            <a:r>
              <a:rPr lang="it-IT" dirty="0" smtClean="0"/>
              <a:t>, </a:t>
            </a:r>
            <a:r>
              <a:rPr lang="it-IT" i="1" u="sng" dirty="0" smtClean="0"/>
              <a:t>come fare soldi facili</a:t>
            </a:r>
            <a:r>
              <a:rPr lang="it-IT" i="1" dirty="0" smtClean="0"/>
              <a:t> </a:t>
            </a:r>
            <a:r>
              <a:rPr lang="it-IT" dirty="0" smtClean="0"/>
              <a:t>/ </a:t>
            </a:r>
            <a:r>
              <a:rPr lang="it-IT" i="1" u="sng" dirty="0" smtClean="0"/>
              <a:t>senza lavorare</a:t>
            </a:r>
            <a:r>
              <a:rPr lang="it-IT" dirty="0" smtClean="0"/>
              <a:t>, </a:t>
            </a:r>
            <a:r>
              <a:rPr lang="it-IT" i="1" dirty="0" smtClean="0"/>
              <a:t>come fare soldi </a:t>
            </a:r>
            <a:r>
              <a:rPr lang="it-IT" i="1" u="sng" dirty="0" smtClean="0"/>
              <a:t>partendo da zero</a:t>
            </a:r>
            <a:r>
              <a:rPr lang="it-IT" dirty="0" smtClean="0"/>
              <a:t>, </a:t>
            </a:r>
            <a:r>
              <a:rPr lang="it-IT" i="1" dirty="0" smtClean="0"/>
              <a:t>come fare soldi da minorenni </a:t>
            </a:r>
            <a:r>
              <a:rPr lang="it-IT" dirty="0" smtClean="0"/>
              <a:t>/ </a:t>
            </a:r>
            <a:r>
              <a:rPr lang="it-IT" i="1" dirty="0" smtClean="0"/>
              <a:t>a 16 anni </a:t>
            </a:r>
            <a:r>
              <a:rPr lang="it-IT" dirty="0" smtClean="0"/>
              <a:t>/ </a:t>
            </a:r>
            <a:r>
              <a:rPr lang="it-IT" i="1" dirty="0" smtClean="0"/>
              <a:t>a 14 anni </a:t>
            </a:r>
            <a:r>
              <a:rPr lang="it-IT" dirty="0" smtClean="0"/>
              <a:t>+ </a:t>
            </a:r>
            <a:r>
              <a:rPr lang="it-IT" b="1" dirty="0" smtClean="0"/>
              <a:t>Ricerche correlate</a:t>
            </a:r>
            <a:r>
              <a:rPr lang="it-IT" dirty="0" smtClean="0"/>
              <a:t>: </a:t>
            </a:r>
            <a:r>
              <a:rPr lang="it-IT" i="1" dirty="0" smtClean="0"/>
              <a:t>come fare soldi in una notte</a:t>
            </a:r>
            <a:r>
              <a:rPr lang="it-IT" dirty="0" smtClean="0"/>
              <a:t>, </a:t>
            </a:r>
            <a:r>
              <a:rPr lang="it-IT" i="1" dirty="0" smtClean="0"/>
              <a:t>guadagnare quindici euro al giorno</a:t>
            </a:r>
          </a:p>
          <a:p>
            <a:r>
              <a:rPr lang="it-IT" b="1" dirty="0" smtClean="0">
                <a:solidFill>
                  <a:schemeClr val="accent1"/>
                </a:solidFill>
              </a:rPr>
              <a:t>Primo paragrafo: </a:t>
            </a:r>
            <a:r>
              <a:rPr lang="it-IT" i="1" dirty="0" smtClean="0"/>
              <a:t>Se vuoi scoprire </a:t>
            </a:r>
            <a:r>
              <a:rPr lang="it-IT" b="1" i="1" dirty="0" smtClean="0">
                <a:solidFill>
                  <a:srgbClr val="00B050"/>
                </a:solidFill>
              </a:rPr>
              <a:t>come fare soldi facili online </a:t>
            </a:r>
            <a:r>
              <a:rPr lang="it-IT" i="1" dirty="0" smtClean="0"/>
              <a:t>sei capitato nel posto giusto: non ho intenzione di illuderti promettendoti soluzioni irrealizzabili </a:t>
            </a:r>
            <a:r>
              <a:rPr lang="it-IT" b="1" i="1" dirty="0" smtClean="0">
                <a:solidFill>
                  <a:schemeClr val="accent1"/>
                </a:solidFill>
              </a:rPr>
              <a:t>partendo da zero </a:t>
            </a:r>
            <a:r>
              <a:rPr lang="it-IT" i="1" dirty="0" smtClean="0"/>
              <a:t>ma posso assicurarti che puoi fare senz’altro qualcosa </a:t>
            </a:r>
            <a:r>
              <a:rPr lang="it-IT" b="1" i="1" dirty="0" smtClean="0">
                <a:solidFill>
                  <a:schemeClr val="accent1"/>
                </a:solidFill>
              </a:rPr>
              <a:t>senza lavorare</a:t>
            </a:r>
            <a:r>
              <a:rPr lang="it-IT" i="1" dirty="0" smtClean="0"/>
              <a:t>. Seguimi attentamente e vedrai che </a:t>
            </a:r>
            <a:r>
              <a:rPr lang="it-IT" b="1" i="1" dirty="0" smtClean="0"/>
              <a:t>guadagnare con intelligenza </a:t>
            </a:r>
            <a:r>
              <a:rPr lang="it-IT" i="1" dirty="0" smtClean="0"/>
              <a:t>è possibile semplicemente perché si tratta di adottare degli accorgimenti a cui finora magari non avevi pensato. Vengo subito al dunque.</a:t>
            </a:r>
            <a:endParaRPr lang="it-IT" i="1" dirty="0"/>
          </a:p>
        </p:txBody>
      </p:sp>
      <p:cxnSp>
        <p:nvCxnSpPr>
          <p:cNvPr id="5" name="Connettore 2 4"/>
          <p:cNvCxnSpPr/>
          <p:nvPr/>
        </p:nvCxnSpPr>
        <p:spPr>
          <a:xfrm flipV="1">
            <a:off x="4000500" y="2971800"/>
            <a:ext cx="1071563" cy="200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 flipV="1">
            <a:off x="4400550" y="2971800"/>
            <a:ext cx="2571750" cy="20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 flipV="1">
            <a:off x="8186738" y="2971800"/>
            <a:ext cx="1085850" cy="20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V="1">
            <a:off x="3786188" y="2971800"/>
            <a:ext cx="24003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La costruzione dell’indice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1" dirty="0" smtClean="0">
                <a:solidFill>
                  <a:schemeClr val="accent1"/>
                </a:solidFill>
              </a:rPr>
              <a:t>INDICE</a:t>
            </a:r>
          </a:p>
          <a:p>
            <a:r>
              <a:rPr lang="it-IT" sz="2800" b="1" dirty="0" smtClean="0">
                <a:solidFill>
                  <a:schemeClr val="tx1"/>
                </a:solidFill>
              </a:rPr>
              <a:t>Come fare soldi facili: consigli e idee per guadagnare;</a:t>
            </a:r>
          </a:p>
          <a:p>
            <a:pPr marL="442913" indent="-442913"/>
            <a:r>
              <a:rPr lang="it-IT" sz="2800" b="1" dirty="0">
                <a:solidFill>
                  <a:schemeClr val="tx1"/>
                </a:solidFill>
              </a:rPr>
              <a:t>Come fare soldi da </a:t>
            </a:r>
            <a:r>
              <a:rPr lang="it-IT" sz="2800" b="1" dirty="0" smtClean="0">
                <a:solidFill>
                  <a:schemeClr val="tx1"/>
                </a:solidFill>
              </a:rPr>
              <a:t>casa partendo da zero: gli errori da evitare;</a:t>
            </a:r>
            <a:endParaRPr lang="it-IT" sz="2800" b="1" dirty="0">
              <a:solidFill>
                <a:schemeClr val="tx1"/>
              </a:solidFill>
            </a:endParaRPr>
          </a:p>
          <a:p>
            <a:pPr marL="442913" indent="-442913"/>
            <a:r>
              <a:rPr lang="it-IT" sz="2800" b="1" dirty="0" smtClean="0">
                <a:solidFill>
                  <a:schemeClr val="tx1"/>
                </a:solidFill>
              </a:rPr>
              <a:t>Come fare soldi online senza lavorare: i siti più utili;</a:t>
            </a:r>
          </a:p>
          <a:p>
            <a:pPr marL="442913" indent="-442913"/>
            <a:r>
              <a:rPr lang="it-IT" sz="2800" b="1" dirty="0" smtClean="0">
                <a:solidFill>
                  <a:schemeClr val="tx1"/>
                </a:solidFill>
              </a:rPr>
              <a:t>Come fare soldi da minorenni senza sbagliare.</a:t>
            </a:r>
          </a:p>
        </p:txBody>
      </p:sp>
    </p:spTree>
    <p:extLst>
      <p:ext uri="{BB962C8B-B14F-4D97-AF65-F5344CB8AC3E}">
        <p14:creationId xmlns:p14="http://schemas.microsoft.com/office/powerpoint/2010/main" val="250789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err="1" smtClean="0"/>
              <a:t>Deproblematizzazione</a:t>
            </a:r>
            <a:r>
              <a:rPr lang="it-IT" b="1" dirty="0" smtClean="0"/>
              <a:t> dell’atto scrittorio e </a:t>
            </a:r>
            <a:r>
              <a:rPr lang="it-IT" b="1" dirty="0" err="1" smtClean="0"/>
              <a:t>iper</a:t>
            </a:r>
            <a:r>
              <a:rPr lang="it-IT" b="1" dirty="0" smtClean="0"/>
              <a:t>-pianificazione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70551" y="3514501"/>
            <a:ext cx="9601196" cy="47126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000" b="1" smtClean="0">
                <a:solidFill>
                  <a:schemeClr val="accent1"/>
                </a:solidFill>
              </a:rPr>
              <a:t>DEPROBLEMATIZZAZIONE:</a:t>
            </a:r>
            <a:r>
              <a:rPr lang="it-IT" sz="2000" b="1" smtClean="0"/>
              <a:t> </a:t>
            </a:r>
            <a:r>
              <a:rPr lang="it-IT" sz="2000" b="1" dirty="0" smtClean="0"/>
              <a:t>disinvoltura rispetto alla norma e alla forma</a:t>
            </a:r>
          </a:p>
          <a:p>
            <a:pPr marL="0" indent="0" algn="ctr">
              <a:buNone/>
            </a:pPr>
            <a:endParaRPr lang="it-IT" sz="2000" b="1" dirty="0"/>
          </a:p>
          <a:p>
            <a:pPr marL="0" indent="0" algn="ctr">
              <a:buNone/>
            </a:pPr>
            <a:endParaRPr lang="it-IT" sz="2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247900" y="2562554"/>
            <a:ext cx="82084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1"/>
                </a:solidFill>
              </a:rPr>
              <a:t>ETEROGENEITÀ</a:t>
            </a:r>
            <a:r>
              <a:rPr lang="it-IT" sz="2000" b="1" dirty="0" smtClean="0"/>
              <a:t> dei testi: contenuti</a:t>
            </a:r>
            <a:r>
              <a:rPr lang="it-IT" sz="2000" b="1" dirty="0"/>
              <a:t>, destinatari e funzioni </a:t>
            </a:r>
            <a:r>
              <a:rPr lang="it-IT" sz="2000" b="1" dirty="0" smtClean="0"/>
              <a:t>diversi</a:t>
            </a:r>
            <a:endParaRPr lang="it-IT" sz="2000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570551" y="4419420"/>
            <a:ext cx="9601196" cy="4863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(IPER-)PIANIFICAZIONE come PROBLEMATIZZAZIONE</a:t>
            </a:r>
          </a:p>
          <a:p>
            <a:pPr marL="0" indent="0" algn="ctr">
              <a:buFont typeface="Arial"/>
              <a:buNone/>
            </a:pPr>
            <a:endParaRPr lang="it-IT" b="1" dirty="0" smtClean="0"/>
          </a:p>
          <a:p>
            <a:pPr marL="0" indent="0" algn="ctr">
              <a:buFont typeface="Arial"/>
              <a:buNone/>
            </a:pP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51503" y="5028300"/>
            <a:ext cx="3848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/>
              <a:t>Di superficie</a:t>
            </a:r>
          </a:p>
          <a:p>
            <a:pPr algn="ctr"/>
            <a:r>
              <a:rPr lang="it-IT" sz="2000" dirty="0" smtClean="0"/>
              <a:t>Ricerca, scelta e distribuzione</a:t>
            </a:r>
          </a:p>
          <a:p>
            <a:pPr algn="ctr"/>
            <a:r>
              <a:rPr lang="it-IT" sz="2000" dirty="0" smtClean="0"/>
              <a:t>keyword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323649" y="5028299"/>
            <a:ext cx="3848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/>
              <a:t>Profonda</a:t>
            </a:r>
          </a:p>
          <a:p>
            <a:pPr algn="ctr"/>
            <a:r>
              <a:rPr lang="it-IT" sz="2000" dirty="0" smtClean="0"/>
              <a:t>Indice, progressione tematica e organizzazione del testo</a:t>
            </a:r>
            <a:endParaRPr lang="it-IT" sz="2000" dirty="0"/>
          </a:p>
        </p:txBody>
      </p:sp>
      <p:cxnSp>
        <p:nvCxnSpPr>
          <p:cNvPr id="11" name="Connettore 2 10"/>
          <p:cNvCxnSpPr/>
          <p:nvPr/>
        </p:nvCxnSpPr>
        <p:spPr>
          <a:xfrm>
            <a:off x="6346261" y="3086511"/>
            <a:ext cx="1" cy="3054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5156714" y="5028299"/>
            <a:ext cx="485774" cy="4322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6900863" y="5028299"/>
            <a:ext cx="557212" cy="4322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6346260" y="4049884"/>
            <a:ext cx="1" cy="3054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Bibliografia e </a:t>
            </a:r>
            <a:r>
              <a:rPr lang="it-IT" dirty="0" err="1" smtClean="0"/>
              <a:t>sitografia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F.  Margherita, </a:t>
            </a:r>
            <a:r>
              <a:rPr lang="it-IT" i="1" dirty="0"/>
              <a:t>Manuale di SEO gardening</a:t>
            </a:r>
            <a:r>
              <a:rPr lang="it-IT" dirty="0"/>
              <a:t>, Palermo, </a:t>
            </a:r>
            <a:r>
              <a:rPr lang="it-IT" dirty="0" err="1"/>
              <a:t>Flaccovio</a:t>
            </a:r>
            <a:r>
              <a:rPr lang="it-IT" dirty="0"/>
              <a:t> Dario, 2018.</a:t>
            </a:r>
          </a:p>
          <a:p>
            <a:pPr marL="0" indent="0">
              <a:buNone/>
            </a:pPr>
            <a:r>
              <a:rPr lang="it-IT" dirty="0"/>
              <a:t>F. De Nobili, </a:t>
            </a:r>
            <a:r>
              <a:rPr lang="it-IT" i="1" dirty="0"/>
              <a:t>SEO Google. La guida alla nuova SEO: dagli intenti di ricerca al percorso d’acquisto</a:t>
            </a:r>
            <a:r>
              <a:rPr lang="it-IT" dirty="0"/>
              <a:t>, Milano, Hoepli, 2019.</a:t>
            </a:r>
          </a:p>
          <a:p>
            <a:pPr marL="0" indent="0">
              <a:buNone/>
            </a:pPr>
            <a:r>
              <a:rPr lang="it-IT" dirty="0"/>
              <a:t>G. Fiorentino, </a:t>
            </a:r>
            <a:r>
              <a:rPr lang="it-IT" i="1" dirty="0"/>
              <a:t>Frontiere della scrittura</a:t>
            </a:r>
            <a:r>
              <a:rPr lang="it-IT" dirty="0"/>
              <a:t>, Roma, Carocci, 2013.</a:t>
            </a:r>
          </a:p>
          <a:p>
            <a:pPr marL="0" indent="0">
              <a:buNone/>
            </a:pPr>
            <a:r>
              <a:rPr lang="it-IT" dirty="0" smtClean="0"/>
              <a:t>M</a:t>
            </a:r>
            <a:r>
              <a:rPr lang="it-IT" dirty="0"/>
              <a:t>. Palermo, </a:t>
            </a:r>
            <a:r>
              <a:rPr lang="it-IT" i="1" dirty="0"/>
              <a:t>Italiano scritto 2.0. Testi e ipertesti</a:t>
            </a:r>
            <a:r>
              <a:rPr lang="it-IT" dirty="0"/>
              <a:t>, Roma, Carocci, 2017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/>
              <a:t>M. Prada, </a:t>
            </a:r>
            <a:r>
              <a:rPr lang="it-IT" i="1" dirty="0"/>
              <a:t>L’italiano in rete. Usi e generi della comunicazione mediata tecnicamente</a:t>
            </a:r>
            <a:r>
              <a:rPr lang="it-IT" dirty="0"/>
              <a:t>, Milano, </a:t>
            </a:r>
            <a:r>
              <a:rPr lang="it-IT" dirty="0" err="1"/>
              <a:t>FrancoAngeli</a:t>
            </a:r>
            <a:r>
              <a:rPr lang="it-IT" dirty="0"/>
              <a:t>, 2015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smtClean="0"/>
              <a:t>Contenuti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800" dirty="0" smtClean="0"/>
              <a:t>L’intento di ricerca. Strumenti e opportunità. Casi concreti;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i="1" dirty="0" smtClean="0"/>
              <a:t>Keyword</a:t>
            </a:r>
            <a:r>
              <a:rPr lang="it-IT" sz="2800" dirty="0" smtClean="0"/>
              <a:t>. Distribuzione, abuso e funzione;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 smtClean="0"/>
              <a:t>L’evoluzione dell’algoritmo dalla </a:t>
            </a:r>
            <a:r>
              <a:rPr lang="it-IT" sz="2800" i="1" dirty="0" smtClean="0"/>
              <a:t>keyword</a:t>
            </a:r>
            <a:r>
              <a:rPr lang="it-IT" sz="2800" dirty="0" smtClean="0"/>
              <a:t> all’NLP. Un esperimento;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 smtClean="0"/>
              <a:t>Esercitazione;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 err="1" smtClean="0"/>
              <a:t>Deproblematizzazione</a:t>
            </a:r>
            <a:r>
              <a:rPr lang="it-IT" sz="2800" dirty="0" smtClean="0"/>
              <a:t> dell’atto scrittorio e </a:t>
            </a:r>
            <a:r>
              <a:rPr lang="it-IT" sz="2800" dirty="0" err="1" smtClean="0"/>
              <a:t>iper</a:t>
            </a:r>
            <a:r>
              <a:rPr lang="it-IT" sz="2800" dirty="0" smtClean="0"/>
              <a:t>-pianificazione.</a:t>
            </a:r>
          </a:p>
          <a:p>
            <a:pPr marL="457200" indent="-457200">
              <a:buFont typeface="+mj-lt"/>
              <a:buAutoNum type="arabicPeriod"/>
            </a:pP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938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Bibliografia e </a:t>
            </a:r>
            <a:r>
              <a:rPr lang="it-IT" dirty="0" err="1" smtClean="0"/>
              <a:t>sitografia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 smtClean="0"/>
              <a:t>M</a:t>
            </a:r>
            <a:r>
              <a:rPr lang="it-IT" sz="2500" dirty="0"/>
              <a:t>. </a:t>
            </a:r>
            <a:r>
              <a:rPr lang="it-IT" sz="2500" dirty="0" err="1"/>
              <a:t>Tavosanis</a:t>
            </a:r>
            <a:r>
              <a:rPr lang="it-IT" sz="2500" dirty="0"/>
              <a:t>, </a:t>
            </a:r>
            <a:r>
              <a:rPr lang="it-IT" sz="2500" i="1" dirty="0"/>
              <a:t>Lingue e intelligenza artificiale</a:t>
            </a:r>
            <a:r>
              <a:rPr lang="it-IT" sz="2500" dirty="0"/>
              <a:t>, Roma, Carocci, 2018.</a:t>
            </a:r>
          </a:p>
          <a:p>
            <a:pPr marL="0" indent="0">
              <a:buNone/>
            </a:pPr>
            <a:r>
              <a:rPr lang="it-IT" sz="2500" dirty="0"/>
              <a:t>P. Castellucci, </a:t>
            </a:r>
            <a:r>
              <a:rPr lang="it-IT" sz="2500" i="1" dirty="0"/>
              <a:t>Dall’ipertesto al web. Storia culturale dell’informatica</a:t>
            </a:r>
            <a:r>
              <a:rPr lang="it-IT" sz="2500" dirty="0"/>
              <a:t>, Roma-Bari, Laterza, 2009.</a:t>
            </a:r>
          </a:p>
          <a:p>
            <a:pPr marL="0" indent="0">
              <a:buNone/>
            </a:pPr>
            <a:r>
              <a:rPr lang="it-IT" sz="2500" dirty="0"/>
              <a:t>S. </a:t>
            </a:r>
            <a:r>
              <a:rPr lang="it-IT" sz="2500" dirty="0" err="1"/>
              <a:t>Aranzulla</a:t>
            </a:r>
            <a:r>
              <a:rPr lang="it-IT" sz="2500" dirty="0"/>
              <a:t>, </a:t>
            </a:r>
            <a:r>
              <a:rPr lang="it-IT" sz="2500" i="1" dirty="0"/>
              <a:t>Il metodo </a:t>
            </a:r>
            <a:r>
              <a:rPr lang="it-IT" sz="2500" i="1" dirty="0" err="1"/>
              <a:t>Aranzulla</a:t>
            </a:r>
            <a:r>
              <a:rPr lang="it-IT" sz="2500" dirty="0"/>
              <a:t>, Milano, Mondadori, 2019</a:t>
            </a:r>
          </a:p>
          <a:p>
            <a:pPr marL="0" indent="0">
              <a:buNone/>
            </a:pPr>
            <a:r>
              <a:rPr lang="it-IT" sz="2500" dirty="0"/>
              <a:t>T. </a:t>
            </a:r>
            <a:r>
              <a:rPr lang="it-IT" sz="2500" dirty="0" err="1"/>
              <a:t>Berners</a:t>
            </a:r>
            <a:r>
              <a:rPr lang="it-IT" sz="2500" dirty="0"/>
              <a:t>-Lee, </a:t>
            </a:r>
            <a:r>
              <a:rPr lang="it-IT" sz="2500" i="1" dirty="0"/>
              <a:t>L' architettura del nuovo Web. Dall'inventore della rete il progetto di una comunicazione democratica, interattiva e </a:t>
            </a:r>
            <a:r>
              <a:rPr lang="it-IT" sz="2500" i="1" dirty="0" err="1"/>
              <a:t>intercreativa</a:t>
            </a:r>
            <a:r>
              <a:rPr lang="it-IT" sz="2500" dirty="0"/>
              <a:t>, Milano, Feltrinelli, 2001.</a:t>
            </a:r>
          </a:p>
          <a:p>
            <a:pPr marL="0" indent="0">
              <a:buNone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5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Åkestam</a:t>
            </a:r>
            <a:r>
              <a:rPr lang="it-IT" b="1" dirty="0"/>
              <a:t> </a:t>
            </a:r>
            <a:r>
              <a:rPr lang="it-IT" b="1" dirty="0" err="1" smtClean="0"/>
              <a:t>Holst</a:t>
            </a:r>
            <a:r>
              <a:rPr lang="it-IT" b="1" dirty="0"/>
              <a:t> </a:t>
            </a:r>
            <a:r>
              <a:rPr lang="it-IT" b="1" dirty="0" smtClean="0"/>
              <a:t>– IKEA </a:t>
            </a:r>
            <a:r>
              <a:rPr lang="it-IT" b="1" dirty="0"/>
              <a:t>Retail </a:t>
            </a:r>
            <a:r>
              <a:rPr lang="it-IT" b="1" dirty="0" err="1"/>
              <a:t>Therapy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295401" y="2668058"/>
            <a:ext cx="9601196" cy="1075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accent1"/>
                </a:solidFill>
              </a:rPr>
              <a:t>CAMPAGNA PUBBLICITARIA 2016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b="1" dirty="0" smtClean="0"/>
              <a:t>Rafforzare</a:t>
            </a:r>
            <a:r>
              <a:rPr lang="it-IT" dirty="0" smtClean="0"/>
              <a:t> la presenza sul mercato di IKEA &gt; </a:t>
            </a:r>
            <a:r>
              <a:rPr lang="it-IT" dirty="0">
                <a:hlinkClick r:id="rId2"/>
              </a:rPr>
              <a:t>https://ikearetailtherapy.com</a:t>
            </a:r>
            <a:r>
              <a:rPr lang="it-IT" dirty="0" smtClean="0">
                <a:hlinkClick r:id="rId2"/>
              </a:rPr>
              <a:t>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1295401" y="3743326"/>
            <a:ext cx="9601196" cy="1100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accent1"/>
                </a:solidFill>
              </a:rPr>
              <a:t>STRATEGIA PUBBLICITARIA</a:t>
            </a:r>
          </a:p>
          <a:p>
            <a:pPr marL="0" indent="0">
              <a:buNone/>
            </a:pPr>
            <a:r>
              <a:rPr lang="it-IT" b="1" dirty="0" smtClean="0"/>
              <a:t>Rinominare</a:t>
            </a:r>
            <a:r>
              <a:rPr lang="it-IT" dirty="0" smtClean="0"/>
              <a:t> prodotti sulla base dei problemi relazionali degli eventuali clienti.</a:t>
            </a:r>
          </a:p>
        </p:txBody>
      </p:sp>
      <p:sp>
        <p:nvSpPr>
          <p:cNvPr id="10" name="Rettangolo 9"/>
          <p:cNvSpPr/>
          <p:nvPr/>
        </p:nvSpPr>
        <p:spPr>
          <a:xfrm>
            <a:off x="5600700" y="5687899"/>
            <a:ext cx="5053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0" dirty="0" smtClean="0">
                <a:effectLst/>
                <a:latin typeface="+mj-lt"/>
              </a:rPr>
              <a:t>IKEA </a:t>
            </a:r>
            <a:r>
              <a:rPr lang="it-IT" sz="2400" b="1" i="0" dirty="0" err="1" smtClean="0">
                <a:effectLst/>
                <a:latin typeface="+mj-lt"/>
              </a:rPr>
              <a:t>is</a:t>
            </a:r>
            <a:r>
              <a:rPr lang="it-IT" sz="2400" b="1" i="0" dirty="0" smtClean="0">
                <a:effectLst/>
                <a:latin typeface="+mj-lt"/>
              </a:rPr>
              <a:t> «</a:t>
            </a:r>
            <a:r>
              <a:rPr lang="it-IT" sz="2400" b="1" i="0" dirty="0" err="1" smtClean="0">
                <a:effectLst/>
                <a:latin typeface="+mj-lt"/>
              </a:rPr>
              <a:t>Where</a:t>
            </a:r>
            <a:r>
              <a:rPr lang="it-IT" sz="2400" b="1" i="0" dirty="0" smtClean="0">
                <a:effectLst/>
                <a:latin typeface="+mj-lt"/>
              </a:rPr>
              <a:t> Life </a:t>
            </a:r>
            <a:r>
              <a:rPr lang="it-IT" sz="2400" b="1" i="0" dirty="0" err="1" smtClean="0">
                <a:effectLst/>
                <a:latin typeface="+mj-lt"/>
              </a:rPr>
              <a:t>Happens</a:t>
            </a:r>
            <a:r>
              <a:rPr lang="it-IT" sz="2400" b="1" i="0" dirty="0" smtClean="0">
                <a:effectLst/>
                <a:latin typeface="+mj-lt"/>
              </a:rPr>
              <a:t>»</a:t>
            </a:r>
            <a:endParaRPr lang="it-IT" sz="2400" b="1" i="0" dirty="0">
              <a:effectLst/>
              <a:latin typeface="+mj-lt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600700" y="4229101"/>
            <a:ext cx="5043488" cy="6000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>
            <a:off x="8122444" y="5085592"/>
            <a:ext cx="0" cy="4579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1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Strategia pubblicitaria – esempi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5" y="2514600"/>
            <a:ext cx="5518330" cy="3317875"/>
          </a:xfrm>
        </p:spPr>
      </p:pic>
      <p:sp>
        <p:nvSpPr>
          <p:cNvPr id="5" name="Rettangolo 4"/>
          <p:cNvSpPr/>
          <p:nvPr/>
        </p:nvSpPr>
        <p:spPr>
          <a:xfrm>
            <a:off x="7045247" y="3343276"/>
            <a:ext cx="3967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/>
              <a:t>Nastro </a:t>
            </a:r>
            <a:r>
              <a:rPr lang="it-IT" sz="2800" b="1" dirty="0" err="1" smtClean="0"/>
              <a:t>Krusiduller</a:t>
            </a:r>
            <a:endParaRPr lang="it-IT" sz="2800" b="1" dirty="0" smtClean="0"/>
          </a:p>
        </p:txBody>
      </p:sp>
      <p:sp>
        <p:nvSpPr>
          <p:cNvPr id="7" name="Rettangolo 6"/>
          <p:cNvSpPr/>
          <p:nvPr/>
        </p:nvSpPr>
        <p:spPr>
          <a:xfrm>
            <a:off x="7178833" y="4692940"/>
            <a:ext cx="3699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How to get my ex back</a:t>
            </a:r>
          </a:p>
        </p:txBody>
      </p:sp>
      <p:cxnSp>
        <p:nvCxnSpPr>
          <p:cNvPr id="9" name="Connettore 2 8"/>
          <p:cNvCxnSpPr/>
          <p:nvPr/>
        </p:nvCxnSpPr>
        <p:spPr>
          <a:xfrm>
            <a:off x="9028826" y="4002087"/>
            <a:ext cx="0" cy="578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Strategia pubblicitaria – esempi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2" y="2634515"/>
            <a:ext cx="5518330" cy="3313283"/>
          </a:xfrm>
        </p:spPr>
      </p:pic>
      <p:sp>
        <p:nvSpPr>
          <p:cNvPr id="5" name="Rettangolo 4"/>
          <p:cNvSpPr/>
          <p:nvPr/>
        </p:nvSpPr>
        <p:spPr>
          <a:xfrm>
            <a:off x="7045247" y="3343276"/>
            <a:ext cx="3967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Magnete</a:t>
            </a:r>
            <a:r>
              <a:rPr lang="en-US" sz="2800" b="1" dirty="0"/>
              <a:t> </a:t>
            </a:r>
            <a:r>
              <a:rPr lang="it-IT" sz="2800" b="1" dirty="0" err="1"/>
              <a:t>Spontan</a:t>
            </a:r>
            <a:endParaRPr lang="it-IT" sz="2800" b="1" dirty="0" smtClean="0"/>
          </a:p>
        </p:txBody>
      </p:sp>
      <p:sp>
        <p:nvSpPr>
          <p:cNvPr id="7" name="Rettangolo 6"/>
          <p:cNvSpPr/>
          <p:nvPr/>
        </p:nvSpPr>
        <p:spPr>
          <a:xfrm>
            <a:off x="7264405" y="4692940"/>
            <a:ext cx="3528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The attraction is gone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9" name="Connettore 2 8"/>
          <p:cNvCxnSpPr/>
          <p:nvPr/>
        </p:nvCxnSpPr>
        <p:spPr>
          <a:xfrm>
            <a:off x="9028826" y="4002087"/>
            <a:ext cx="0" cy="578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Strategia pubblicitaria – esempi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2" y="2514601"/>
            <a:ext cx="5157791" cy="3317875"/>
          </a:xfrm>
        </p:spPr>
      </p:pic>
      <p:sp>
        <p:nvSpPr>
          <p:cNvPr id="5" name="Rettangolo 4"/>
          <p:cNvSpPr/>
          <p:nvPr/>
        </p:nvSpPr>
        <p:spPr>
          <a:xfrm>
            <a:off x="7045247" y="3343276"/>
            <a:ext cx="3967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/>
              <a:t>Spremiaglio</a:t>
            </a:r>
            <a:r>
              <a:rPr lang="it-IT" sz="2800" b="1" dirty="0"/>
              <a:t> </a:t>
            </a:r>
            <a:r>
              <a:rPr lang="it-IT" sz="2800" b="1" dirty="0" err="1"/>
              <a:t>Koncis</a:t>
            </a:r>
            <a:r>
              <a:rPr lang="it-IT" sz="2800" b="1" dirty="0"/>
              <a:t> </a:t>
            </a:r>
            <a:endParaRPr lang="it-IT" sz="2800" b="1" dirty="0" smtClean="0"/>
          </a:p>
        </p:txBody>
      </p:sp>
      <p:sp>
        <p:nvSpPr>
          <p:cNvPr id="7" name="Rettangolo 6"/>
          <p:cNvSpPr/>
          <p:nvPr/>
        </p:nvSpPr>
        <p:spPr>
          <a:xfrm>
            <a:off x="6673855" y="4692940"/>
            <a:ext cx="4709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How to say I’m not interested</a:t>
            </a:r>
          </a:p>
        </p:txBody>
      </p:sp>
      <p:cxnSp>
        <p:nvCxnSpPr>
          <p:cNvPr id="9" name="Connettore 2 8"/>
          <p:cNvCxnSpPr/>
          <p:nvPr/>
        </p:nvCxnSpPr>
        <p:spPr>
          <a:xfrm>
            <a:off x="9028826" y="4002087"/>
            <a:ext cx="0" cy="578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Campagna di successo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24112" y="2670961"/>
            <a:ext cx="7343775" cy="1043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i="1" dirty="0" smtClean="0"/>
              <a:t>Case </a:t>
            </a:r>
            <a:r>
              <a:rPr lang="it-IT" sz="2800" i="1" dirty="0" err="1" smtClean="0"/>
              <a:t>study</a:t>
            </a:r>
            <a:r>
              <a:rPr lang="it-IT" sz="2800" i="1" dirty="0"/>
              <a:t> </a:t>
            </a:r>
            <a:endParaRPr lang="it-IT" sz="2800" i="1" dirty="0" smtClean="0"/>
          </a:p>
          <a:p>
            <a:pPr marL="0" indent="0" algn="ctr">
              <a:buNone/>
            </a:pPr>
            <a:r>
              <a:rPr lang="it-IT" sz="2800" dirty="0" smtClean="0"/>
              <a:t>(</a:t>
            </a:r>
            <a:r>
              <a:rPr lang="it-IT" sz="2800" dirty="0">
                <a:hlinkClick r:id="rId2"/>
              </a:rPr>
              <a:t>http://www.akestamholst.se/case/</a:t>
            </a:r>
            <a:r>
              <a:rPr lang="it-IT" sz="2800" dirty="0" err="1">
                <a:hlinkClick r:id="rId2"/>
              </a:rPr>
              <a:t>retail-therapy</a:t>
            </a:r>
            <a:r>
              <a:rPr lang="it-IT" sz="2800" dirty="0" smtClean="0">
                <a:hlinkClick r:id="rId2"/>
              </a:rPr>
              <a:t>/</a:t>
            </a:r>
            <a:r>
              <a:rPr lang="it-IT" sz="2800" dirty="0" smtClean="0"/>
              <a:t>)</a:t>
            </a:r>
          </a:p>
        </p:txBody>
      </p:sp>
      <p:cxnSp>
        <p:nvCxnSpPr>
          <p:cNvPr id="5" name="Connettore 2 4"/>
          <p:cNvCxnSpPr/>
          <p:nvPr/>
        </p:nvCxnSpPr>
        <p:spPr>
          <a:xfrm flipH="1">
            <a:off x="3619500" y="3971789"/>
            <a:ext cx="671513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8124825" y="3971788"/>
            <a:ext cx="647699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938337" y="4829173"/>
            <a:ext cx="33623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accent1"/>
                </a:solidFill>
              </a:rPr>
              <a:t>TALENTO</a:t>
            </a:r>
          </a:p>
          <a:p>
            <a:pPr algn="ctr"/>
            <a:r>
              <a:rPr lang="it-IT" sz="2400" dirty="0" smtClean="0"/>
              <a:t>Intuizione, creatività, ecc.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205661" y="4829172"/>
            <a:ext cx="33623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accent1"/>
                </a:solidFill>
              </a:rPr>
              <a:t>FONTI &gt; Google</a:t>
            </a:r>
          </a:p>
          <a:p>
            <a:pPr algn="ctr"/>
            <a:r>
              <a:rPr lang="it-IT" sz="2400" dirty="0" smtClean="0"/>
              <a:t>Dati su ricerche utenza</a:t>
            </a:r>
          </a:p>
        </p:txBody>
      </p:sp>
    </p:spTree>
    <p:extLst>
      <p:ext uri="{BB962C8B-B14F-4D97-AF65-F5344CB8AC3E}">
        <p14:creationId xmlns:p14="http://schemas.microsoft.com/office/powerpoint/2010/main" val="2189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L’importanza dell’intento di ricerca</a:t>
            </a:r>
            <a:endParaRPr lang="it-IT" b="1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486556"/>
          </a:xfrm>
        </p:spPr>
        <p:txBody>
          <a:bodyPr/>
          <a:lstStyle/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USER / SEARCH INTENT o INTENTO DI RICERCA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Cosa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spinge l’utente a effettuare una ricerca. 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Quattro tipi di intenti</a:t>
            </a:r>
            <a:r>
              <a:rPr lang="it-IT" dirty="0" smtClean="0"/>
              <a:t>: cercare </a:t>
            </a:r>
            <a:r>
              <a:rPr lang="it-IT" b="1" dirty="0" smtClean="0">
                <a:solidFill>
                  <a:schemeClr val="tx1"/>
                </a:solidFill>
              </a:rPr>
              <a:t>informazioni </a:t>
            </a:r>
            <a:r>
              <a:rPr lang="it-IT" dirty="0" smtClean="0"/>
              <a:t>(</a:t>
            </a:r>
            <a:r>
              <a:rPr lang="it-IT" i="1" dirty="0" err="1" smtClean="0">
                <a:solidFill>
                  <a:schemeClr val="tx1"/>
                </a:solidFill>
              </a:rPr>
              <a:t>informational</a:t>
            </a:r>
            <a:r>
              <a:rPr lang="it-IT" i="1" dirty="0" smtClean="0">
                <a:solidFill>
                  <a:schemeClr val="tx1"/>
                </a:solidFill>
              </a:rPr>
              <a:t> </a:t>
            </a:r>
            <a:r>
              <a:rPr lang="it-IT" i="1" dirty="0" err="1" smtClean="0">
                <a:solidFill>
                  <a:schemeClr val="tx1"/>
                </a:solidFill>
              </a:rPr>
              <a:t>in</a:t>
            </a:r>
            <a:r>
              <a:rPr lang="it-IT" i="1" dirty="0" err="1" smtClean="0"/>
              <a:t>tent</a:t>
            </a:r>
            <a:r>
              <a:rPr lang="it-IT" dirty="0" smtClean="0"/>
              <a:t>), cercare </a:t>
            </a:r>
            <a:r>
              <a:rPr lang="it-IT" b="1" dirty="0" smtClean="0">
                <a:solidFill>
                  <a:schemeClr val="tx1"/>
                </a:solidFill>
              </a:rPr>
              <a:t>siti specifici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smtClean="0"/>
              <a:t>(</a:t>
            </a:r>
            <a:r>
              <a:rPr lang="it-IT" i="1" dirty="0" err="1" smtClean="0">
                <a:solidFill>
                  <a:schemeClr val="tx1"/>
                </a:solidFill>
              </a:rPr>
              <a:t>navigational</a:t>
            </a:r>
            <a:r>
              <a:rPr lang="it-IT" i="1" dirty="0" smtClean="0">
                <a:solidFill>
                  <a:schemeClr val="tx1"/>
                </a:solidFill>
              </a:rPr>
              <a:t> </a:t>
            </a:r>
            <a:r>
              <a:rPr lang="it-IT" i="1" dirty="0" err="1" smtClean="0">
                <a:solidFill>
                  <a:schemeClr val="tx1"/>
                </a:solidFill>
              </a:rPr>
              <a:t>intent</a:t>
            </a:r>
            <a:r>
              <a:rPr lang="it-IT" dirty="0" smtClean="0"/>
              <a:t>), fare </a:t>
            </a:r>
            <a:r>
              <a:rPr lang="it-IT" b="1" dirty="0" smtClean="0">
                <a:solidFill>
                  <a:schemeClr val="tx1"/>
                </a:solidFill>
              </a:rPr>
              <a:t>acquisti </a:t>
            </a:r>
            <a:r>
              <a:rPr lang="it-IT" dirty="0" smtClean="0"/>
              <a:t>o altre transazioni commerciali (</a:t>
            </a:r>
            <a:r>
              <a:rPr lang="it-IT" i="1" dirty="0" err="1" smtClean="0">
                <a:solidFill>
                  <a:schemeClr val="tx1"/>
                </a:solidFill>
              </a:rPr>
              <a:t>transactional</a:t>
            </a:r>
            <a:r>
              <a:rPr lang="it-IT" i="1" dirty="0" smtClean="0">
                <a:solidFill>
                  <a:schemeClr val="tx1"/>
                </a:solidFill>
              </a:rPr>
              <a:t> </a:t>
            </a:r>
            <a:r>
              <a:rPr lang="it-IT" i="1" dirty="0" err="1" smtClean="0">
                <a:solidFill>
                  <a:schemeClr val="tx1"/>
                </a:solidFill>
              </a:rPr>
              <a:t>intent</a:t>
            </a:r>
            <a:r>
              <a:rPr lang="it-IT" dirty="0" smtClean="0"/>
              <a:t>), informarsi per </a:t>
            </a:r>
            <a:r>
              <a:rPr lang="it-IT" b="1" dirty="0" smtClean="0">
                <a:solidFill>
                  <a:schemeClr val="tx1"/>
                </a:solidFill>
              </a:rPr>
              <a:t>acquisti futuri </a:t>
            </a:r>
            <a:r>
              <a:rPr lang="it-IT" dirty="0" smtClean="0"/>
              <a:t>(</a:t>
            </a:r>
            <a:r>
              <a:rPr lang="it-IT" i="1" dirty="0" smtClean="0">
                <a:solidFill>
                  <a:schemeClr val="tx1"/>
                </a:solidFill>
              </a:rPr>
              <a:t>commercial </a:t>
            </a:r>
            <a:r>
              <a:rPr lang="it-IT" i="1" dirty="0" err="1" smtClean="0">
                <a:solidFill>
                  <a:schemeClr val="tx1"/>
                </a:solidFill>
              </a:rPr>
              <a:t>investigation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00175" y="5043488"/>
            <a:ext cx="9344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accent1"/>
                </a:solidFill>
              </a:rPr>
              <a:t>PERCHÉ È NECESSARIO CONOSCERE IL SEARCH INTENT </a:t>
            </a:r>
            <a:endParaRPr lang="it-IT" sz="2400" b="1" dirty="0"/>
          </a:p>
          <a:p>
            <a:pPr algn="ctr"/>
            <a:r>
              <a:rPr lang="it-IT" sz="2400" b="1" dirty="0" smtClean="0"/>
              <a:t>Orientamento, strategia, pianificazione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0980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Conoscere il </a:t>
            </a:r>
            <a:r>
              <a:rPr lang="it-IT" b="1" i="1" dirty="0" err="1" smtClean="0"/>
              <a:t>search</a:t>
            </a:r>
            <a:r>
              <a:rPr lang="it-IT" b="1" i="1" dirty="0" smtClean="0"/>
              <a:t> </a:t>
            </a:r>
            <a:r>
              <a:rPr lang="it-IT" b="1" i="1" dirty="0" err="1" smtClean="0"/>
              <a:t>intent</a:t>
            </a:r>
            <a:r>
              <a:rPr lang="it-IT" b="1" dirty="0" smtClean="0"/>
              <a:t>. Strumenti</a:t>
            </a:r>
            <a:endParaRPr lang="it-IT" b="1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329393"/>
          </a:xfrm>
        </p:spPr>
        <p:txBody>
          <a:bodyPr>
            <a:noAutofit/>
          </a:bodyPr>
          <a:lstStyle/>
          <a:p>
            <a:r>
              <a:rPr lang="it-IT" sz="2000" b="1" dirty="0" smtClean="0">
                <a:solidFill>
                  <a:schemeClr val="accent1"/>
                </a:solidFill>
              </a:rPr>
              <a:t>Google Suggest:</a:t>
            </a:r>
            <a:r>
              <a:rPr lang="it-IT" sz="2000" b="1" dirty="0" smtClean="0">
                <a:solidFill>
                  <a:schemeClr val="tx1"/>
                </a:solidFill>
              </a:rPr>
              <a:t> suggerimenti Google / riempimento automatico (</a:t>
            </a:r>
            <a:r>
              <a:rPr lang="it-IT" sz="2000" b="1" dirty="0">
                <a:solidFill>
                  <a:schemeClr val="tx1"/>
                </a:solidFill>
              </a:rPr>
              <a:t>ad </a:t>
            </a:r>
            <a:r>
              <a:rPr lang="it-IT" sz="2000" b="1" dirty="0" smtClean="0">
                <a:solidFill>
                  <a:schemeClr val="tx1"/>
                </a:solidFill>
              </a:rPr>
              <a:t>esempio </a:t>
            </a:r>
            <a:r>
              <a:rPr lang="it-IT" sz="2000" b="1" dirty="0" err="1" smtClean="0">
                <a:solidFill>
                  <a:schemeClr val="tx1"/>
                </a:solidFill>
              </a:rPr>
              <a:t>Ubersuggest</a:t>
            </a:r>
            <a:r>
              <a:rPr lang="it-IT" sz="2000" b="1" dirty="0" smtClean="0">
                <a:solidFill>
                  <a:schemeClr val="tx1"/>
                </a:solidFill>
              </a:rPr>
              <a:t>: </a:t>
            </a:r>
            <a:r>
              <a:rPr lang="it-IT" sz="2000" b="1" dirty="0">
                <a:solidFill>
                  <a:schemeClr val="tx1"/>
                </a:solidFill>
                <a:hlinkClick r:id="rId2"/>
              </a:rPr>
              <a:t>https://app.neilpatel.com/en/ubersuggest</a:t>
            </a:r>
            <a:r>
              <a:rPr lang="it-IT" sz="2000" b="1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it-IT" sz="2000" b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it-IT" sz="2000" b="1" dirty="0" smtClean="0">
                <a:solidFill>
                  <a:schemeClr val="accent1"/>
                </a:solidFill>
              </a:rPr>
              <a:t>Ricerche correlate: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b="1" dirty="0" smtClean="0">
                <a:solidFill>
                  <a:schemeClr val="tx1"/>
                </a:solidFill>
              </a:rPr>
              <a:t>ricerche associate all’intento principale (in fondo alla SERP);</a:t>
            </a:r>
          </a:p>
          <a:p>
            <a:r>
              <a:rPr lang="it-IT" sz="2000" b="1" dirty="0" smtClean="0">
                <a:solidFill>
                  <a:schemeClr val="accent1"/>
                </a:solidFill>
              </a:rPr>
              <a:t>Ulteriori strumenti: </a:t>
            </a:r>
            <a:r>
              <a:rPr lang="it-IT" sz="2000" b="1" dirty="0">
                <a:solidFill>
                  <a:schemeClr val="tx1"/>
                </a:solidFill>
              </a:rPr>
              <a:t>Google Trends (</a:t>
            </a:r>
            <a:r>
              <a:rPr lang="it-IT" sz="2000" b="1" dirty="0">
                <a:solidFill>
                  <a:schemeClr val="tx1"/>
                </a:solidFill>
                <a:hlinkClick r:id="rId3"/>
              </a:rPr>
              <a:t>https://trends.google.it/trends/?</a:t>
            </a:r>
            <a:r>
              <a:rPr lang="it-IT" sz="2000" b="1" dirty="0" smtClean="0">
                <a:solidFill>
                  <a:schemeClr val="tx1"/>
                </a:solidFill>
                <a:hlinkClick r:id="rId3"/>
              </a:rPr>
              <a:t>geo=IT</a:t>
            </a:r>
            <a:r>
              <a:rPr lang="it-IT" sz="2000" b="1" dirty="0" smtClean="0">
                <a:solidFill>
                  <a:schemeClr val="tx1"/>
                </a:solidFill>
              </a:rPr>
              <a:t>),  suite (</a:t>
            </a:r>
            <a:r>
              <a:rPr lang="it-IT" sz="2000" b="1" dirty="0" err="1" smtClean="0">
                <a:solidFill>
                  <a:schemeClr val="tx1"/>
                </a:solidFill>
              </a:rPr>
              <a:t>SEOZoom</a:t>
            </a:r>
            <a:r>
              <a:rPr lang="it-IT" sz="2000" b="1" dirty="0">
                <a:solidFill>
                  <a:schemeClr val="tx1"/>
                </a:solidFill>
              </a:rPr>
              <a:t>, </a:t>
            </a:r>
            <a:r>
              <a:rPr lang="it-IT" sz="2000" b="1" dirty="0">
                <a:solidFill>
                  <a:schemeClr val="tx1"/>
                </a:solidFill>
                <a:hlinkClick r:id="rId4"/>
              </a:rPr>
              <a:t>https://www.seozoom.it</a:t>
            </a:r>
            <a:r>
              <a:rPr lang="it-IT" sz="2000" b="1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it-IT" sz="2000" b="1" dirty="0" smtClean="0">
                <a:solidFill>
                  <a:schemeClr val="tx1"/>
                </a:solidFill>
              </a:rPr>
              <a:t>, </a:t>
            </a:r>
            <a:r>
              <a:rPr lang="it-IT" sz="2000" b="1" dirty="0" err="1" smtClean="0">
                <a:solidFill>
                  <a:schemeClr val="tx1"/>
                </a:solidFill>
              </a:rPr>
              <a:t>SEMrush</a:t>
            </a:r>
            <a:r>
              <a:rPr lang="it-IT" sz="2000" b="1" dirty="0">
                <a:solidFill>
                  <a:schemeClr val="tx1"/>
                </a:solidFill>
              </a:rPr>
              <a:t>, </a:t>
            </a:r>
            <a:r>
              <a:rPr lang="it-IT" sz="2000" b="1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it-IT" sz="2000" b="1" dirty="0" smtClean="0">
                <a:solidFill>
                  <a:schemeClr val="tx1"/>
                </a:solidFill>
                <a:hlinkClick r:id="rId5"/>
              </a:rPr>
              <a:t>it.semrush.com/</a:t>
            </a:r>
            <a:r>
              <a:rPr lang="it-IT" sz="2000" b="1" dirty="0">
                <a:solidFill>
                  <a:schemeClr val="tx1"/>
                </a:solidFill>
              </a:rPr>
              <a:t> </a:t>
            </a:r>
            <a:r>
              <a:rPr lang="it-IT" sz="2000" b="1" dirty="0" smtClean="0">
                <a:solidFill>
                  <a:schemeClr val="tx1"/>
                </a:solidFill>
              </a:rPr>
              <a:t>ecc.). </a:t>
            </a:r>
          </a:p>
          <a:p>
            <a:endParaRPr lang="it-IT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95401" y="4886325"/>
            <a:ext cx="96011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L’</a:t>
            </a:r>
            <a:r>
              <a:rPr lang="it-IT" sz="2400" b="1" dirty="0" smtClean="0">
                <a:solidFill>
                  <a:schemeClr val="accent1"/>
                </a:solidFill>
              </a:rPr>
              <a:t>OBIETTIVO</a:t>
            </a:r>
            <a:r>
              <a:rPr lang="it-IT" sz="2400" b="1" dirty="0" smtClean="0"/>
              <a:t> è conoscere a fondo l’intento di ricerca per avere un’</a:t>
            </a:r>
            <a:r>
              <a:rPr lang="it-IT" sz="2400" b="1" dirty="0" smtClean="0">
                <a:solidFill>
                  <a:schemeClr val="accent1"/>
                </a:solidFill>
              </a:rPr>
              <a:t>IDEA CHIARA </a:t>
            </a:r>
            <a:r>
              <a:rPr lang="it-IT" sz="2400" b="1" dirty="0" smtClean="0"/>
              <a:t>del comportamento dell’utenza e fornire il </a:t>
            </a:r>
            <a:r>
              <a:rPr lang="it-IT" sz="2400" b="1" dirty="0" smtClean="0">
                <a:solidFill>
                  <a:schemeClr val="accent1"/>
                </a:solidFill>
              </a:rPr>
              <a:t>PRODOTTO GIUSTO </a:t>
            </a:r>
            <a:r>
              <a:rPr lang="it-IT" sz="2400" b="1" dirty="0" smtClean="0"/>
              <a:t>al </a:t>
            </a:r>
            <a:r>
              <a:rPr lang="it-IT" sz="2400" b="1" dirty="0" smtClean="0">
                <a:solidFill>
                  <a:schemeClr val="accent1"/>
                </a:solidFill>
              </a:rPr>
              <a:t>momento giusto </a:t>
            </a:r>
            <a:r>
              <a:rPr lang="it-IT" sz="2400" b="1" dirty="0" smtClean="0"/>
              <a:t>nel </a:t>
            </a:r>
            <a:r>
              <a:rPr lang="it-IT" sz="2400" b="1" dirty="0" smtClean="0">
                <a:solidFill>
                  <a:schemeClr val="accent1"/>
                </a:solidFill>
              </a:rPr>
              <a:t>luogo giusto</a:t>
            </a:r>
            <a:r>
              <a:rPr lang="it-IT" sz="2400" b="1" dirty="0" smtClean="0"/>
              <a:t>.</a:t>
            </a:r>
            <a:endParaRPr lang="it-IT" sz="2400" b="1" dirty="0"/>
          </a:p>
        </p:txBody>
      </p:sp>
      <p:sp>
        <p:nvSpPr>
          <p:cNvPr id="5" name="Rettangolo 4"/>
          <p:cNvSpPr/>
          <p:nvPr/>
        </p:nvSpPr>
        <p:spPr>
          <a:xfrm>
            <a:off x="3400425" y="2556932"/>
            <a:ext cx="5324474" cy="400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/>
          <p:cNvCxnSpPr/>
          <p:nvPr/>
        </p:nvCxnSpPr>
        <p:spPr>
          <a:xfrm flipV="1">
            <a:off x="8103392" y="2245161"/>
            <a:ext cx="726282" cy="1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8829675" y="1984134"/>
            <a:ext cx="206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/>
              <a:t>ARANZULLA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5837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2377</TotalTime>
  <Words>1313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Organico</vt:lpstr>
      <vt:lpstr>Nel motore di ricerca per il motore di ricerca. Prassi, scelte, testi</vt:lpstr>
      <vt:lpstr>Contenuti</vt:lpstr>
      <vt:lpstr>Åkestam Holst – IKEA Retail Therapy</vt:lpstr>
      <vt:lpstr>Strategia pubblicitaria – esempi</vt:lpstr>
      <vt:lpstr>Strategia pubblicitaria – esempi</vt:lpstr>
      <vt:lpstr>Strategia pubblicitaria – esempi</vt:lpstr>
      <vt:lpstr>Campagna di successo</vt:lpstr>
      <vt:lpstr>L’importanza dell’intento di ricerca</vt:lpstr>
      <vt:lpstr>Conoscere il search intent. Strumenti</vt:lpstr>
      <vt:lpstr>Search intent e keyword. Un caso concreto</vt:lpstr>
      <vt:lpstr>Distribuzione delle keyword</vt:lpstr>
      <vt:lpstr>Le keyword nell’indice dei contenuti</vt:lpstr>
      <vt:lpstr>Le keyword oggi e l’evoluzione dell’algoritmo</vt:lpstr>
      <vt:lpstr>Come Google legge il testo. Un esperimento</vt:lpstr>
      <vt:lpstr>Esercitazione  (keyword principale: come fare soldi)</vt:lpstr>
      <vt:lpstr>Esempio di svolgimento</vt:lpstr>
      <vt:lpstr>La costruzione dell’indice</vt:lpstr>
      <vt:lpstr>Deproblematizzazione dell’atto scrittorio e iper-pianificazione</vt:lpstr>
      <vt:lpstr>Bibliografia e sitografia</vt:lpstr>
      <vt:lpstr>Bibliografia e sitografia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Rainone</dc:creator>
  <cp:lastModifiedBy>Michele Rainone</cp:lastModifiedBy>
  <cp:revision>58</cp:revision>
  <dcterms:created xsi:type="dcterms:W3CDTF">2022-02-19T10:20:32Z</dcterms:created>
  <dcterms:modified xsi:type="dcterms:W3CDTF">2022-02-22T12:05:17Z</dcterms:modified>
</cp:coreProperties>
</file>