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36"/>
    <p:restoredTop sz="94618"/>
  </p:normalViewPr>
  <p:slideViewPr>
    <p:cSldViewPr snapToGrid="0">
      <p:cViewPr>
        <p:scale>
          <a:sx n="114" d="100"/>
          <a:sy n="114" d="100"/>
        </p:scale>
        <p:origin x="328" y="225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11/16/24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11/16/24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11/16/24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11/16/24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11/16/24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11/16/24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11/16/24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11/16/24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11/16/24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11/16/24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11/16/24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11/16/24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4676-1A21-6AAC-0982-C0DC3E299955}"/>
              </a:ext>
            </a:extLst>
          </p:cNvPr>
          <p:cNvSpPr>
            <a:spLocks noGrp="1"/>
          </p:cNvSpPr>
          <p:nvPr>
            <p:ph type="ctrTitle"/>
          </p:nvPr>
        </p:nvSpPr>
        <p:spPr/>
        <p:txBody>
          <a:bodyPr/>
          <a:lstStyle/>
          <a:p>
            <a:r>
              <a:rPr lang="en-US" dirty="0"/>
              <a:t>What makes a song popular?</a:t>
            </a:r>
          </a:p>
        </p:txBody>
      </p:sp>
      <p:sp>
        <p:nvSpPr>
          <p:cNvPr id="3" name="Subtitle 2">
            <a:extLst>
              <a:ext uri="{FF2B5EF4-FFF2-40B4-BE49-F238E27FC236}">
                <a16:creationId xmlns:a16="http://schemas.microsoft.com/office/drawing/2014/main" id="{5F6B5B32-5297-EB0D-E95D-04E8ACA41283}"/>
              </a:ext>
            </a:extLst>
          </p:cNvPr>
          <p:cNvSpPr>
            <a:spLocks noGrp="1"/>
          </p:cNvSpPr>
          <p:nvPr>
            <p:ph type="subTitle" idx="1"/>
          </p:nvPr>
        </p:nvSpPr>
        <p:spPr/>
        <p:txBody>
          <a:bodyPr/>
          <a:lstStyle/>
          <a:p>
            <a:r>
              <a:rPr lang="en-US" dirty="0"/>
              <a:t>Spotify Exploratory Data Analysis</a:t>
            </a:r>
          </a:p>
        </p:txBody>
      </p:sp>
    </p:spTree>
    <p:extLst>
      <p:ext uri="{BB962C8B-B14F-4D97-AF65-F5344CB8AC3E}">
        <p14:creationId xmlns:p14="http://schemas.microsoft.com/office/powerpoint/2010/main" val="341119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EA1C-EDD4-4246-5216-082312013F56}"/>
              </a:ext>
            </a:extLst>
          </p:cNvPr>
          <p:cNvSpPr>
            <a:spLocks noGrp="1"/>
          </p:cNvSpPr>
          <p:nvPr>
            <p:ph type="title"/>
          </p:nvPr>
        </p:nvSpPr>
        <p:spPr/>
        <p:txBody>
          <a:bodyPr/>
          <a:lstStyle/>
          <a:p>
            <a:r>
              <a:rPr lang="en-US" dirty="0"/>
              <a:t>CDF</a:t>
            </a:r>
          </a:p>
        </p:txBody>
      </p:sp>
      <p:sp>
        <p:nvSpPr>
          <p:cNvPr id="3" name="Content Placeholder 2">
            <a:extLst>
              <a:ext uri="{FF2B5EF4-FFF2-40B4-BE49-F238E27FC236}">
                <a16:creationId xmlns:a16="http://schemas.microsoft.com/office/drawing/2014/main" id="{8861E415-A31B-F86E-3851-57C891DCD5AE}"/>
              </a:ext>
            </a:extLst>
          </p:cNvPr>
          <p:cNvSpPr>
            <a:spLocks noGrp="1"/>
          </p:cNvSpPr>
          <p:nvPr>
            <p:ph idx="1"/>
          </p:nvPr>
        </p:nvSpPr>
        <p:spPr>
          <a:xfrm>
            <a:off x="6724942" y="1961880"/>
            <a:ext cx="4454688" cy="4178300"/>
          </a:xfrm>
        </p:spPr>
        <p:txBody>
          <a:bodyPr/>
          <a:lstStyle/>
          <a:p>
            <a:pPr marL="0" indent="0">
              <a:buNone/>
            </a:pPr>
            <a:r>
              <a:rPr lang="en-US" dirty="0"/>
              <a:t>The CDF of track popularity shows us that over 90% of tracks have a popularity of less than around 70. This suggests that a popularity score of 70 might be a good cutoff to determine whether a song could be considered a ‘hit’.</a:t>
            </a:r>
          </a:p>
        </p:txBody>
      </p:sp>
      <p:pic>
        <p:nvPicPr>
          <p:cNvPr id="4" name="Picture 3">
            <a:extLst>
              <a:ext uri="{FF2B5EF4-FFF2-40B4-BE49-F238E27FC236}">
                <a16:creationId xmlns:a16="http://schemas.microsoft.com/office/drawing/2014/main" id="{487A9582-9CBF-604B-AB95-17DC8221EA25}"/>
              </a:ext>
            </a:extLst>
          </p:cNvPr>
          <p:cNvPicPr>
            <a:picLocks noChangeAspect="1"/>
          </p:cNvPicPr>
          <p:nvPr/>
        </p:nvPicPr>
        <p:blipFill>
          <a:blip r:embed="rId2"/>
          <a:stretch>
            <a:fillRect/>
          </a:stretch>
        </p:blipFill>
        <p:spPr>
          <a:xfrm>
            <a:off x="1510684" y="1961880"/>
            <a:ext cx="4879230" cy="4178300"/>
          </a:xfrm>
          <a:prstGeom prst="rect">
            <a:avLst/>
          </a:prstGeom>
        </p:spPr>
      </p:pic>
    </p:spTree>
    <p:extLst>
      <p:ext uri="{BB962C8B-B14F-4D97-AF65-F5344CB8AC3E}">
        <p14:creationId xmlns:p14="http://schemas.microsoft.com/office/powerpoint/2010/main" val="363343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A1D0-4F75-BDE7-4266-FCE25E6DAE92}"/>
              </a:ext>
            </a:extLst>
          </p:cNvPr>
          <p:cNvSpPr>
            <a:spLocks noGrp="1"/>
          </p:cNvSpPr>
          <p:nvPr>
            <p:ph type="title"/>
          </p:nvPr>
        </p:nvSpPr>
        <p:spPr/>
        <p:txBody>
          <a:bodyPr/>
          <a:lstStyle/>
          <a:p>
            <a:r>
              <a:rPr lang="en-US" dirty="0"/>
              <a:t>Popularity vs normal distribution</a:t>
            </a:r>
          </a:p>
        </p:txBody>
      </p:sp>
      <p:pic>
        <p:nvPicPr>
          <p:cNvPr id="4" name="Content Placeholder 3">
            <a:extLst>
              <a:ext uri="{FF2B5EF4-FFF2-40B4-BE49-F238E27FC236}">
                <a16:creationId xmlns:a16="http://schemas.microsoft.com/office/drawing/2014/main" id="{962B5315-0702-4C14-D733-18BD04B433F3}"/>
              </a:ext>
            </a:extLst>
          </p:cNvPr>
          <p:cNvPicPr>
            <a:picLocks noGrp="1" noChangeAspect="1"/>
          </p:cNvPicPr>
          <p:nvPr>
            <p:ph idx="1"/>
          </p:nvPr>
        </p:nvPicPr>
        <p:blipFill>
          <a:blip r:embed="rId2"/>
          <a:stretch>
            <a:fillRect/>
          </a:stretch>
        </p:blipFill>
        <p:spPr>
          <a:xfrm>
            <a:off x="1559413" y="3668486"/>
            <a:ext cx="4116709" cy="3108229"/>
          </a:xfrm>
          <a:prstGeom prst="rect">
            <a:avLst/>
          </a:prstGeom>
        </p:spPr>
      </p:pic>
      <p:sp>
        <p:nvSpPr>
          <p:cNvPr id="5" name="TextBox 4">
            <a:extLst>
              <a:ext uri="{FF2B5EF4-FFF2-40B4-BE49-F238E27FC236}">
                <a16:creationId xmlns:a16="http://schemas.microsoft.com/office/drawing/2014/main" id="{011122FF-823C-B716-073B-283E66BFD941}"/>
              </a:ext>
            </a:extLst>
          </p:cNvPr>
          <p:cNvSpPr txBox="1"/>
          <p:nvPr/>
        </p:nvSpPr>
        <p:spPr>
          <a:xfrm>
            <a:off x="6890655" y="3218390"/>
            <a:ext cx="3842658" cy="1754326"/>
          </a:xfrm>
          <a:prstGeom prst="rect">
            <a:avLst/>
          </a:prstGeom>
          <a:noFill/>
        </p:spPr>
        <p:txBody>
          <a:bodyPr wrap="square" rtlCol="0">
            <a:spAutoFit/>
          </a:bodyPr>
          <a:lstStyle/>
          <a:p>
            <a:r>
              <a:rPr lang="en-US" dirty="0"/>
              <a:t>We can see in the chart that the normal distribution is not a very good fit for the distribution of track popularity, particularly in the left tail. The distribution matches better towards the right end of the curve.</a:t>
            </a:r>
          </a:p>
        </p:txBody>
      </p:sp>
      <p:pic>
        <p:nvPicPr>
          <p:cNvPr id="6" name="Picture 5">
            <a:extLst>
              <a:ext uri="{FF2B5EF4-FFF2-40B4-BE49-F238E27FC236}">
                <a16:creationId xmlns:a16="http://schemas.microsoft.com/office/drawing/2014/main" id="{22D117C5-C305-3316-DC63-19BD92BC7510}"/>
              </a:ext>
            </a:extLst>
          </p:cNvPr>
          <p:cNvPicPr>
            <a:picLocks noChangeAspect="1"/>
          </p:cNvPicPr>
          <p:nvPr/>
        </p:nvPicPr>
        <p:blipFill>
          <a:blip r:embed="rId3"/>
          <a:stretch>
            <a:fillRect/>
          </a:stretch>
        </p:blipFill>
        <p:spPr>
          <a:xfrm>
            <a:off x="1559413" y="1289959"/>
            <a:ext cx="4116708" cy="2378527"/>
          </a:xfrm>
          <a:prstGeom prst="rect">
            <a:avLst/>
          </a:prstGeom>
        </p:spPr>
      </p:pic>
    </p:spTree>
    <p:extLst>
      <p:ext uri="{BB962C8B-B14F-4D97-AF65-F5344CB8AC3E}">
        <p14:creationId xmlns:p14="http://schemas.microsoft.com/office/powerpoint/2010/main" val="267399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8C47-1AAD-88C0-0F0E-2112F4C1E543}"/>
              </a:ext>
            </a:extLst>
          </p:cNvPr>
          <p:cNvSpPr>
            <a:spLocks noGrp="1"/>
          </p:cNvSpPr>
          <p:nvPr>
            <p:ph type="title"/>
          </p:nvPr>
        </p:nvSpPr>
        <p:spPr>
          <a:xfrm>
            <a:off x="2351314" y="808056"/>
            <a:ext cx="8218825" cy="1077229"/>
          </a:xfrm>
        </p:spPr>
        <p:txBody>
          <a:bodyPr/>
          <a:lstStyle/>
          <a:p>
            <a:r>
              <a:rPr lang="en-US" dirty="0"/>
              <a:t>Track popularity vs lognormal distribution</a:t>
            </a:r>
          </a:p>
        </p:txBody>
      </p:sp>
      <p:sp>
        <p:nvSpPr>
          <p:cNvPr id="3" name="Content Placeholder 2">
            <a:extLst>
              <a:ext uri="{FF2B5EF4-FFF2-40B4-BE49-F238E27FC236}">
                <a16:creationId xmlns:a16="http://schemas.microsoft.com/office/drawing/2014/main" id="{0DE9865E-1A1D-CF39-9036-F47F001791F6}"/>
              </a:ext>
            </a:extLst>
          </p:cNvPr>
          <p:cNvSpPr>
            <a:spLocks noGrp="1"/>
          </p:cNvSpPr>
          <p:nvPr>
            <p:ph idx="1"/>
          </p:nvPr>
        </p:nvSpPr>
        <p:spPr>
          <a:xfrm>
            <a:off x="5148943" y="3595830"/>
            <a:ext cx="5421196" cy="2826741"/>
          </a:xfrm>
        </p:spPr>
        <p:txBody>
          <a:bodyPr/>
          <a:lstStyle/>
          <a:p>
            <a:pPr marL="0" indent="0">
              <a:buNone/>
            </a:pPr>
            <a:r>
              <a:rPr lang="en-US" dirty="0"/>
              <a:t>We can see in this chart that the lognormal distribution is a better fit for the distribution of track popularity. This makes sense as the lognormal model is usually a better fit for a pareto distribution, which we might expect track popularity to fit better than a normal distribution.</a:t>
            </a:r>
          </a:p>
        </p:txBody>
      </p:sp>
      <p:pic>
        <p:nvPicPr>
          <p:cNvPr id="4" name="Picture 3">
            <a:extLst>
              <a:ext uri="{FF2B5EF4-FFF2-40B4-BE49-F238E27FC236}">
                <a16:creationId xmlns:a16="http://schemas.microsoft.com/office/drawing/2014/main" id="{7D6461A9-A32A-38F4-0C6C-1684EBFA9A30}"/>
              </a:ext>
            </a:extLst>
          </p:cNvPr>
          <p:cNvPicPr>
            <a:picLocks noChangeAspect="1"/>
          </p:cNvPicPr>
          <p:nvPr/>
        </p:nvPicPr>
        <p:blipFill>
          <a:blip r:embed="rId2"/>
          <a:stretch>
            <a:fillRect/>
          </a:stretch>
        </p:blipFill>
        <p:spPr>
          <a:xfrm>
            <a:off x="1126421" y="3595831"/>
            <a:ext cx="3695949" cy="2982686"/>
          </a:xfrm>
          <a:prstGeom prst="rect">
            <a:avLst/>
          </a:prstGeom>
        </p:spPr>
      </p:pic>
      <p:pic>
        <p:nvPicPr>
          <p:cNvPr id="5" name="Picture 4">
            <a:extLst>
              <a:ext uri="{FF2B5EF4-FFF2-40B4-BE49-F238E27FC236}">
                <a16:creationId xmlns:a16="http://schemas.microsoft.com/office/drawing/2014/main" id="{D2682900-1072-6206-A3D1-F6B7CB2DA04F}"/>
              </a:ext>
            </a:extLst>
          </p:cNvPr>
          <p:cNvPicPr>
            <a:picLocks noChangeAspect="1"/>
          </p:cNvPicPr>
          <p:nvPr/>
        </p:nvPicPr>
        <p:blipFill>
          <a:blip r:embed="rId3"/>
          <a:stretch>
            <a:fillRect/>
          </a:stretch>
        </p:blipFill>
        <p:spPr>
          <a:xfrm>
            <a:off x="1126421" y="1668839"/>
            <a:ext cx="7772400" cy="1760161"/>
          </a:xfrm>
          <a:prstGeom prst="rect">
            <a:avLst/>
          </a:prstGeom>
        </p:spPr>
      </p:pic>
    </p:spTree>
    <p:extLst>
      <p:ext uri="{BB962C8B-B14F-4D97-AF65-F5344CB8AC3E}">
        <p14:creationId xmlns:p14="http://schemas.microsoft.com/office/powerpoint/2010/main" val="139202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BBF1-7C43-4FC7-94F8-104789F0EE15}"/>
              </a:ext>
            </a:extLst>
          </p:cNvPr>
          <p:cNvSpPr>
            <a:spLocks noGrp="1"/>
          </p:cNvSpPr>
          <p:nvPr>
            <p:ph type="title"/>
          </p:nvPr>
        </p:nvSpPr>
        <p:spPr/>
        <p:txBody>
          <a:bodyPr/>
          <a:lstStyle/>
          <a:p>
            <a:r>
              <a:rPr lang="en-US" dirty="0"/>
              <a:t>Scatterplots of Energy and Danceability vs Popularity</a:t>
            </a:r>
          </a:p>
        </p:txBody>
      </p:sp>
      <p:pic>
        <p:nvPicPr>
          <p:cNvPr id="6" name="Content Placeholder 5">
            <a:extLst>
              <a:ext uri="{FF2B5EF4-FFF2-40B4-BE49-F238E27FC236}">
                <a16:creationId xmlns:a16="http://schemas.microsoft.com/office/drawing/2014/main" id="{234A0C81-AD0B-05DA-F8F4-306150E9B4A8}"/>
              </a:ext>
            </a:extLst>
          </p:cNvPr>
          <p:cNvPicPr>
            <a:picLocks noGrp="1" noChangeAspect="1"/>
          </p:cNvPicPr>
          <p:nvPr>
            <p:ph idx="1"/>
          </p:nvPr>
        </p:nvPicPr>
        <p:blipFill>
          <a:blip r:embed="rId2"/>
          <a:stretch>
            <a:fillRect/>
          </a:stretch>
        </p:blipFill>
        <p:spPr>
          <a:xfrm>
            <a:off x="6362850" y="3570875"/>
            <a:ext cx="4103649" cy="3126590"/>
          </a:xfrm>
          <a:prstGeom prst="rect">
            <a:avLst/>
          </a:prstGeom>
        </p:spPr>
      </p:pic>
      <p:pic>
        <p:nvPicPr>
          <p:cNvPr id="4" name="Picture 3">
            <a:extLst>
              <a:ext uri="{FF2B5EF4-FFF2-40B4-BE49-F238E27FC236}">
                <a16:creationId xmlns:a16="http://schemas.microsoft.com/office/drawing/2014/main" id="{CCCB397D-3E54-1A10-2698-DD0DA3033C0D}"/>
              </a:ext>
            </a:extLst>
          </p:cNvPr>
          <p:cNvPicPr>
            <a:picLocks noChangeAspect="1"/>
          </p:cNvPicPr>
          <p:nvPr/>
        </p:nvPicPr>
        <p:blipFill>
          <a:blip r:embed="rId3"/>
          <a:stretch>
            <a:fillRect/>
          </a:stretch>
        </p:blipFill>
        <p:spPr>
          <a:xfrm>
            <a:off x="1305932" y="3570874"/>
            <a:ext cx="4103649" cy="3126590"/>
          </a:xfrm>
          <a:prstGeom prst="rect">
            <a:avLst/>
          </a:prstGeom>
        </p:spPr>
      </p:pic>
      <p:pic>
        <p:nvPicPr>
          <p:cNvPr id="5" name="Picture 4">
            <a:extLst>
              <a:ext uri="{FF2B5EF4-FFF2-40B4-BE49-F238E27FC236}">
                <a16:creationId xmlns:a16="http://schemas.microsoft.com/office/drawing/2014/main" id="{91DFD005-A617-6607-AB87-71CD7B65BDA5}"/>
              </a:ext>
            </a:extLst>
          </p:cNvPr>
          <p:cNvPicPr>
            <a:picLocks noChangeAspect="1"/>
          </p:cNvPicPr>
          <p:nvPr/>
        </p:nvPicPr>
        <p:blipFill>
          <a:blip r:embed="rId4"/>
          <a:stretch>
            <a:fillRect/>
          </a:stretch>
        </p:blipFill>
        <p:spPr>
          <a:xfrm>
            <a:off x="1305932" y="1562557"/>
            <a:ext cx="4648820" cy="1924902"/>
          </a:xfrm>
          <a:prstGeom prst="rect">
            <a:avLst/>
          </a:prstGeom>
        </p:spPr>
      </p:pic>
      <p:pic>
        <p:nvPicPr>
          <p:cNvPr id="7" name="Picture 6">
            <a:extLst>
              <a:ext uri="{FF2B5EF4-FFF2-40B4-BE49-F238E27FC236}">
                <a16:creationId xmlns:a16="http://schemas.microsoft.com/office/drawing/2014/main" id="{84C20347-82AF-2010-6AC0-508B76371620}"/>
              </a:ext>
            </a:extLst>
          </p:cNvPr>
          <p:cNvPicPr>
            <a:picLocks noChangeAspect="1"/>
          </p:cNvPicPr>
          <p:nvPr/>
        </p:nvPicPr>
        <p:blipFill>
          <a:blip r:embed="rId5"/>
          <a:stretch>
            <a:fillRect/>
          </a:stretch>
        </p:blipFill>
        <p:spPr>
          <a:xfrm>
            <a:off x="6096000" y="2395864"/>
            <a:ext cx="5130800" cy="952593"/>
          </a:xfrm>
          <a:prstGeom prst="rect">
            <a:avLst/>
          </a:prstGeom>
        </p:spPr>
      </p:pic>
    </p:spTree>
    <p:extLst>
      <p:ext uri="{BB962C8B-B14F-4D97-AF65-F5344CB8AC3E}">
        <p14:creationId xmlns:p14="http://schemas.microsoft.com/office/powerpoint/2010/main" val="304063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5FEE-DDE3-1589-1D31-DAB5C52417F7}"/>
              </a:ext>
            </a:extLst>
          </p:cNvPr>
          <p:cNvSpPr>
            <a:spLocks noGrp="1"/>
          </p:cNvSpPr>
          <p:nvPr>
            <p:ph type="title"/>
          </p:nvPr>
        </p:nvSpPr>
        <p:spPr/>
        <p:txBody>
          <a:bodyPr/>
          <a:lstStyle/>
          <a:p>
            <a:r>
              <a:rPr lang="en-US" dirty="0"/>
              <a:t>Scatterplots of other variables</a:t>
            </a:r>
          </a:p>
        </p:txBody>
      </p:sp>
      <p:pic>
        <p:nvPicPr>
          <p:cNvPr id="4" name="Content Placeholder 3">
            <a:extLst>
              <a:ext uri="{FF2B5EF4-FFF2-40B4-BE49-F238E27FC236}">
                <a16:creationId xmlns:a16="http://schemas.microsoft.com/office/drawing/2014/main" id="{C372B0F4-274C-1EDF-013A-EC9069BA4403}"/>
              </a:ext>
            </a:extLst>
          </p:cNvPr>
          <p:cNvPicPr>
            <a:picLocks noGrp="1" noChangeAspect="1"/>
          </p:cNvPicPr>
          <p:nvPr>
            <p:ph idx="1"/>
          </p:nvPr>
        </p:nvPicPr>
        <p:blipFill>
          <a:blip r:embed="rId2"/>
          <a:stretch>
            <a:fillRect/>
          </a:stretch>
        </p:blipFill>
        <p:spPr>
          <a:xfrm>
            <a:off x="5937538" y="2023159"/>
            <a:ext cx="5046413" cy="3764785"/>
          </a:xfrm>
          <a:prstGeom prst="rect">
            <a:avLst/>
          </a:prstGeom>
        </p:spPr>
      </p:pic>
      <p:pic>
        <p:nvPicPr>
          <p:cNvPr id="5" name="Picture 4">
            <a:extLst>
              <a:ext uri="{FF2B5EF4-FFF2-40B4-BE49-F238E27FC236}">
                <a16:creationId xmlns:a16="http://schemas.microsoft.com/office/drawing/2014/main" id="{83F98C16-A351-5D8D-347C-998E1C2B1D6D}"/>
              </a:ext>
            </a:extLst>
          </p:cNvPr>
          <p:cNvPicPr>
            <a:picLocks noChangeAspect="1"/>
          </p:cNvPicPr>
          <p:nvPr/>
        </p:nvPicPr>
        <p:blipFill>
          <a:blip r:embed="rId3"/>
          <a:stretch>
            <a:fillRect/>
          </a:stretch>
        </p:blipFill>
        <p:spPr>
          <a:xfrm>
            <a:off x="1208049" y="2935394"/>
            <a:ext cx="4521028" cy="1940313"/>
          </a:xfrm>
          <a:prstGeom prst="rect">
            <a:avLst/>
          </a:prstGeom>
        </p:spPr>
      </p:pic>
    </p:spTree>
    <p:extLst>
      <p:ext uri="{BB962C8B-B14F-4D97-AF65-F5344CB8AC3E}">
        <p14:creationId xmlns:p14="http://schemas.microsoft.com/office/powerpoint/2010/main" val="206474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B8E-9E24-13B5-9110-1DDC23CF3F22}"/>
              </a:ext>
            </a:extLst>
          </p:cNvPr>
          <p:cNvSpPr>
            <a:spLocks noGrp="1"/>
          </p:cNvSpPr>
          <p:nvPr>
            <p:ph type="title"/>
          </p:nvPr>
        </p:nvSpPr>
        <p:spPr/>
        <p:txBody>
          <a:bodyPr/>
          <a:lstStyle/>
          <a:p>
            <a:r>
              <a:rPr lang="en-US" dirty="0"/>
              <a:t>Scatterplots analysis</a:t>
            </a:r>
          </a:p>
        </p:txBody>
      </p:sp>
      <p:sp>
        <p:nvSpPr>
          <p:cNvPr id="3" name="Content Placeholder 2">
            <a:extLst>
              <a:ext uri="{FF2B5EF4-FFF2-40B4-BE49-F238E27FC236}">
                <a16:creationId xmlns:a16="http://schemas.microsoft.com/office/drawing/2014/main" id="{FFA43404-BC43-A869-47FA-394D8A4C5EBA}"/>
              </a:ext>
            </a:extLst>
          </p:cNvPr>
          <p:cNvSpPr>
            <a:spLocks noGrp="1"/>
          </p:cNvSpPr>
          <p:nvPr>
            <p:ph idx="1"/>
          </p:nvPr>
        </p:nvSpPr>
        <p:spPr>
          <a:xfrm>
            <a:off x="1851102" y="2052116"/>
            <a:ext cx="8719037" cy="3997828"/>
          </a:xfrm>
        </p:spPr>
        <p:txBody>
          <a:bodyPr/>
          <a:lstStyle/>
          <a:p>
            <a:pPr marL="0" indent="0">
              <a:buNone/>
            </a:pPr>
            <a:r>
              <a:rPr lang="en-US" dirty="0"/>
              <a:t>Looking at the scatterplots does not reveal any obvious correlation between these variables and popularity. Perhaps the closest would be the scatterplot for danceability, which is confirmed by correlation analysis on the variables – The correlation between danceability and popularity is 0.12 which is low but still higher than many other variables.</a:t>
            </a:r>
          </a:p>
        </p:txBody>
      </p:sp>
    </p:spTree>
    <p:extLst>
      <p:ext uri="{BB962C8B-B14F-4D97-AF65-F5344CB8AC3E}">
        <p14:creationId xmlns:p14="http://schemas.microsoft.com/office/powerpoint/2010/main" val="308656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430B-93C3-F76B-1A63-9BD929D57F58}"/>
              </a:ext>
            </a:extLst>
          </p:cNvPr>
          <p:cNvSpPr>
            <a:spLocks noGrp="1"/>
          </p:cNvSpPr>
          <p:nvPr>
            <p:ph type="title"/>
          </p:nvPr>
        </p:nvSpPr>
        <p:spPr/>
        <p:txBody>
          <a:bodyPr/>
          <a:lstStyle/>
          <a:p>
            <a:r>
              <a:rPr lang="en-US" dirty="0"/>
              <a:t>Correlations</a:t>
            </a:r>
          </a:p>
        </p:txBody>
      </p:sp>
      <p:pic>
        <p:nvPicPr>
          <p:cNvPr id="4" name="Content Placeholder 3">
            <a:extLst>
              <a:ext uri="{FF2B5EF4-FFF2-40B4-BE49-F238E27FC236}">
                <a16:creationId xmlns:a16="http://schemas.microsoft.com/office/drawing/2014/main" id="{BE134C82-0933-7FB2-08C0-9B84617375B6}"/>
              </a:ext>
            </a:extLst>
          </p:cNvPr>
          <p:cNvPicPr>
            <a:picLocks noGrp="1" noChangeAspect="1"/>
          </p:cNvPicPr>
          <p:nvPr>
            <p:ph idx="1"/>
          </p:nvPr>
        </p:nvPicPr>
        <p:blipFill>
          <a:blip r:embed="rId2"/>
          <a:stretch>
            <a:fillRect/>
          </a:stretch>
        </p:blipFill>
        <p:spPr>
          <a:xfrm>
            <a:off x="2611808" y="1346670"/>
            <a:ext cx="7261301" cy="2906571"/>
          </a:xfrm>
          <a:prstGeom prst="rect">
            <a:avLst/>
          </a:prstGeom>
        </p:spPr>
      </p:pic>
      <p:pic>
        <p:nvPicPr>
          <p:cNvPr id="5" name="Picture 4">
            <a:extLst>
              <a:ext uri="{FF2B5EF4-FFF2-40B4-BE49-F238E27FC236}">
                <a16:creationId xmlns:a16="http://schemas.microsoft.com/office/drawing/2014/main" id="{F085EC68-7038-6077-2612-144A215EC661}"/>
              </a:ext>
            </a:extLst>
          </p:cNvPr>
          <p:cNvPicPr>
            <a:picLocks noChangeAspect="1"/>
          </p:cNvPicPr>
          <p:nvPr/>
        </p:nvPicPr>
        <p:blipFill>
          <a:blip r:embed="rId3"/>
          <a:stretch>
            <a:fillRect/>
          </a:stretch>
        </p:blipFill>
        <p:spPr>
          <a:xfrm>
            <a:off x="2611808" y="4292130"/>
            <a:ext cx="7467600" cy="2438400"/>
          </a:xfrm>
          <a:prstGeom prst="rect">
            <a:avLst/>
          </a:prstGeom>
        </p:spPr>
      </p:pic>
    </p:spTree>
    <p:extLst>
      <p:ext uri="{BB962C8B-B14F-4D97-AF65-F5344CB8AC3E}">
        <p14:creationId xmlns:p14="http://schemas.microsoft.com/office/powerpoint/2010/main" val="185030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5F76-1E1B-87E4-F2BA-2563986BA2C5}"/>
              </a:ext>
            </a:extLst>
          </p:cNvPr>
          <p:cNvSpPr>
            <a:spLocks noGrp="1"/>
          </p:cNvSpPr>
          <p:nvPr>
            <p:ph type="title"/>
          </p:nvPr>
        </p:nvSpPr>
        <p:spPr/>
        <p:txBody>
          <a:bodyPr/>
          <a:lstStyle/>
          <a:p>
            <a:r>
              <a:rPr lang="en-US" dirty="0"/>
              <a:t>Spearman Correlations</a:t>
            </a:r>
          </a:p>
        </p:txBody>
      </p:sp>
      <p:pic>
        <p:nvPicPr>
          <p:cNvPr id="4" name="Content Placeholder 3">
            <a:extLst>
              <a:ext uri="{FF2B5EF4-FFF2-40B4-BE49-F238E27FC236}">
                <a16:creationId xmlns:a16="http://schemas.microsoft.com/office/drawing/2014/main" id="{D4122AEC-21E2-6D5B-339B-DC7BD56450C1}"/>
              </a:ext>
            </a:extLst>
          </p:cNvPr>
          <p:cNvPicPr>
            <a:picLocks noGrp="1" noChangeAspect="1"/>
          </p:cNvPicPr>
          <p:nvPr>
            <p:ph idx="1"/>
          </p:nvPr>
        </p:nvPicPr>
        <p:blipFill>
          <a:blip r:embed="rId2"/>
          <a:stretch>
            <a:fillRect/>
          </a:stretch>
        </p:blipFill>
        <p:spPr>
          <a:xfrm>
            <a:off x="2472280" y="2379485"/>
            <a:ext cx="7796212" cy="1403318"/>
          </a:xfrm>
          <a:prstGeom prst="rect">
            <a:avLst/>
          </a:prstGeom>
        </p:spPr>
      </p:pic>
      <p:pic>
        <p:nvPicPr>
          <p:cNvPr id="5" name="Picture 4">
            <a:extLst>
              <a:ext uri="{FF2B5EF4-FFF2-40B4-BE49-F238E27FC236}">
                <a16:creationId xmlns:a16="http://schemas.microsoft.com/office/drawing/2014/main" id="{CCAEDF5B-27ED-600E-4A9C-46C3F093E2A2}"/>
              </a:ext>
            </a:extLst>
          </p:cNvPr>
          <p:cNvPicPr>
            <a:picLocks noChangeAspect="1"/>
          </p:cNvPicPr>
          <p:nvPr/>
        </p:nvPicPr>
        <p:blipFill>
          <a:blip r:embed="rId3"/>
          <a:stretch>
            <a:fillRect/>
          </a:stretch>
        </p:blipFill>
        <p:spPr>
          <a:xfrm>
            <a:off x="2484186" y="4106098"/>
            <a:ext cx="7772400" cy="2191892"/>
          </a:xfrm>
          <a:prstGeom prst="rect">
            <a:avLst/>
          </a:prstGeom>
        </p:spPr>
      </p:pic>
    </p:spTree>
    <p:extLst>
      <p:ext uri="{BB962C8B-B14F-4D97-AF65-F5344CB8AC3E}">
        <p14:creationId xmlns:p14="http://schemas.microsoft.com/office/powerpoint/2010/main" val="405172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D349-7BBD-CE12-5B38-3448A68BF59C}"/>
              </a:ext>
            </a:extLst>
          </p:cNvPr>
          <p:cNvSpPr>
            <a:spLocks noGrp="1"/>
          </p:cNvSpPr>
          <p:nvPr>
            <p:ph type="title"/>
          </p:nvPr>
        </p:nvSpPr>
        <p:spPr/>
        <p:txBody>
          <a:bodyPr/>
          <a:lstStyle/>
          <a:p>
            <a:r>
              <a:rPr lang="en-US" dirty="0"/>
              <a:t>Chi squared test – Does musical mode influence popularity?</a:t>
            </a:r>
          </a:p>
        </p:txBody>
      </p:sp>
      <p:pic>
        <p:nvPicPr>
          <p:cNvPr id="4" name="Content Placeholder 3">
            <a:extLst>
              <a:ext uri="{FF2B5EF4-FFF2-40B4-BE49-F238E27FC236}">
                <a16:creationId xmlns:a16="http://schemas.microsoft.com/office/drawing/2014/main" id="{FCF81102-8D97-2E33-72B7-C7877E57D82E}"/>
              </a:ext>
            </a:extLst>
          </p:cNvPr>
          <p:cNvPicPr>
            <a:picLocks noGrp="1" noChangeAspect="1"/>
          </p:cNvPicPr>
          <p:nvPr>
            <p:ph idx="1"/>
          </p:nvPr>
        </p:nvPicPr>
        <p:blipFill>
          <a:blip r:embed="rId2"/>
          <a:stretch>
            <a:fillRect/>
          </a:stretch>
        </p:blipFill>
        <p:spPr>
          <a:xfrm>
            <a:off x="1984917" y="1885285"/>
            <a:ext cx="3985811" cy="4574707"/>
          </a:xfrm>
          <a:prstGeom prst="rect">
            <a:avLst/>
          </a:prstGeom>
        </p:spPr>
      </p:pic>
      <p:pic>
        <p:nvPicPr>
          <p:cNvPr id="5" name="Picture 4">
            <a:extLst>
              <a:ext uri="{FF2B5EF4-FFF2-40B4-BE49-F238E27FC236}">
                <a16:creationId xmlns:a16="http://schemas.microsoft.com/office/drawing/2014/main" id="{47A8EDD2-9EFC-E047-6A07-5FBDE313B9DD}"/>
              </a:ext>
            </a:extLst>
          </p:cNvPr>
          <p:cNvPicPr>
            <a:picLocks noChangeAspect="1"/>
          </p:cNvPicPr>
          <p:nvPr/>
        </p:nvPicPr>
        <p:blipFill>
          <a:blip r:embed="rId3"/>
          <a:stretch>
            <a:fillRect/>
          </a:stretch>
        </p:blipFill>
        <p:spPr>
          <a:xfrm>
            <a:off x="6493108" y="3591622"/>
            <a:ext cx="3911600" cy="990600"/>
          </a:xfrm>
          <a:prstGeom prst="rect">
            <a:avLst/>
          </a:prstGeom>
        </p:spPr>
      </p:pic>
    </p:spTree>
    <p:extLst>
      <p:ext uri="{BB962C8B-B14F-4D97-AF65-F5344CB8AC3E}">
        <p14:creationId xmlns:p14="http://schemas.microsoft.com/office/powerpoint/2010/main" val="377279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3224-CEFD-8897-5137-EDC6F11217EE}"/>
              </a:ext>
            </a:extLst>
          </p:cNvPr>
          <p:cNvSpPr>
            <a:spLocks noGrp="1"/>
          </p:cNvSpPr>
          <p:nvPr>
            <p:ph type="title"/>
          </p:nvPr>
        </p:nvSpPr>
        <p:spPr/>
        <p:txBody>
          <a:bodyPr/>
          <a:lstStyle/>
          <a:p>
            <a:r>
              <a:rPr lang="en-US" dirty="0"/>
              <a:t>Chi squared test – Does musical mode influence popularity?</a:t>
            </a:r>
          </a:p>
        </p:txBody>
      </p:sp>
      <p:sp>
        <p:nvSpPr>
          <p:cNvPr id="3" name="Content Placeholder 2">
            <a:extLst>
              <a:ext uri="{FF2B5EF4-FFF2-40B4-BE49-F238E27FC236}">
                <a16:creationId xmlns:a16="http://schemas.microsoft.com/office/drawing/2014/main" id="{5926D5C9-75BE-A723-F85C-C1E0CB1B8623}"/>
              </a:ext>
            </a:extLst>
          </p:cNvPr>
          <p:cNvSpPr>
            <a:spLocks noGrp="1"/>
          </p:cNvSpPr>
          <p:nvPr>
            <p:ph idx="1"/>
          </p:nvPr>
        </p:nvSpPr>
        <p:spPr/>
        <p:txBody>
          <a:bodyPr/>
          <a:lstStyle/>
          <a:p>
            <a:r>
              <a:rPr lang="en-US" dirty="0"/>
              <a:t>The chi squared test gives a p value of 0.715 for the relationship between popularity and musical mode which suggests that there is not a significant correlation between mode and popularity.</a:t>
            </a:r>
          </a:p>
        </p:txBody>
      </p:sp>
    </p:spTree>
    <p:extLst>
      <p:ext uri="{BB962C8B-B14F-4D97-AF65-F5344CB8AC3E}">
        <p14:creationId xmlns:p14="http://schemas.microsoft.com/office/powerpoint/2010/main" val="296681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4CB3-0427-E077-241C-F0B1807CC9C8}"/>
              </a:ext>
            </a:extLst>
          </p:cNvPr>
          <p:cNvSpPr>
            <a:spLocks noGrp="1"/>
          </p:cNvSpPr>
          <p:nvPr>
            <p:ph type="title"/>
          </p:nvPr>
        </p:nvSpPr>
        <p:spPr>
          <a:xfrm>
            <a:off x="2142836" y="808056"/>
            <a:ext cx="8427303" cy="1077229"/>
          </a:xfrm>
        </p:spPr>
        <p:txBody>
          <a:bodyPr/>
          <a:lstStyle/>
          <a:p>
            <a:r>
              <a:rPr lang="en-US" dirty="0"/>
              <a:t>Question – What makes a song popular?</a:t>
            </a:r>
          </a:p>
        </p:txBody>
      </p:sp>
      <p:sp>
        <p:nvSpPr>
          <p:cNvPr id="3" name="Content Placeholder 2">
            <a:extLst>
              <a:ext uri="{FF2B5EF4-FFF2-40B4-BE49-F238E27FC236}">
                <a16:creationId xmlns:a16="http://schemas.microsoft.com/office/drawing/2014/main" id="{5B22AF38-1920-FB69-55F7-D74F9E1492B5}"/>
              </a:ext>
            </a:extLst>
          </p:cNvPr>
          <p:cNvSpPr>
            <a:spLocks noGrp="1"/>
          </p:cNvSpPr>
          <p:nvPr>
            <p:ph idx="1"/>
          </p:nvPr>
        </p:nvSpPr>
        <p:spPr>
          <a:xfrm>
            <a:off x="2373745" y="2052116"/>
            <a:ext cx="8196394" cy="3997828"/>
          </a:xfrm>
        </p:spPr>
        <p:txBody>
          <a:bodyPr/>
          <a:lstStyle/>
          <a:p>
            <a:r>
              <a:rPr lang="en-US" dirty="0"/>
              <a:t>Spotify has a Python library that provides data on all its tracks – including audio features like tempo, key, ‘danceability’, etc.</a:t>
            </a:r>
          </a:p>
          <a:p>
            <a:r>
              <a:rPr lang="en-US" dirty="0"/>
              <a:t>We will use this data to attempt to determine what features have the largest impact on the overall popularity of a song</a:t>
            </a:r>
          </a:p>
        </p:txBody>
      </p:sp>
    </p:spTree>
    <p:extLst>
      <p:ext uri="{BB962C8B-B14F-4D97-AF65-F5344CB8AC3E}">
        <p14:creationId xmlns:p14="http://schemas.microsoft.com/office/powerpoint/2010/main" val="208405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AB57-7F4C-F999-5B78-F83EC90F4FE1}"/>
              </a:ext>
            </a:extLst>
          </p:cNvPr>
          <p:cNvSpPr>
            <a:spLocks noGrp="1"/>
          </p:cNvSpPr>
          <p:nvPr>
            <p:ph type="title"/>
          </p:nvPr>
        </p:nvSpPr>
        <p:spPr/>
        <p:txBody>
          <a:bodyPr/>
          <a:lstStyle/>
          <a:p>
            <a:r>
              <a:rPr lang="en-US" dirty="0"/>
              <a:t>Regression analysis</a:t>
            </a:r>
          </a:p>
        </p:txBody>
      </p:sp>
      <p:pic>
        <p:nvPicPr>
          <p:cNvPr id="4" name="Content Placeholder 3">
            <a:extLst>
              <a:ext uri="{FF2B5EF4-FFF2-40B4-BE49-F238E27FC236}">
                <a16:creationId xmlns:a16="http://schemas.microsoft.com/office/drawing/2014/main" id="{86B4CDE0-C596-8FD2-D94C-4DD7EEAB9630}"/>
              </a:ext>
            </a:extLst>
          </p:cNvPr>
          <p:cNvPicPr>
            <a:picLocks noGrp="1" noChangeAspect="1"/>
          </p:cNvPicPr>
          <p:nvPr>
            <p:ph idx="1"/>
          </p:nvPr>
        </p:nvPicPr>
        <p:blipFill>
          <a:blip r:embed="rId2"/>
          <a:stretch>
            <a:fillRect/>
          </a:stretch>
        </p:blipFill>
        <p:spPr>
          <a:xfrm>
            <a:off x="1897721" y="1885285"/>
            <a:ext cx="7796212" cy="822995"/>
          </a:xfrm>
          <a:prstGeom prst="rect">
            <a:avLst/>
          </a:prstGeom>
        </p:spPr>
      </p:pic>
      <p:pic>
        <p:nvPicPr>
          <p:cNvPr id="5" name="Picture 4">
            <a:extLst>
              <a:ext uri="{FF2B5EF4-FFF2-40B4-BE49-F238E27FC236}">
                <a16:creationId xmlns:a16="http://schemas.microsoft.com/office/drawing/2014/main" id="{B53C5FB5-CFDE-4AF0-AD70-3ABF5B1B66DD}"/>
              </a:ext>
            </a:extLst>
          </p:cNvPr>
          <p:cNvPicPr>
            <a:picLocks noChangeAspect="1"/>
          </p:cNvPicPr>
          <p:nvPr/>
        </p:nvPicPr>
        <p:blipFill>
          <a:blip r:embed="rId3"/>
          <a:stretch>
            <a:fillRect/>
          </a:stretch>
        </p:blipFill>
        <p:spPr>
          <a:xfrm>
            <a:off x="1897721" y="2962514"/>
            <a:ext cx="3819252" cy="3756412"/>
          </a:xfrm>
          <a:prstGeom prst="rect">
            <a:avLst/>
          </a:prstGeom>
        </p:spPr>
      </p:pic>
      <p:sp>
        <p:nvSpPr>
          <p:cNvPr id="6" name="TextBox 5">
            <a:extLst>
              <a:ext uri="{FF2B5EF4-FFF2-40B4-BE49-F238E27FC236}">
                <a16:creationId xmlns:a16="http://schemas.microsoft.com/office/drawing/2014/main" id="{88E5542A-964B-943F-D79A-C5E6D688D32F}"/>
              </a:ext>
            </a:extLst>
          </p:cNvPr>
          <p:cNvSpPr txBox="1"/>
          <p:nvPr/>
        </p:nvSpPr>
        <p:spPr>
          <a:xfrm>
            <a:off x="5999356" y="2962514"/>
            <a:ext cx="4570783" cy="3139321"/>
          </a:xfrm>
          <a:prstGeom prst="rect">
            <a:avLst/>
          </a:prstGeom>
          <a:noFill/>
        </p:spPr>
        <p:txBody>
          <a:bodyPr wrap="square" rtlCol="0">
            <a:spAutoFit/>
          </a:bodyPr>
          <a:lstStyle/>
          <a:p>
            <a:r>
              <a:rPr lang="en-US" dirty="0"/>
              <a:t>We were able to achieve the best fit for a model by doing a regression between popularity and danceability, energy, </a:t>
            </a:r>
            <a:r>
              <a:rPr lang="en-US" dirty="0" err="1"/>
              <a:t>instrumentalness</a:t>
            </a:r>
            <a:r>
              <a:rPr lang="en-US" dirty="0"/>
              <a:t>, and loudness. These variables has the highest correlations with popularity individually, and creating a model using all of them results in a R-squared value of 0.051 – which is still low.</a:t>
            </a:r>
          </a:p>
          <a:p>
            <a:r>
              <a:rPr lang="en-US" dirty="0"/>
              <a:t>This suggests that these variables are not particularly effective in predicting track popularity.</a:t>
            </a:r>
          </a:p>
        </p:txBody>
      </p:sp>
    </p:spTree>
    <p:extLst>
      <p:ext uri="{BB962C8B-B14F-4D97-AF65-F5344CB8AC3E}">
        <p14:creationId xmlns:p14="http://schemas.microsoft.com/office/powerpoint/2010/main" val="2438319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2336-82AF-051D-D78E-12FEF3C4BAB9}"/>
              </a:ext>
            </a:extLst>
          </p:cNvPr>
          <p:cNvSpPr>
            <a:spLocks noGrp="1"/>
          </p:cNvSpPr>
          <p:nvPr>
            <p:ph type="title"/>
          </p:nvPr>
        </p:nvSpPr>
        <p:spPr/>
        <p:txBody>
          <a:bodyPr/>
          <a:lstStyle/>
          <a:p>
            <a:r>
              <a:rPr lang="en-US" dirty="0"/>
              <a:t>Regression analysis</a:t>
            </a:r>
          </a:p>
        </p:txBody>
      </p:sp>
      <p:pic>
        <p:nvPicPr>
          <p:cNvPr id="4" name="Content Placeholder 3">
            <a:extLst>
              <a:ext uri="{FF2B5EF4-FFF2-40B4-BE49-F238E27FC236}">
                <a16:creationId xmlns:a16="http://schemas.microsoft.com/office/drawing/2014/main" id="{C9D210CA-C472-FA99-29F2-735EA7D1DDCF}"/>
              </a:ext>
            </a:extLst>
          </p:cNvPr>
          <p:cNvPicPr>
            <a:picLocks noGrp="1" noChangeAspect="1"/>
          </p:cNvPicPr>
          <p:nvPr>
            <p:ph idx="1"/>
          </p:nvPr>
        </p:nvPicPr>
        <p:blipFill>
          <a:blip r:embed="rId2"/>
          <a:stretch>
            <a:fillRect/>
          </a:stretch>
        </p:blipFill>
        <p:spPr>
          <a:xfrm>
            <a:off x="1894380" y="1598451"/>
            <a:ext cx="5130800" cy="1356622"/>
          </a:xfrm>
          <a:prstGeom prst="rect">
            <a:avLst/>
          </a:prstGeom>
        </p:spPr>
      </p:pic>
      <p:pic>
        <p:nvPicPr>
          <p:cNvPr id="5" name="Picture 4">
            <a:extLst>
              <a:ext uri="{FF2B5EF4-FFF2-40B4-BE49-F238E27FC236}">
                <a16:creationId xmlns:a16="http://schemas.microsoft.com/office/drawing/2014/main" id="{0E47AE09-E614-E055-17B9-AD633A0E62B3}"/>
              </a:ext>
            </a:extLst>
          </p:cNvPr>
          <p:cNvPicPr>
            <a:picLocks noChangeAspect="1"/>
          </p:cNvPicPr>
          <p:nvPr/>
        </p:nvPicPr>
        <p:blipFill>
          <a:blip r:embed="rId3"/>
          <a:stretch>
            <a:fillRect/>
          </a:stretch>
        </p:blipFill>
        <p:spPr>
          <a:xfrm>
            <a:off x="1894380" y="3088226"/>
            <a:ext cx="3978566" cy="3613658"/>
          </a:xfrm>
          <a:prstGeom prst="rect">
            <a:avLst/>
          </a:prstGeom>
        </p:spPr>
      </p:pic>
      <p:sp>
        <p:nvSpPr>
          <p:cNvPr id="6" name="TextBox 5">
            <a:extLst>
              <a:ext uri="{FF2B5EF4-FFF2-40B4-BE49-F238E27FC236}">
                <a16:creationId xmlns:a16="http://schemas.microsoft.com/office/drawing/2014/main" id="{DF182EC0-740C-6141-84FB-D7DCAD43AB0B}"/>
              </a:ext>
            </a:extLst>
          </p:cNvPr>
          <p:cNvSpPr txBox="1"/>
          <p:nvPr/>
        </p:nvSpPr>
        <p:spPr>
          <a:xfrm>
            <a:off x="6319056" y="3088226"/>
            <a:ext cx="4527395" cy="1754326"/>
          </a:xfrm>
          <a:prstGeom prst="rect">
            <a:avLst/>
          </a:prstGeom>
          <a:noFill/>
        </p:spPr>
        <p:txBody>
          <a:bodyPr wrap="square" rtlCol="0">
            <a:spAutoFit/>
          </a:bodyPr>
          <a:lstStyle/>
          <a:p>
            <a:r>
              <a:rPr lang="en-US" dirty="0"/>
              <a:t>We also ran a regression with a categorical variable, musical mode. Our regression resulted in a R-squared value of 0.001, suggesting that the model created using musical mode is a poor fit for track popularity.</a:t>
            </a:r>
          </a:p>
        </p:txBody>
      </p:sp>
    </p:spTree>
    <p:extLst>
      <p:ext uri="{BB962C8B-B14F-4D97-AF65-F5344CB8AC3E}">
        <p14:creationId xmlns:p14="http://schemas.microsoft.com/office/powerpoint/2010/main" val="35518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0F6B-BEB1-6A24-DDF8-AD1B80A90658}"/>
              </a:ext>
            </a:extLst>
          </p:cNvPr>
          <p:cNvSpPr>
            <a:spLocks noGrp="1"/>
          </p:cNvSpPr>
          <p:nvPr>
            <p:ph type="title"/>
          </p:nvPr>
        </p:nvSpPr>
        <p:spPr/>
        <p:txBody>
          <a:bodyPr/>
          <a:lstStyle/>
          <a:p>
            <a:r>
              <a:rPr lang="en-US" dirty="0"/>
              <a:t>Variables used for analysis</a:t>
            </a:r>
          </a:p>
        </p:txBody>
      </p:sp>
      <p:sp>
        <p:nvSpPr>
          <p:cNvPr id="3" name="Content Placeholder 2">
            <a:extLst>
              <a:ext uri="{FF2B5EF4-FFF2-40B4-BE49-F238E27FC236}">
                <a16:creationId xmlns:a16="http://schemas.microsoft.com/office/drawing/2014/main" id="{C20F5924-5B0B-50D0-51D8-19906D30703F}"/>
              </a:ext>
            </a:extLst>
          </p:cNvPr>
          <p:cNvSpPr>
            <a:spLocks noGrp="1"/>
          </p:cNvSpPr>
          <p:nvPr>
            <p:ph idx="1"/>
          </p:nvPr>
        </p:nvSpPr>
        <p:spPr>
          <a:xfrm>
            <a:off x="2262910" y="2052115"/>
            <a:ext cx="8307230" cy="4413340"/>
          </a:xfrm>
        </p:spPr>
        <p:txBody>
          <a:bodyPr>
            <a:normAutofit fontScale="85000" lnSpcReduction="20000"/>
          </a:bodyPr>
          <a:lstStyle/>
          <a:p>
            <a:r>
              <a:rPr lang="en-US" dirty="0"/>
              <a:t>“Danceability” – describes how suitable a track is for dancing</a:t>
            </a:r>
          </a:p>
          <a:p>
            <a:r>
              <a:rPr lang="en-US" dirty="0"/>
              <a:t>“Energy” – represents a perceptual measure of intensity and activity (high energy tracks are loud and noisy)</a:t>
            </a:r>
          </a:p>
          <a:p>
            <a:r>
              <a:rPr lang="en-US" dirty="0"/>
              <a:t>”Loudness” – overall loudness of track in decibels</a:t>
            </a:r>
          </a:p>
          <a:p>
            <a:r>
              <a:rPr lang="en-US" dirty="0"/>
              <a:t>“Valence” – describes musical positiveness (High valence tracks sound happy, low valence tracks sound sad)</a:t>
            </a:r>
          </a:p>
          <a:p>
            <a:r>
              <a:rPr lang="en-US" dirty="0"/>
              <a:t>“</a:t>
            </a:r>
            <a:r>
              <a:rPr lang="en-US" dirty="0" err="1"/>
              <a:t>Instrumentalness</a:t>
            </a:r>
            <a:r>
              <a:rPr lang="en-US" dirty="0"/>
              <a:t>” – predicts whether a track contains vocals</a:t>
            </a:r>
          </a:p>
          <a:p>
            <a:r>
              <a:rPr lang="en-US" dirty="0"/>
              <a:t>“Key” – musical key the track is in</a:t>
            </a:r>
          </a:p>
          <a:p>
            <a:r>
              <a:rPr lang="en-US" dirty="0"/>
              <a:t>“Mode” – whether the track is in a major or minor key</a:t>
            </a:r>
          </a:p>
          <a:p>
            <a:r>
              <a:rPr lang="en-US" dirty="0"/>
              <a:t>“Popularity” – overall popularity of track</a:t>
            </a:r>
          </a:p>
          <a:p>
            <a:endParaRPr lang="en-US" dirty="0"/>
          </a:p>
        </p:txBody>
      </p:sp>
    </p:spTree>
    <p:extLst>
      <p:ext uri="{BB962C8B-B14F-4D97-AF65-F5344CB8AC3E}">
        <p14:creationId xmlns:p14="http://schemas.microsoft.com/office/powerpoint/2010/main" val="163517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D194-B267-4998-A135-7BD1966F1C7F}"/>
              </a:ext>
            </a:extLst>
          </p:cNvPr>
          <p:cNvSpPr>
            <a:spLocks noGrp="1"/>
          </p:cNvSpPr>
          <p:nvPr>
            <p:ph type="title"/>
          </p:nvPr>
        </p:nvSpPr>
        <p:spPr/>
        <p:txBody>
          <a:bodyPr/>
          <a:lstStyle/>
          <a:p>
            <a:r>
              <a:rPr lang="en-US" dirty="0"/>
              <a:t>Histograms</a:t>
            </a:r>
          </a:p>
        </p:txBody>
      </p:sp>
      <p:sp>
        <p:nvSpPr>
          <p:cNvPr id="3" name="Content Placeholder 2">
            <a:extLst>
              <a:ext uri="{FF2B5EF4-FFF2-40B4-BE49-F238E27FC236}">
                <a16:creationId xmlns:a16="http://schemas.microsoft.com/office/drawing/2014/main" id="{A099F43E-8E04-34E2-AE81-65DAC4C924D8}"/>
              </a:ext>
            </a:extLst>
          </p:cNvPr>
          <p:cNvSpPr>
            <a:spLocks noGrp="1"/>
          </p:cNvSpPr>
          <p:nvPr>
            <p:ph idx="1"/>
          </p:nvPr>
        </p:nvSpPr>
        <p:spPr>
          <a:xfrm>
            <a:off x="2611808" y="4217251"/>
            <a:ext cx="7796540" cy="2006863"/>
          </a:xfrm>
        </p:spPr>
        <p:txBody>
          <a:bodyPr>
            <a:normAutofit/>
          </a:bodyPr>
          <a:lstStyle/>
          <a:p>
            <a:pPr marL="0" indent="0">
              <a:buNone/>
            </a:pPr>
            <a:r>
              <a:rPr lang="en-US" sz="1600" dirty="0"/>
              <a:t>Because there are so many tracks included, many of them are relatively unknown and have a popularity of 0, which was skewing the data. To get a more accurate model we dropped all tracks with a popularity less than 1, limiting the tracks to those with at least some exposure. There are not any other apparent outliers in the histograms. It is worth noting that the variables ”key” and “mode” are categorical variables, not continuous variables.</a:t>
            </a:r>
          </a:p>
        </p:txBody>
      </p:sp>
      <p:pic>
        <p:nvPicPr>
          <p:cNvPr id="4" name="Picture 3">
            <a:extLst>
              <a:ext uri="{FF2B5EF4-FFF2-40B4-BE49-F238E27FC236}">
                <a16:creationId xmlns:a16="http://schemas.microsoft.com/office/drawing/2014/main" id="{1B3BF12A-D722-D4DC-41F1-D0653CB03638}"/>
              </a:ext>
            </a:extLst>
          </p:cNvPr>
          <p:cNvPicPr>
            <a:picLocks noChangeAspect="1"/>
          </p:cNvPicPr>
          <p:nvPr/>
        </p:nvPicPr>
        <p:blipFill>
          <a:blip r:embed="rId2"/>
          <a:stretch>
            <a:fillRect/>
          </a:stretch>
        </p:blipFill>
        <p:spPr>
          <a:xfrm>
            <a:off x="2611808" y="2106434"/>
            <a:ext cx="7772400" cy="2006863"/>
          </a:xfrm>
          <a:prstGeom prst="rect">
            <a:avLst/>
          </a:prstGeom>
        </p:spPr>
      </p:pic>
    </p:spTree>
    <p:extLst>
      <p:ext uri="{BB962C8B-B14F-4D97-AF65-F5344CB8AC3E}">
        <p14:creationId xmlns:p14="http://schemas.microsoft.com/office/powerpoint/2010/main" val="215802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FEDF-2A31-935B-781C-0312E83EACF5}"/>
              </a:ext>
            </a:extLst>
          </p:cNvPr>
          <p:cNvSpPr>
            <a:spLocks noGrp="1"/>
          </p:cNvSpPr>
          <p:nvPr>
            <p:ph type="title"/>
          </p:nvPr>
        </p:nvSpPr>
        <p:spPr/>
        <p:txBody>
          <a:bodyPr/>
          <a:lstStyle/>
          <a:p>
            <a:r>
              <a:rPr lang="en-US" dirty="0"/>
              <a:t>Histograms</a:t>
            </a:r>
          </a:p>
        </p:txBody>
      </p:sp>
      <p:pic>
        <p:nvPicPr>
          <p:cNvPr id="6" name="Picture 5">
            <a:extLst>
              <a:ext uri="{FF2B5EF4-FFF2-40B4-BE49-F238E27FC236}">
                <a16:creationId xmlns:a16="http://schemas.microsoft.com/office/drawing/2014/main" id="{9471715A-2390-1C29-1FAC-B3F3A3F4600C}"/>
              </a:ext>
            </a:extLst>
          </p:cNvPr>
          <p:cNvPicPr>
            <a:picLocks noChangeAspect="1"/>
          </p:cNvPicPr>
          <p:nvPr/>
        </p:nvPicPr>
        <p:blipFill>
          <a:blip r:embed="rId2"/>
          <a:stretch>
            <a:fillRect/>
          </a:stretch>
        </p:blipFill>
        <p:spPr>
          <a:xfrm>
            <a:off x="2704773" y="1506716"/>
            <a:ext cx="7772400" cy="5088628"/>
          </a:xfrm>
          <a:prstGeom prst="rect">
            <a:avLst/>
          </a:prstGeom>
        </p:spPr>
      </p:pic>
    </p:spTree>
    <p:extLst>
      <p:ext uri="{BB962C8B-B14F-4D97-AF65-F5344CB8AC3E}">
        <p14:creationId xmlns:p14="http://schemas.microsoft.com/office/powerpoint/2010/main" val="279215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FC30-A427-CD05-79DE-FADE1312A1C0}"/>
              </a:ext>
            </a:extLst>
          </p:cNvPr>
          <p:cNvSpPr>
            <a:spLocks noGrp="1"/>
          </p:cNvSpPr>
          <p:nvPr>
            <p:ph type="title"/>
          </p:nvPr>
        </p:nvSpPr>
        <p:spPr/>
        <p:txBody>
          <a:bodyPr/>
          <a:lstStyle/>
          <a:p>
            <a:r>
              <a:rPr lang="en-US" dirty="0"/>
              <a:t>Descriptive characteristics</a:t>
            </a:r>
          </a:p>
        </p:txBody>
      </p:sp>
      <p:pic>
        <p:nvPicPr>
          <p:cNvPr id="5" name="Content Placeholder 4">
            <a:extLst>
              <a:ext uri="{FF2B5EF4-FFF2-40B4-BE49-F238E27FC236}">
                <a16:creationId xmlns:a16="http://schemas.microsoft.com/office/drawing/2014/main" id="{6AC39B07-8E5A-249B-4D4F-C269FB50D820}"/>
              </a:ext>
            </a:extLst>
          </p:cNvPr>
          <p:cNvPicPr>
            <a:picLocks noGrp="1" noChangeAspect="1"/>
          </p:cNvPicPr>
          <p:nvPr>
            <p:ph idx="1"/>
          </p:nvPr>
        </p:nvPicPr>
        <p:blipFill>
          <a:blip r:embed="rId2"/>
          <a:stretch>
            <a:fillRect/>
          </a:stretch>
        </p:blipFill>
        <p:spPr>
          <a:xfrm>
            <a:off x="4630951" y="2052116"/>
            <a:ext cx="2518229" cy="1823198"/>
          </a:xfrm>
          <a:prstGeom prst="rect">
            <a:avLst/>
          </a:prstGeom>
        </p:spPr>
      </p:pic>
      <p:pic>
        <p:nvPicPr>
          <p:cNvPr id="4" name="Picture 3">
            <a:extLst>
              <a:ext uri="{FF2B5EF4-FFF2-40B4-BE49-F238E27FC236}">
                <a16:creationId xmlns:a16="http://schemas.microsoft.com/office/drawing/2014/main" id="{82E4CAB5-2EAD-985E-093F-16D1401E5EDA}"/>
              </a:ext>
            </a:extLst>
          </p:cNvPr>
          <p:cNvPicPr>
            <a:picLocks noChangeAspect="1"/>
          </p:cNvPicPr>
          <p:nvPr/>
        </p:nvPicPr>
        <p:blipFill>
          <a:blip r:embed="rId3"/>
          <a:stretch>
            <a:fillRect/>
          </a:stretch>
        </p:blipFill>
        <p:spPr>
          <a:xfrm>
            <a:off x="1621861" y="2052116"/>
            <a:ext cx="2765525" cy="1823198"/>
          </a:xfrm>
          <a:prstGeom prst="rect">
            <a:avLst/>
          </a:prstGeom>
        </p:spPr>
      </p:pic>
      <p:pic>
        <p:nvPicPr>
          <p:cNvPr id="6" name="Picture 5">
            <a:extLst>
              <a:ext uri="{FF2B5EF4-FFF2-40B4-BE49-F238E27FC236}">
                <a16:creationId xmlns:a16="http://schemas.microsoft.com/office/drawing/2014/main" id="{A5F1B286-00C2-7C1D-A8A8-D619B36FF768}"/>
              </a:ext>
            </a:extLst>
          </p:cNvPr>
          <p:cNvPicPr>
            <a:picLocks noChangeAspect="1"/>
          </p:cNvPicPr>
          <p:nvPr/>
        </p:nvPicPr>
        <p:blipFill>
          <a:blip r:embed="rId4"/>
          <a:stretch>
            <a:fillRect/>
          </a:stretch>
        </p:blipFill>
        <p:spPr>
          <a:xfrm>
            <a:off x="7392745" y="2052116"/>
            <a:ext cx="2755515" cy="1823198"/>
          </a:xfrm>
          <a:prstGeom prst="rect">
            <a:avLst/>
          </a:prstGeom>
        </p:spPr>
      </p:pic>
      <p:pic>
        <p:nvPicPr>
          <p:cNvPr id="7" name="Picture 6">
            <a:extLst>
              <a:ext uri="{FF2B5EF4-FFF2-40B4-BE49-F238E27FC236}">
                <a16:creationId xmlns:a16="http://schemas.microsoft.com/office/drawing/2014/main" id="{946FB24A-FEDC-8952-659A-3355DEDC77E4}"/>
              </a:ext>
            </a:extLst>
          </p:cNvPr>
          <p:cNvPicPr>
            <a:picLocks noChangeAspect="1"/>
          </p:cNvPicPr>
          <p:nvPr/>
        </p:nvPicPr>
        <p:blipFill>
          <a:blip r:embed="rId5"/>
          <a:stretch>
            <a:fillRect/>
          </a:stretch>
        </p:blipFill>
        <p:spPr>
          <a:xfrm>
            <a:off x="1621861" y="4228192"/>
            <a:ext cx="2765525" cy="1821752"/>
          </a:xfrm>
          <a:prstGeom prst="rect">
            <a:avLst/>
          </a:prstGeom>
        </p:spPr>
      </p:pic>
      <p:pic>
        <p:nvPicPr>
          <p:cNvPr id="8" name="Picture 7">
            <a:extLst>
              <a:ext uri="{FF2B5EF4-FFF2-40B4-BE49-F238E27FC236}">
                <a16:creationId xmlns:a16="http://schemas.microsoft.com/office/drawing/2014/main" id="{5DAAC3C0-D639-56E0-21B6-08E6BC2DA588}"/>
              </a:ext>
            </a:extLst>
          </p:cNvPr>
          <p:cNvPicPr>
            <a:picLocks noChangeAspect="1"/>
          </p:cNvPicPr>
          <p:nvPr/>
        </p:nvPicPr>
        <p:blipFill>
          <a:blip r:embed="rId6"/>
          <a:stretch>
            <a:fillRect/>
          </a:stretch>
        </p:blipFill>
        <p:spPr>
          <a:xfrm>
            <a:off x="4630951" y="4228192"/>
            <a:ext cx="2518229" cy="1817075"/>
          </a:xfrm>
          <a:prstGeom prst="rect">
            <a:avLst/>
          </a:prstGeom>
        </p:spPr>
      </p:pic>
      <p:pic>
        <p:nvPicPr>
          <p:cNvPr id="9" name="Picture 8">
            <a:extLst>
              <a:ext uri="{FF2B5EF4-FFF2-40B4-BE49-F238E27FC236}">
                <a16:creationId xmlns:a16="http://schemas.microsoft.com/office/drawing/2014/main" id="{64E349A2-7291-9732-37F0-C9AEC4FBE153}"/>
              </a:ext>
            </a:extLst>
          </p:cNvPr>
          <p:cNvPicPr>
            <a:picLocks noChangeAspect="1"/>
          </p:cNvPicPr>
          <p:nvPr/>
        </p:nvPicPr>
        <p:blipFill>
          <a:blip r:embed="rId7"/>
          <a:stretch>
            <a:fillRect/>
          </a:stretch>
        </p:blipFill>
        <p:spPr>
          <a:xfrm>
            <a:off x="7392745" y="4228192"/>
            <a:ext cx="2755515" cy="1817075"/>
          </a:xfrm>
          <a:prstGeom prst="rect">
            <a:avLst/>
          </a:prstGeom>
        </p:spPr>
      </p:pic>
    </p:spTree>
    <p:extLst>
      <p:ext uri="{BB962C8B-B14F-4D97-AF65-F5344CB8AC3E}">
        <p14:creationId xmlns:p14="http://schemas.microsoft.com/office/powerpoint/2010/main" val="334454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8BFC-EB1D-5913-BD86-A23BFA468E57}"/>
              </a:ext>
            </a:extLst>
          </p:cNvPr>
          <p:cNvSpPr>
            <a:spLocks noGrp="1"/>
          </p:cNvSpPr>
          <p:nvPr>
            <p:ph type="title"/>
          </p:nvPr>
        </p:nvSpPr>
        <p:spPr/>
        <p:txBody>
          <a:bodyPr/>
          <a:lstStyle/>
          <a:p>
            <a:r>
              <a:rPr lang="en-US" dirty="0"/>
              <a:t>PMF comparison</a:t>
            </a:r>
          </a:p>
        </p:txBody>
      </p:sp>
      <p:pic>
        <p:nvPicPr>
          <p:cNvPr id="5" name="Content Placeholder 4">
            <a:extLst>
              <a:ext uri="{FF2B5EF4-FFF2-40B4-BE49-F238E27FC236}">
                <a16:creationId xmlns:a16="http://schemas.microsoft.com/office/drawing/2014/main" id="{4100E133-084C-0644-5B5C-DA66089E2816}"/>
              </a:ext>
            </a:extLst>
          </p:cNvPr>
          <p:cNvPicPr>
            <a:picLocks noGrp="1" noChangeAspect="1"/>
          </p:cNvPicPr>
          <p:nvPr>
            <p:ph idx="1"/>
          </p:nvPr>
        </p:nvPicPr>
        <p:blipFill>
          <a:blip r:embed="rId2"/>
          <a:stretch>
            <a:fillRect/>
          </a:stretch>
        </p:blipFill>
        <p:spPr>
          <a:xfrm>
            <a:off x="2471057" y="3816049"/>
            <a:ext cx="8327571" cy="3041952"/>
          </a:xfrm>
          <a:prstGeom prst="rect">
            <a:avLst/>
          </a:prstGeom>
        </p:spPr>
      </p:pic>
      <p:pic>
        <p:nvPicPr>
          <p:cNvPr id="4" name="Picture 3">
            <a:extLst>
              <a:ext uri="{FF2B5EF4-FFF2-40B4-BE49-F238E27FC236}">
                <a16:creationId xmlns:a16="http://schemas.microsoft.com/office/drawing/2014/main" id="{F0A78993-C911-32DC-12A9-FFE983F2F7D1}"/>
              </a:ext>
            </a:extLst>
          </p:cNvPr>
          <p:cNvPicPr>
            <a:picLocks noChangeAspect="1"/>
          </p:cNvPicPr>
          <p:nvPr/>
        </p:nvPicPr>
        <p:blipFill>
          <a:blip r:embed="rId3"/>
          <a:stretch>
            <a:fillRect/>
          </a:stretch>
        </p:blipFill>
        <p:spPr>
          <a:xfrm>
            <a:off x="2471058" y="1346670"/>
            <a:ext cx="8327572" cy="2469378"/>
          </a:xfrm>
          <a:prstGeom prst="rect">
            <a:avLst/>
          </a:prstGeom>
        </p:spPr>
      </p:pic>
    </p:spTree>
    <p:extLst>
      <p:ext uri="{BB962C8B-B14F-4D97-AF65-F5344CB8AC3E}">
        <p14:creationId xmlns:p14="http://schemas.microsoft.com/office/powerpoint/2010/main" val="270687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B91F-CB90-158E-F004-CFA998D526B1}"/>
              </a:ext>
            </a:extLst>
          </p:cNvPr>
          <p:cNvSpPr>
            <a:spLocks noGrp="1"/>
          </p:cNvSpPr>
          <p:nvPr>
            <p:ph type="title"/>
          </p:nvPr>
        </p:nvSpPr>
        <p:spPr/>
        <p:txBody>
          <a:bodyPr/>
          <a:lstStyle/>
          <a:p>
            <a:r>
              <a:rPr lang="en-US" dirty="0"/>
              <a:t>PMF comparison</a:t>
            </a:r>
          </a:p>
        </p:txBody>
      </p:sp>
      <p:sp>
        <p:nvSpPr>
          <p:cNvPr id="3" name="Content Placeholder 2">
            <a:extLst>
              <a:ext uri="{FF2B5EF4-FFF2-40B4-BE49-F238E27FC236}">
                <a16:creationId xmlns:a16="http://schemas.microsoft.com/office/drawing/2014/main" id="{D67FE7F2-439C-B21C-BE59-844B6E6C74B1}"/>
              </a:ext>
            </a:extLst>
          </p:cNvPr>
          <p:cNvSpPr>
            <a:spLocks noGrp="1"/>
          </p:cNvSpPr>
          <p:nvPr>
            <p:ph idx="1"/>
          </p:nvPr>
        </p:nvSpPr>
        <p:spPr>
          <a:xfrm>
            <a:off x="2383971" y="4710935"/>
            <a:ext cx="8066315" cy="1392148"/>
          </a:xfrm>
        </p:spPr>
        <p:txBody>
          <a:bodyPr>
            <a:normAutofit fontScale="85000" lnSpcReduction="20000"/>
          </a:bodyPr>
          <a:lstStyle/>
          <a:p>
            <a:pPr marL="0" indent="0">
              <a:buNone/>
            </a:pPr>
            <a:r>
              <a:rPr lang="en-US" dirty="0"/>
              <a:t>Looking at the charts for PMF of track popularity for songs in a major key vs minor key, it does not appear that there is a significant difference in probability for songs in a major or minor key to be more popular. We do see that the probability is higher for minor key songs at the right end of the graph, but not by much. This might suggest that songs in a minor key are slightly more likely to be popular.</a:t>
            </a:r>
          </a:p>
        </p:txBody>
      </p:sp>
      <p:pic>
        <p:nvPicPr>
          <p:cNvPr id="4" name="Picture 3">
            <a:extLst>
              <a:ext uri="{FF2B5EF4-FFF2-40B4-BE49-F238E27FC236}">
                <a16:creationId xmlns:a16="http://schemas.microsoft.com/office/drawing/2014/main" id="{79E2620A-FB5C-1B15-1DDA-08928A048366}"/>
              </a:ext>
            </a:extLst>
          </p:cNvPr>
          <p:cNvPicPr>
            <a:picLocks noChangeAspect="1"/>
          </p:cNvPicPr>
          <p:nvPr/>
        </p:nvPicPr>
        <p:blipFill>
          <a:blip r:embed="rId2"/>
          <a:stretch>
            <a:fillRect/>
          </a:stretch>
        </p:blipFill>
        <p:spPr>
          <a:xfrm>
            <a:off x="3170764" y="1346670"/>
            <a:ext cx="6247637" cy="3311126"/>
          </a:xfrm>
          <a:prstGeom prst="rect">
            <a:avLst/>
          </a:prstGeom>
        </p:spPr>
      </p:pic>
    </p:spTree>
    <p:extLst>
      <p:ext uri="{BB962C8B-B14F-4D97-AF65-F5344CB8AC3E}">
        <p14:creationId xmlns:p14="http://schemas.microsoft.com/office/powerpoint/2010/main" val="220869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BF12-7BD4-B823-056F-D2064F443C21}"/>
              </a:ext>
            </a:extLst>
          </p:cNvPr>
          <p:cNvSpPr>
            <a:spLocks noGrp="1"/>
          </p:cNvSpPr>
          <p:nvPr>
            <p:ph type="title"/>
          </p:nvPr>
        </p:nvSpPr>
        <p:spPr/>
        <p:txBody>
          <a:bodyPr/>
          <a:lstStyle/>
          <a:p>
            <a:r>
              <a:rPr lang="en-US" dirty="0"/>
              <a:t>CDF</a:t>
            </a:r>
          </a:p>
        </p:txBody>
      </p:sp>
      <p:pic>
        <p:nvPicPr>
          <p:cNvPr id="4" name="Content Placeholder 3">
            <a:extLst>
              <a:ext uri="{FF2B5EF4-FFF2-40B4-BE49-F238E27FC236}">
                <a16:creationId xmlns:a16="http://schemas.microsoft.com/office/drawing/2014/main" id="{C99C42F9-537B-80F9-14D5-840882825A95}"/>
              </a:ext>
            </a:extLst>
          </p:cNvPr>
          <p:cNvPicPr>
            <a:picLocks noGrp="1" noChangeAspect="1"/>
          </p:cNvPicPr>
          <p:nvPr>
            <p:ph idx="1"/>
          </p:nvPr>
        </p:nvPicPr>
        <p:blipFill>
          <a:blip r:embed="rId2"/>
          <a:stretch>
            <a:fillRect/>
          </a:stretch>
        </p:blipFill>
        <p:spPr>
          <a:xfrm>
            <a:off x="2501220" y="1885285"/>
            <a:ext cx="7796212" cy="1037847"/>
          </a:xfrm>
          <a:prstGeom prst="rect">
            <a:avLst/>
          </a:prstGeom>
        </p:spPr>
      </p:pic>
      <p:pic>
        <p:nvPicPr>
          <p:cNvPr id="5" name="Picture 4">
            <a:extLst>
              <a:ext uri="{FF2B5EF4-FFF2-40B4-BE49-F238E27FC236}">
                <a16:creationId xmlns:a16="http://schemas.microsoft.com/office/drawing/2014/main" id="{AB6161BC-9EE5-D39A-E5E5-8835DF7262AB}"/>
              </a:ext>
            </a:extLst>
          </p:cNvPr>
          <p:cNvPicPr>
            <a:picLocks noChangeAspect="1"/>
          </p:cNvPicPr>
          <p:nvPr/>
        </p:nvPicPr>
        <p:blipFill>
          <a:blip r:embed="rId3"/>
          <a:stretch>
            <a:fillRect/>
          </a:stretch>
        </p:blipFill>
        <p:spPr>
          <a:xfrm>
            <a:off x="3557815" y="3140916"/>
            <a:ext cx="4595585" cy="3491345"/>
          </a:xfrm>
          <a:prstGeom prst="rect">
            <a:avLst/>
          </a:prstGeom>
        </p:spPr>
      </p:pic>
    </p:spTree>
    <p:extLst>
      <p:ext uri="{BB962C8B-B14F-4D97-AF65-F5344CB8AC3E}">
        <p14:creationId xmlns:p14="http://schemas.microsoft.com/office/powerpoint/2010/main" val="298445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145</TotalTime>
  <Words>746</Words>
  <Application>Microsoft Macintosh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MS Shell Dlg 2</vt:lpstr>
      <vt:lpstr>Wingdings</vt:lpstr>
      <vt:lpstr>Wingdings 3</vt:lpstr>
      <vt:lpstr>Madison</vt:lpstr>
      <vt:lpstr>What makes a song popular?</vt:lpstr>
      <vt:lpstr>Question – What makes a song popular?</vt:lpstr>
      <vt:lpstr>Variables used for analysis</vt:lpstr>
      <vt:lpstr>Histograms</vt:lpstr>
      <vt:lpstr>Histograms</vt:lpstr>
      <vt:lpstr>Descriptive characteristics</vt:lpstr>
      <vt:lpstr>PMF comparison</vt:lpstr>
      <vt:lpstr>PMF comparison</vt:lpstr>
      <vt:lpstr>CDF</vt:lpstr>
      <vt:lpstr>CDF</vt:lpstr>
      <vt:lpstr>Popularity vs normal distribution</vt:lpstr>
      <vt:lpstr>Track popularity vs lognormal distribution</vt:lpstr>
      <vt:lpstr>Scatterplots of Energy and Danceability vs Popularity</vt:lpstr>
      <vt:lpstr>Scatterplots of other variables</vt:lpstr>
      <vt:lpstr>Scatterplots analysis</vt:lpstr>
      <vt:lpstr>Correlations</vt:lpstr>
      <vt:lpstr>Spearman Correlations</vt:lpstr>
      <vt:lpstr>Chi squared test – Does musical mode influence popularity?</vt:lpstr>
      <vt:lpstr>Chi squared test – Does musical mode influence popularity?</vt:lpstr>
      <vt:lpstr>Regression analysis</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Bryan Emer</dc:creator>
  <cp:lastModifiedBy>Bryan Emer</cp:lastModifiedBy>
  <cp:revision>4</cp:revision>
  <dcterms:created xsi:type="dcterms:W3CDTF">2024-11-16T18:02:19Z</dcterms:created>
  <dcterms:modified xsi:type="dcterms:W3CDTF">2024-11-16T20:28:03Z</dcterms:modified>
</cp:coreProperties>
</file>