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67275" cy="42794238"/>
  <p:notesSz cx="7004050" cy="9290050"/>
  <p:defaultText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25" d="100"/>
          <a:sy n="25" d="100"/>
        </p:scale>
        <p:origin x="2067" y="-1482"/>
      </p:cViewPr>
      <p:guideLst>
        <p:guide orient="horz" pos="13479"/>
        <p:guide pos="9533"/>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8" name="Rectangle 7"/>
          <p:cNvSpPr/>
          <p:nvPr userDrawn="1"/>
        </p:nvSpPr>
        <p:spPr>
          <a:xfrm>
            <a:off x="0" y="37444959"/>
            <a:ext cx="30267275" cy="53492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9" name="Instructions"/>
          <p:cNvSpPr/>
          <p:nvPr userDrawn="1"/>
        </p:nvSpPr>
        <p:spPr>
          <a:xfrm>
            <a:off x="-12611365" y="0"/>
            <a:ext cx="11770607" cy="427942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7425" tIns="217425" rIns="217425" bIns="21742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This poster template is set up for A0</a:t>
            </a:r>
            <a:r>
              <a:rPr lang="en-US" sz="6000" baseline="0" dirty="0">
                <a:solidFill>
                  <a:srgbClr val="7F7F7F"/>
                </a:solidFill>
                <a:latin typeface="Calibri" pitchFamily="34" charset="0"/>
                <a:cs typeface="Calibri" panose="020F0502020204030204" pitchFamily="34" charset="0"/>
              </a:rPr>
              <a:t> international paper size of 1189 mm x 841 mm</a:t>
            </a:r>
            <a:r>
              <a:rPr lang="en-US" sz="6000" dirty="0">
                <a:solidFill>
                  <a:srgbClr val="7F7F7F"/>
                </a:solidFill>
                <a:latin typeface="Calibri" pitchFamily="34" charset="0"/>
                <a:cs typeface="Calibri" panose="020F0502020204030204" pitchFamily="34" charset="0"/>
              </a:rPr>
              <a:t> (46.8” high by 33.1” wide). It can be printed at</a:t>
            </a:r>
            <a:r>
              <a:rPr lang="en-US" sz="6000" baseline="0" dirty="0">
                <a:solidFill>
                  <a:srgbClr val="7F7F7F"/>
                </a:solidFill>
                <a:latin typeface="Calibri" pitchFamily="34" charset="0"/>
                <a:cs typeface="Calibri" panose="020F0502020204030204" pitchFamily="34" charset="0"/>
              </a:rPr>
              <a:t> 70.6% for an A1 poster of 841 mm x 594 mm.</a:t>
            </a:r>
            <a:endParaRPr lang="en-US" sz="60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82"/>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82"/>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82"/>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1108033" y="0"/>
            <a:ext cx="11770607" cy="427942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International: +(1) 913-441-1410</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6/4/2018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417456" tIns="208727" rIns="417456" bIns="208727" rtlCol="0" anchor="ctr">
            <a:normAutofit/>
          </a:bodyPr>
          <a:lstStyle/>
          <a:p>
            <a:r>
              <a:rPr lang="en-US" dirty="0"/>
              <a:t>Click to edit Master title style</a:t>
            </a:r>
          </a:p>
        </p:txBody>
      </p:sp>
      <p:sp>
        <p:nvSpPr>
          <p:cNvPr id="3" name="Text Placeholder 2"/>
          <p:cNvSpPr>
            <a:spLocks noGrp="1"/>
          </p:cNvSpPr>
          <p:nvPr>
            <p:ph type="body" idx="1"/>
          </p:nvPr>
        </p:nvSpPr>
        <p:spPr>
          <a:xfrm>
            <a:off x="1513364" y="9985326"/>
            <a:ext cx="27240548" cy="28242219"/>
          </a:xfrm>
          <a:prstGeom prst="rect">
            <a:avLst/>
          </a:prstGeom>
        </p:spPr>
        <p:txBody>
          <a:bodyPr vert="horz" lIns="417456" tIns="208727" rIns="417456" bIns="20872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13364" y="39663922"/>
            <a:ext cx="7062364" cy="2278397"/>
          </a:xfrm>
          <a:prstGeom prst="rect">
            <a:avLst/>
          </a:prstGeom>
        </p:spPr>
        <p:txBody>
          <a:bodyPr vert="horz" lIns="417456" tIns="208727" rIns="417456" bIns="208727" rtlCol="0" anchor="ctr"/>
          <a:lstStyle>
            <a:lvl1pPr algn="l">
              <a:defRPr sz="5500">
                <a:solidFill>
                  <a:schemeClr val="tx1">
                    <a:tint val="75000"/>
                  </a:schemeClr>
                </a:solidFill>
              </a:defRPr>
            </a:lvl1pPr>
          </a:lstStyle>
          <a:p>
            <a:fld id="{985D6BDF-9D0E-4E2B-85B8-D8F4790360C9}" type="datetimeFigureOut">
              <a:rPr lang="en-US" smtClean="0"/>
              <a:t>6/4/2018</a:t>
            </a:fld>
            <a:endParaRPr lang="en-US" dirty="0"/>
          </a:p>
        </p:txBody>
      </p:sp>
      <p:sp>
        <p:nvSpPr>
          <p:cNvPr id="5" name="Footer Placeholder 4"/>
          <p:cNvSpPr>
            <a:spLocks noGrp="1"/>
          </p:cNvSpPr>
          <p:nvPr>
            <p:ph type="ftr" sz="quarter" idx="3"/>
          </p:nvPr>
        </p:nvSpPr>
        <p:spPr>
          <a:xfrm>
            <a:off x="10341319" y="39663922"/>
            <a:ext cx="9584637" cy="2278397"/>
          </a:xfrm>
          <a:prstGeom prst="rect">
            <a:avLst/>
          </a:prstGeom>
        </p:spPr>
        <p:txBody>
          <a:bodyPr vert="horz" lIns="417456" tIns="208727" rIns="417456" bIns="208727" rtlCol="0" anchor="ctr"/>
          <a:lstStyle>
            <a:lvl1pPr algn="ctr">
              <a:defRPr sz="5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691547" y="39663922"/>
            <a:ext cx="7062364" cy="2278397"/>
          </a:xfrm>
          <a:prstGeom prst="rect">
            <a:avLst/>
          </a:prstGeom>
        </p:spPr>
        <p:txBody>
          <a:bodyPr vert="horz" lIns="417456" tIns="208727" rIns="417456" bIns="208727" rtlCol="0" anchor="ctr"/>
          <a:lstStyle>
            <a:lvl1pPr algn="r">
              <a:defRPr sz="55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174556" rtl="0" eaLnBrk="1" latinLnBrk="0" hangingPunct="1">
        <a:spcBef>
          <a:spcPct val="0"/>
        </a:spcBef>
        <a:buNone/>
        <a:defRPr sz="7600" kern="1200">
          <a:solidFill>
            <a:schemeClr val="tx1"/>
          </a:solidFill>
          <a:latin typeface="+mj-lt"/>
          <a:ea typeface="+mj-ea"/>
          <a:cs typeface="+mj-cs"/>
        </a:defRPr>
      </a:lvl1pPr>
    </p:titleStyle>
    <p:bodyStyle>
      <a:lvl1pPr marL="434850"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86969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2pPr>
      <a:lvl3pPr marL="130454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173939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4pPr>
      <a:lvl5pPr marL="217424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5pPr>
      <a:lvl6pPr marL="11480029"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7307"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4585"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1863"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jpe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7CD2ECC6-D9C9-4C58-85CC-6AA8848FB7FF}"/>
              </a:ext>
            </a:extLst>
          </p:cNvPr>
          <p:cNvSpPr/>
          <p:nvPr/>
        </p:nvSpPr>
        <p:spPr>
          <a:xfrm>
            <a:off x="9322964" y="5447300"/>
            <a:ext cx="10724732" cy="85349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Methodology</a:t>
            </a:r>
          </a:p>
        </p:txBody>
      </p:sp>
      <p:sp>
        <p:nvSpPr>
          <p:cNvPr id="52" name="Text Box 192">
            <a:extLst>
              <a:ext uri="{FF2B5EF4-FFF2-40B4-BE49-F238E27FC236}">
                <a16:creationId xmlns:a16="http://schemas.microsoft.com/office/drawing/2014/main" id="{F36EA7F2-5B33-4E30-A25F-FB3AB5BE7DB0}"/>
              </a:ext>
            </a:extLst>
          </p:cNvPr>
          <p:cNvSpPr txBox="1">
            <a:spLocks noChangeArrowheads="1"/>
          </p:cNvSpPr>
          <p:nvPr/>
        </p:nvSpPr>
        <p:spPr bwMode="auto">
          <a:xfrm>
            <a:off x="9322964" y="6333069"/>
            <a:ext cx="10724732" cy="23280631"/>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4000" b="1" dirty="0">
                <a:latin typeface="Calibri" pitchFamily="34" charset="0"/>
              </a:rPr>
              <a:t>Image Creation</a:t>
            </a:r>
            <a:endParaRPr lang="en-US" sz="3000" u="sng" dirty="0">
              <a:latin typeface="Calibri" pitchFamily="34" charset="0"/>
            </a:endParaRPr>
          </a:p>
          <a:p>
            <a:pPr eaLnBrk="1" hangingPunct="1"/>
            <a:r>
              <a:rPr lang="en-US" sz="3000" u="sng" dirty="0">
                <a:latin typeface="Calibri" pitchFamily="34" charset="0"/>
              </a:rPr>
              <a:t>Real edge images: </a:t>
            </a:r>
            <a:r>
              <a:rPr lang="en-US" sz="3000" dirty="0">
                <a:latin typeface="Calibri" pitchFamily="34" charset="0"/>
              </a:rPr>
              <a:t>Prominent edges are extracted from real camera images using Sobel edge detection algorithm to give, .                    .</a:t>
            </a:r>
          </a:p>
          <a:p>
            <a:pPr eaLnBrk="1" hangingPunct="1"/>
            <a:endParaRPr lang="en-US" sz="3000" dirty="0">
              <a:latin typeface="Calibri" pitchFamily="34" charset="0"/>
            </a:endParaRPr>
          </a:p>
          <a:p>
            <a:pPr eaLnBrk="1" hangingPunct="1"/>
            <a:r>
              <a:rPr lang="en-US" sz="3000" u="sng" dirty="0">
                <a:latin typeface="Calibri" pitchFamily="34" charset="0"/>
              </a:rPr>
              <a:t>CAD model edges:</a:t>
            </a:r>
            <a:r>
              <a:rPr lang="en-US" sz="3000" dirty="0">
                <a:latin typeface="Calibri" pitchFamily="34" charset="0"/>
              </a:rPr>
              <a:t> Images of the CAD model are rendered from each camera view within blender and edges are extracted using Blender’s Freestyle toolbox. Each edge pixel is associated with it’s depth value from blender to create a point cloud in homogeneous coordinates, </a:t>
            </a:r>
            <a:r>
              <a:rPr lang="en-US" sz="3000" b="1" dirty="0">
                <a:latin typeface="Calibri" pitchFamily="34" charset="0"/>
              </a:rPr>
              <a:t>                    </a:t>
            </a:r>
            <a:r>
              <a:rPr lang="en-US" sz="3000" dirty="0">
                <a:latin typeface="Calibri" pitchFamily="34" charset="0"/>
              </a:rPr>
              <a:t>, in each camera’s coordinate frame.</a:t>
            </a:r>
          </a:p>
          <a:p>
            <a:pPr eaLnBrk="1" hangingPunct="1"/>
            <a:endParaRPr lang="en-US" sz="3000" dirty="0">
              <a:latin typeface="Calibri" pitchFamily="34" charset="0"/>
            </a:endParaRPr>
          </a:p>
          <a:p>
            <a:pPr eaLnBrk="1" hangingPunct="1"/>
            <a:r>
              <a:rPr lang="en-US" sz="4000" b="1" dirty="0">
                <a:solidFill>
                  <a:prstClr val="black"/>
                </a:solidFill>
                <a:latin typeface="Calibri" pitchFamily="34" charset="0"/>
              </a:rPr>
              <a:t>Transform Simulated Points</a:t>
            </a:r>
          </a:p>
          <a:p>
            <a:pPr eaLnBrk="1" hangingPunct="1"/>
            <a:r>
              <a:rPr lang="en-US" sz="3000" dirty="0">
                <a:latin typeface="Calibri" pitchFamily="34" charset="0"/>
              </a:rPr>
              <a:t>Simulated points, </a:t>
            </a:r>
            <a:r>
              <a:rPr lang="en-US" sz="3000" b="1" dirty="0">
                <a:latin typeface="Calibri" pitchFamily="34" charset="0"/>
              </a:rPr>
              <a:t>P</a:t>
            </a:r>
            <a:r>
              <a:rPr lang="en-US" sz="3000" baseline="-25000" dirty="0">
                <a:latin typeface="Calibri" pitchFamily="34" charset="0"/>
              </a:rPr>
              <a:t>3D</a:t>
            </a:r>
            <a:r>
              <a:rPr lang="en-US" sz="3000" dirty="0">
                <a:latin typeface="Calibri" pitchFamily="34" charset="0"/>
              </a:rPr>
              <a:t>, are transformed in the global frame using the current translation and rotation estimate:</a:t>
            </a: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r>
              <a:rPr lang="en-US" sz="3000" b="1" dirty="0">
                <a:latin typeface="Calibri" pitchFamily="34" charset="0"/>
              </a:rPr>
              <a:t>Project Simulated Points</a:t>
            </a:r>
          </a:p>
          <a:p>
            <a:pPr eaLnBrk="1" hangingPunct="1"/>
            <a:r>
              <a:rPr lang="en-US" sz="3000" dirty="0">
                <a:latin typeface="Calibri" pitchFamily="34" charset="0"/>
              </a:rPr>
              <a:t>Simulated points are projected into the image frame of each camera using the known camera calibration parameters, </a:t>
            </a:r>
            <a:r>
              <a:rPr lang="en-US" sz="3000" b="1" dirty="0">
                <a:latin typeface="Calibri" pitchFamily="34" charset="0"/>
              </a:rPr>
              <a:t>K,</a:t>
            </a:r>
            <a:r>
              <a:rPr lang="en-US" sz="3000" dirty="0">
                <a:latin typeface="Calibri" pitchFamily="34" charset="0"/>
              </a:rPr>
              <a:t> and the pose of cameras with respect to the global frame, </a:t>
            </a:r>
            <a:r>
              <a:rPr lang="en-US" sz="3000" b="1" dirty="0">
                <a:latin typeface="Calibri" pitchFamily="34" charset="0"/>
              </a:rPr>
              <a:t>R</a:t>
            </a:r>
            <a:r>
              <a:rPr lang="en-US" sz="3000" dirty="0">
                <a:latin typeface="Calibri" pitchFamily="34" charset="0"/>
              </a:rPr>
              <a:t> and </a:t>
            </a:r>
            <a:r>
              <a:rPr lang="en-US" sz="3000" b="1" dirty="0">
                <a:latin typeface="Calibri" pitchFamily="34" charset="0"/>
              </a:rPr>
              <a:t>t</a:t>
            </a:r>
            <a:r>
              <a:rPr lang="en-US" sz="3000" dirty="0">
                <a:latin typeface="Calibri" pitchFamily="34" charset="0"/>
              </a:rPr>
              <a:t>.</a:t>
            </a: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r>
              <a:rPr lang="en-US" sz="3000" b="1" dirty="0">
                <a:latin typeface="Calibri" pitchFamily="34" charset="0"/>
              </a:rPr>
              <a:t>Find and Trim Nearest Neighbors</a:t>
            </a:r>
          </a:p>
          <a:p>
            <a:pPr eaLnBrk="1" hangingPunct="1"/>
            <a:r>
              <a:rPr lang="en-US" sz="3000" dirty="0">
                <a:latin typeface="Calibri" pitchFamily="34" charset="0"/>
              </a:rPr>
              <a:t>We find the 2 closest points in </a:t>
            </a:r>
            <a:r>
              <a:rPr lang="en-US" sz="3000" b="1" dirty="0">
                <a:latin typeface="Calibri" pitchFamily="34" charset="0"/>
              </a:rPr>
              <a:t>Q</a:t>
            </a:r>
            <a:r>
              <a:rPr lang="en-US" sz="3000" baseline="-25000" dirty="0">
                <a:latin typeface="Calibri" pitchFamily="34" charset="0"/>
              </a:rPr>
              <a:t>2D</a:t>
            </a:r>
            <a:r>
              <a:rPr lang="en-US" sz="3000" dirty="0">
                <a:latin typeface="Calibri" pitchFamily="34" charset="0"/>
              </a:rPr>
              <a:t> for every point in </a:t>
            </a:r>
            <a:r>
              <a:rPr lang="en-US" sz="3000" b="1" dirty="0">
                <a:latin typeface="Calibri" pitchFamily="34" charset="0"/>
              </a:rPr>
              <a:t>P</a:t>
            </a:r>
            <a:r>
              <a:rPr lang="en-US" sz="3000" baseline="-25000" dirty="0">
                <a:latin typeface="Calibri" pitchFamily="34" charset="0"/>
              </a:rPr>
              <a:t>2D</a:t>
            </a:r>
            <a:r>
              <a:rPr lang="en-US" sz="3000" dirty="0">
                <a:latin typeface="Calibri" pitchFamily="34" charset="0"/>
              </a:rPr>
              <a:t>. Matches are sorted by distance between corresponding points in ascending order and the </a:t>
            </a:r>
            <a:r>
              <a:rPr lang="el-GR" dirty="0"/>
              <a:t>γ</a:t>
            </a:r>
            <a:r>
              <a:rPr lang="en-US" sz="3000" dirty="0">
                <a:latin typeface="Calibri" pitchFamily="34" charset="0"/>
              </a:rPr>
              <a:t> smallest values are chosen. These point correspondences are used to find the chosen points in the simulated pointcloud, </a:t>
            </a:r>
            <a:r>
              <a:rPr lang="en-US" sz="3000" b="1" dirty="0">
                <a:latin typeface="Calibri" pitchFamily="34" charset="0"/>
              </a:rPr>
              <a:t>P</a:t>
            </a:r>
            <a:r>
              <a:rPr lang="en-US" sz="3000" baseline="-25000" dirty="0">
                <a:latin typeface="Calibri" pitchFamily="34" charset="0"/>
              </a:rPr>
              <a:t>3D’</a:t>
            </a:r>
            <a:r>
              <a:rPr lang="en-US" sz="3000" dirty="0">
                <a:latin typeface="Calibri" pitchFamily="34" charset="0"/>
              </a:rPr>
              <a:t>, and their 2 matching real points, </a:t>
            </a:r>
            <a:r>
              <a:rPr lang="en-US" sz="3000" b="1" dirty="0">
                <a:latin typeface="Calibri" pitchFamily="34" charset="0"/>
              </a:rPr>
              <a:t>Q</a:t>
            </a:r>
            <a:r>
              <a:rPr lang="en-US" sz="3000" baseline="-25000" dirty="0">
                <a:latin typeface="Calibri" pitchFamily="34" charset="0"/>
              </a:rPr>
              <a:t>2D’_1</a:t>
            </a:r>
            <a:r>
              <a:rPr lang="en-US" sz="3000" dirty="0">
                <a:latin typeface="Calibri" pitchFamily="34" charset="0"/>
              </a:rPr>
              <a:t> and </a:t>
            </a:r>
            <a:r>
              <a:rPr lang="en-US" sz="3000" b="1" dirty="0">
                <a:latin typeface="Calibri" pitchFamily="34" charset="0"/>
              </a:rPr>
              <a:t>Q</a:t>
            </a:r>
            <a:r>
              <a:rPr lang="en-US" sz="3000" baseline="-25000" dirty="0">
                <a:latin typeface="Calibri" pitchFamily="34" charset="0"/>
              </a:rPr>
              <a:t>2D’_2</a:t>
            </a:r>
            <a:r>
              <a:rPr lang="en-US" sz="3000" dirty="0">
                <a:latin typeface="Calibri" pitchFamily="34" charset="0"/>
              </a:rPr>
              <a:t>.</a:t>
            </a:r>
          </a:p>
          <a:p>
            <a:pPr eaLnBrk="1" hangingPunct="1"/>
            <a:endParaRPr lang="en-US" sz="3000" dirty="0">
              <a:latin typeface="Calibri" pitchFamily="34" charset="0"/>
            </a:endParaRPr>
          </a:p>
          <a:p>
            <a:pPr eaLnBrk="1" hangingPunct="1"/>
            <a:r>
              <a:rPr lang="en-US" sz="3000" b="1" dirty="0">
                <a:latin typeface="Calibri" pitchFamily="34" charset="0"/>
              </a:rPr>
              <a:t>Optimisation</a:t>
            </a:r>
          </a:p>
          <a:p>
            <a:pPr eaLnBrk="1" hangingPunct="1"/>
            <a:r>
              <a:rPr lang="en-US" sz="3000" dirty="0">
                <a:latin typeface="Calibri" pitchFamily="34" charset="0"/>
              </a:rPr>
              <a:t>The cost function is formulated to minimize the perpendicular distance between each point in the projection of </a:t>
            </a:r>
            <a:r>
              <a:rPr lang="en-US" sz="3000" b="1" dirty="0">
                <a:latin typeface="Calibri" pitchFamily="34" charset="0"/>
              </a:rPr>
              <a:t>P</a:t>
            </a:r>
            <a:r>
              <a:rPr lang="en-US" sz="3000" baseline="-25000" dirty="0">
                <a:latin typeface="Calibri" pitchFamily="34" charset="0"/>
              </a:rPr>
              <a:t>3D’</a:t>
            </a:r>
            <a:r>
              <a:rPr lang="en-US" sz="3000" dirty="0">
                <a:latin typeface="Calibri" pitchFamily="34" charset="0"/>
              </a:rPr>
              <a:t> and the surface of </a:t>
            </a:r>
            <a:r>
              <a:rPr lang="en-US" sz="3000" b="1" dirty="0">
                <a:latin typeface="Calibri" pitchFamily="34" charset="0"/>
              </a:rPr>
              <a:t>Q</a:t>
            </a:r>
            <a:r>
              <a:rPr lang="en-US" sz="3000" baseline="-25000" dirty="0">
                <a:latin typeface="Calibri" pitchFamily="34" charset="0"/>
              </a:rPr>
              <a:t>2D’</a:t>
            </a:r>
            <a:r>
              <a:rPr lang="en-US" sz="3000" dirty="0">
                <a:latin typeface="Calibri" pitchFamily="34" charset="0"/>
              </a:rPr>
              <a:t> given by the 2 nearest neighbors across all cameras.</a:t>
            </a:r>
          </a:p>
          <a:p>
            <a:pPr eaLnBrk="1" hangingPunct="1"/>
            <a:endParaRPr lang="en-US" sz="3000" dirty="0">
              <a:latin typeface="Calibri" pitchFamily="34" charset="0"/>
            </a:endParaRPr>
          </a:p>
          <a:p>
            <a:pPr eaLnBrk="1" hangingPunct="1"/>
            <a:r>
              <a:rPr lang="en-US" sz="3000" dirty="0">
                <a:latin typeface="Calibri" pitchFamily="34" charset="0"/>
              </a:rPr>
              <a:t>The perpendicular distance is given by the dot product of the normal, </a:t>
            </a:r>
            <a:r>
              <a:rPr lang="en-US" sz="3000" b="1" dirty="0">
                <a:latin typeface="Calibri" pitchFamily="34" charset="0"/>
              </a:rPr>
              <a:t>n</a:t>
            </a:r>
            <a:r>
              <a:rPr lang="en-US" sz="3000" dirty="0">
                <a:latin typeface="Calibri" pitchFamily="34" charset="0"/>
              </a:rPr>
              <a:t>, to the line joining </a:t>
            </a:r>
            <a:r>
              <a:rPr lang="en-US" sz="3000" b="1" dirty="0">
                <a:latin typeface="Calibri" pitchFamily="34" charset="0"/>
              </a:rPr>
              <a:t>Q</a:t>
            </a:r>
            <a:r>
              <a:rPr lang="en-US" sz="3000" baseline="-25000" dirty="0">
                <a:latin typeface="Calibri" pitchFamily="34" charset="0"/>
              </a:rPr>
              <a:t>2D’_1</a:t>
            </a:r>
            <a:r>
              <a:rPr lang="en-US" sz="3000" dirty="0">
                <a:latin typeface="Calibri" pitchFamily="34" charset="0"/>
              </a:rPr>
              <a:t> and </a:t>
            </a:r>
            <a:r>
              <a:rPr lang="en-US" sz="3000" b="1" dirty="0">
                <a:latin typeface="Calibri" pitchFamily="34" charset="0"/>
              </a:rPr>
              <a:t>Q</a:t>
            </a:r>
            <a:r>
              <a:rPr lang="en-US" sz="3000" baseline="-25000" dirty="0">
                <a:latin typeface="Calibri" pitchFamily="34" charset="0"/>
              </a:rPr>
              <a:t>2D’_2</a:t>
            </a:r>
            <a:r>
              <a:rPr lang="en-US" sz="3000" dirty="0">
                <a:latin typeface="Calibri" pitchFamily="34" charset="0"/>
              </a:rPr>
              <a:t> and the vector from </a:t>
            </a:r>
            <a:r>
              <a:rPr lang="en-US" sz="3000" b="1" dirty="0">
                <a:latin typeface="Calibri" pitchFamily="34" charset="0"/>
              </a:rPr>
              <a:t>Q</a:t>
            </a:r>
            <a:r>
              <a:rPr lang="en-US" sz="3000" baseline="-25000" dirty="0">
                <a:latin typeface="Calibri" pitchFamily="34" charset="0"/>
              </a:rPr>
              <a:t>2D’_1</a:t>
            </a:r>
            <a:r>
              <a:rPr lang="en-US" sz="3000" dirty="0">
                <a:latin typeface="Calibri" pitchFamily="34" charset="0"/>
              </a:rPr>
              <a:t> to the projection of </a:t>
            </a:r>
            <a:r>
              <a:rPr lang="en-US" sz="3000" b="1" dirty="0">
                <a:latin typeface="Calibri" pitchFamily="34" charset="0"/>
              </a:rPr>
              <a:t>P</a:t>
            </a:r>
            <a:r>
              <a:rPr lang="en-US" sz="3000" baseline="-25000" dirty="0">
                <a:latin typeface="Calibri" pitchFamily="34" charset="0"/>
              </a:rPr>
              <a:t>3D’</a:t>
            </a:r>
            <a:r>
              <a:rPr lang="en-US" sz="3000" dirty="0">
                <a:latin typeface="Calibri" pitchFamily="34" charset="0"/>
              </a:rPr>
              <a:t>.</a:t>
            </a:r>
          </a:p>
          <a:p>
            <a:pPr eaLnBrk="1" hangingPunct="1"/>
            <a:endParaRPr lang="en-US" sz="3000" dirty="0">
              <a:latin typeface="Calibri" pitchFamily="34" charset="0"/>
            </a:endParaRPr>
          </a:p>
          <a:p>
            <a:pPr eaLnBrk="1" hangingPunct="1"/>
            <a:r>
              <a:rPr lang="en-US" sz="3000" dirty="0">
                <a:latin typeface="Calibri" pitchFamily="34" charset="0"/>
              </a:rPr>
              <a:t>The cost function is formulated as a non linear least squares problem, given by:</a:t>
            </a: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r>
              <a:rPr lang="en-US" sz="3000" dirty="0">
                <a:latin typeface="Calibri" pitchFamily="34" charset="0"/>
              </a:rPr>
              <a:t>Where, n is the number of points to be matched, m is the number of cameras and b</a:t>
            </a:r>
            <a:r>
              <a:rPr lang="en-US" sz="3000" baseline="-25000" dirty="0">
                <a:latin typeface="Calibri" pitchFamily="34" charset="0"/>
              </a:rPr>
              <a:t>m</a:t>
            </a:r>
            <a:r>
              <a:rPr lang="en-US" sz="3000" dirty="0">
                <a:latin typeface="Calibri" pitchFamily="34" charset="0"/>
              </a:rPr>
              <a:t> is a boolean value that is 1 when the ith point is observed by the mth camera and 0 otherwise (important for calculating the jacobian).         and        are the x and y coordinates, respectively of the ith point of </a:t>
            </a:r>
            <a:r>
              <a:rPr lang="en-US" sz="3000" b="1" dirty="0">
                <a:latin typeface="Calibri" pitchFamily="34" charset="0"/>
              </a:rPr>
              <a:t>P</a:t>
            </a:r>
            <a:r>
              <a:rPr lang="en-US" sz="3000" baseline="-25000" dirty="0">
                <a:latin typeface="Calibri" pitchFamily="34" charset="0"/>
              </a:rPr>
              <a:t>3D’</a:t>
            </a:r>
            <a:r>
              <a:rPr lang="en-US" sz="3000" dirty="0">
                <a:latin typeface="Calibri" pitchFamily="34" charset="0"/>
              </a:rPr>
              <a:t> projected into the mth camera frame.</a:t>
            </a:r>
          </a:p>
        </p:txBody>
      </p:sp>
      <p:sp>
        <p:nvSpPr>
          <p:cNvPr id="56" name="Text Box 191">
            <a:extLst>
              <a:ext uri="{FF2B5EF4-FFF2-40B4-BE49-F238E27FC236}">
                <a16:creationId xmlns:a16="http://schemas.microsoft.com/office/drawing/2014/main" id="{96F0ED1C-FB3B-4A74-A48E-C271801F3EEF}"/>
              </a:ext>
            </a:extLst>
          </p:cNvPr>
          <p:cNvSpPr txBox="1">
            <a:spLocks noChangeArrowheads="1"/>
          </p:cNvSpPr>
          <p:nvPr/>
        </p:nvSpPr>
        <p:spPr bwMode="auto">
          <a:xfrm>
            <a:off x="9285141" y="30159349"/>
            <a:ext cx="10724732" cy="2659601"/>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Since the calibration parameters for the cameras in the manufacturing plants have not been provided, we are using simulated data for the RGB images. Initial values of </a:t>
            </a:r>
            <a:r>
              <a:rPr lang="el-GR" sz="3000" dirty="0">
                <a:latin typeface="Calibri" pitchFamily="34" charset="0"/>
              </a:rPr>
              <a:t>θ</a:t>
            </a:r>
            <a:r>
              <a:rPr lang="en-AU" sz="3000" dirty="0">
                <a:latin typeface="Calibri" pitchFamily="34" charset="0"/>
              </a:rPr>
              <a:t>, x and y are set to 0. </a:t>
            </a:r>
            <a:r>
              <a:rPr lang="en-US" sz="3000" dirty="0">
                <a:latin typeface="Calibri" pitchFamily="34" charset="0"/>
              </a:rPr>
              <a:t>Results for Setup 2 were taken by selecting 4 cameras out of the available array.</a:t>
            </a:r>
          </a:p>
        </p:txBody>
      </p:sp>
      <p:sp>
        <p:nvSpPr>
          <p:cNvPr id="26" name="Text Box 193">
            <a:extLst>
              <a:ext uri="{FF2B5EF4-FFF2-40B4-BE49-F238E27FC236}">
                <a16:creationId xmlns:a16="http://schemas.microsoft.com/office/drawing/2014/main" id="{1091693E-733A-44ED-AC94-C8928F00079F}"/>
              </a:ext>
            </a:extLst>
          </p:cNvPr>
          <p:cNvSpPr txBox="1">
            <a:spLocks noChangeArrowheads="1"/>
          </p:cNvSpPr>
          <p:nvPr/>
        </p:nvSpPr>
        <p:spPr bwMode="auto">
          <a:xfrm>
            <a:off x="0" y="37399117"/>
            <a:ext cx="801790" cy="5395119"/>
          </a:xfrm>
          <a:prstGeom prst="rect">
            <a:avLst/>
          </a:prstGeom>
          <a:solidFill>
            <a:schemeClr val="accent3">
              <a:lumMod val="40000"/>
              <a:lumOff val="60000"/>
            </a:schemeClr>
          </a:solidFill>
          <a:ln w="12700">
            <a:no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000" dirty="0">
              <a:latin typeface="Calibri" pitchFamily="34" charset="0"/>
            </a:endParaRPr>
          </a:p>
        </p:txBody>
      </p:sp>
      <p:sp>
        <p:nvSpPr>
          <p:cNvPr id="40" name="Text Box 193">
            <a:extLst>
              <a:ext uri="{FF2B5EF4-FFF2-40B4-BE49-F238E27FC236}">
                <a16:creationId xmlns:a16="http://schemas.microsoft.com/office/drawing/2014/main" id="{C6526AF0-7869-43DD-B4A9-637606FE46DB}"/>
              </a:ext>
            </a:extLst>
          </p:cNvPr>
          <p:cNvSpPr txBox="1">
            <a:spLocks noChangeArrowheads="1"/>
          </p:cNvSpPr>
          <p:nvPr/>
        </p:nvSpPr>
        <p:spPr bwMode="auto">
          <a:xfrm>
            <a:off x="808037" y="37399118"/>
            <a:ext cx="28657448" cy="5395119"/>
          </a:xfrm>
          <a:prstGeom prst="rect">
            <a:avLst/>
          </a:prstGeom>
          <a:solidFill>
            <a:schemeClr val="bg1"/>
          </a:solidFill>
          <a:ln w="12700">
            <a:no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000" dirty="0">
              <a:latin typeface="Calibri" pitchFamily="34" charset="0"/>
            </a:endParaRPr>
          </a:p>
        </p:txBody>
      </p:sp>
      <p:sp>
        <p:nvSpPr>
          <p:cNvPr id="4" name="Text Box 122"/>
          <p:cNvSpPr txBox="1">
            <a:spLocks noChangeArrowheads="1"/>
          </p:cNvSpPr>
          <p:nvPr/>
        </p:nvSpPr>
        <p:spPr bwMode="auto">
          <a:xfrm>
            <a:off x="4570801" y="84189"/>
            <a:ext cx="21117102" cy="3217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600" b="1" dirty="0">
                <a:solidFill>
                  <a:schemeClr val="accent3">
                    <a:lumMod val="20000"/>
                    <a:lumOff val="80000"/>
                  </a:schemeClr>
                </a:solidFill>
                <a:latin typeface="+mn-lt"/>
              </a:rPr>
              <a:t>3DoF Vehicle Localisation from Multi-View </a:t>
            </a:r>
          </a:p>
          <a:p>
            <a:pPr algn="ctr" eaLnBrk="1" hangingPunct="1"/>
            <a:r>
              <a:rPr lang="en-US" sz="7600" b="1" dirty="0">
                <a:solidFill>
                  <a:schemeClr val="accent3">
                    <a:lumMod val="20000"/>
                    <a:lumOff val="80000"/>
                  </a:schemeClr>
                </a:solidFill>
                <a:latin typeface="+mn-lt"/>
              </a:rPr>
              <a:t>Camera Geometry – A17-106</a:t>
            </a:r>
          </a:p>
        </p:txBody>
      </p:sp>
      <p:sp>
        <p:nvSpPr>
          <p:cNvPr id="5" name="Text Box 123"/>
          <p:cNvSpPr txBox="1">
            <a:spLocks noChangeArrowheads="1"/>
          </p:cNvSpPr>
          <p:nvPr/>
        </p:nvSpPr>
        <p:spPr bwMode="auto">
          <a:xfrm>
            <a:off x="4570801" y="3120414"/>
            <a:ext cx="21117102" cy="222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600" dirty="0">
                <a:solidFill>
                  <a:schemeClr val="accent3">
                    <a:lumMod val="20000"/>
                    <a:lumOff val="80000"/>
                  </a:schemeClr>
                </a:solidFill>
                <a:latin typeface="+mn-lt"/>
              </a:rPr>
              <a:t>Student: Brendan Emery</a:t>
            </a:r>
          </a:p>
          <a:p>
            <a:pPr algn="ctr" eaLnBrk="1" hangingPunct="1"/>
            <a:r>
              <a:rPr lang="en-US" sz="4600" dirty="0">
                <a:solidFill>
                  <a:schemeClr val="accent3">
                    <a:lumMod val="20000"/>
                    <a:lumOff val="80000"/>
                  </a:schemeClr>
                </a:solidFill>
                <a:latin typeface="+mn-lt"/>
              </a:rPr>
              <a:t>Supervisor: Jaime Valls Miro</a:t>
            </a:r>
          </a:p>
        </p:txBody>
      </p:sp>
      <p:sp>
        <p:nvSpPr>
          <p:cNvPr id="10" name="Text Box 189"/>
          <p:cNvSpPr txBox="1">
            <a:spLocks noChangeArrowheads="1"/>
          </p:cNvSpPr>
          <p:nvPr/>
        </p:nvSpPr>
        <p:spPr bwMode="auto">
          <a:xfrm>
            <a:off x="291883" y="6338847"/>
            <a:ext cx="8790903" cy="8661244"/>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000" dirty="0">
                <a:latin typeface="Calibri" panose="020F0502020204030204" pitchFamily="34" charset="0"/>
              </a:rPr>
              <a:t>Early detection of paint defects during vehicle manufacture leads to a reduction in costs, energy consumption and the number of vehicles that fail late-stage quality control tests. Automotive manufacturers including Ford, Volkswagen and BMW, have factories around the world currently using a system to autonomously detect defects in the paintwork of vehicles. These defects are identified in each camera image and projected onto a 3D model of the vehicle so that workers can locate and fix the defects. To project these defects accurately onto the model, an accurate estimate of the position and orientation of the vehicle with respect to the camera array needs to be known. </a:t>
            </a:r>
          </a:p>
          <a:p>
            <a:r>
              <a:rPr lang="en-US" sz="3000" dirty="0">
                <a:latin typeface="Calibri" panose="020F0502020204030204" pitchFamily="34" charset="0"/>
              </a:rPr>
              <a:t> </a:t>
            </a:r>
            <a:endParaRPr lang="en-AU" sz="3000" dirty="0">
              <a:latin typeface="Calibri" panose="020F0502020204030204" pitchFamily="34" charset="0"/>
            </a:endParaRPr>
          </a:p>
          <a:p>
            <a:r>
              <a:rPr lang="en-US" sz="3000" dirty="0">
                <a:latin typeface="Calibri" panose="020F0502020204030204" pitchFamily="34" charset="0"/>
              </a:rPr>
              <a:t>My work aims to provide an accurate, global estimate of the vehicle’s lateral rotation and translation on the conveyor belt using RGB images from the camera array and a CAD model of the vehicle. </a:t>
            </a:r>
          </a:p>
        </p:txBody>
      </p:sp>
      <p:sp>
        <p:nvSpPr>
          <p:cNvPr id="32" name="Rectangle 31"/>
          <p:cNvSpPr/>
          <p:nvPr/>
        </p:nvSpPr>
        <p:spPr>
          <a:xfrm>
            <a:off x="291883" y="5447300"/>
            <a:ext cx="8790903"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Abstract</a:t>
            </a:r>
          </a:p>
        </p:txBody>
      </p:sp>
      <p:sp>
        <p:nvSpPr>
          <p:cNvPr id="31" name="Rectangle 265"/>
          <p:cNvSpPr>
            <a:spLocks noChangeAspect="1" noChangeArrowheads="1"/>
          </p:cNvSpPr>
          <p:nvPr/>
        </p:nvSpPr>
        <p:spPr bwMode="auto">
          <a:xfrm>
            <a:off x="38734835" y="-17696535"/>
            <a:ext cx="1492397" cy="1187849"/>
          </a:xfrm>
          <a:prstGeom prst="rect">
            <a:avLst/>
          </a:prstGeom>
          <a:blipFill dpi="0" rotWithShape="1">
            <a:blip r:embed="rId2">
              <a:clrChange>
                <a:clrFrom>
                  <a:srgbClr val="FFFFFF"/>
                </a:clrFrom>
                <a:clrTo>
                  <a:srgbClr val="FFFFFF">
                    <a:alpha val="0"/>
                  </a:srgbClr>
                </a:clrTo>
              </a:clrChange>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9717" tIns="39858" rIns="79717" bIns="39858" anchor="ctr"/>
          <a:lstStyle/>
          <a:p>
            <a:pPr algn="ctr" defTabSz="3826073"/>
            <a:r>
              <a:rPr lang="en-US" sz="1900" b="1" dirty="0">
                <a:latin typeface="Calibri" pitchFamily="34" charset="0"/>
              </a:rPr>
              <a:t>REPLACE THIS BOX WITH YOUR ORGANIZATION’S</a:t>
            </a:r>
          </a:p>
          <a:p>
            <a:pPr algn="ctr" defTabSz="3826073"/>
            <a:r>
              <a:rPr lang="en-US" sz="1900" b="1" dirty="0">
                <a:latin typeface="Calibri" pitchFamily="34" charset="0"/>
              </a:rPr>
              <a:t>HIGH RESOLUTION LOGO</a:t>
            </a:r>
          </a:p>
        </p:txBody>
      </p:sp>
      <p:pic>
        <p:nvPicPr>
          <p:cNvPr id="1026" name="Picture 2" descr="https://vignette.wikia.nocookie.net/logopedia/images/8/84/Uts-logo.jpg/revision/latest?cb=20150815144522">
            <a:extLst>
              <a:ext uri="{FF2B5EF4-FFF2-40B4-BE49-F238E27FC236}">
                <a16:creationId xmlns:a16="http://schemas.microsoft.com/office/drawing/2014/main" id="{426136CA-6090-4356-98B3-DC0CF749AB2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039637" y="540954"/>
            <a:ext cx="4425848" cy="18718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entre for autonomous systems logo">
            <a:extLst>
              <a:ext uri="{FF2B5EF4-FFF2-40B4-BE49-F238E27FC236}">
                <a16:creationId xmlns:a16="http://schemas.microsoft.com/office/drawing/2014/main" id="{74071581-A5FC-41C8-9339-6988806684FA}"/>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31454" b="33609"/>
          <a:stretch/>
        </p:blipFill>
        <p:spPr bwMode="auto">
          <a:xfrm>
            <a:off x="527295" y="519572"/>
            <a:ext cx="4754324" cy="166105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97FE09AC-A469-4592-A49D-FD8E956F3927}"/>
              </a:ext>
            </a:extLst>
          </p:cNvPr>
          <p:cNvGrpSpPr/>
          <p:nvPr/>
        </p:nvGrpSpPr>
        <p:grpSpPr>
          <a:xfrm>
            <a:off x="221722" y="24711332"/>
            <a:ext cx="8774663" cy="17550207"/>
            <a:chOff x="1951037" y="18202070"/>
            <a:chExt cx="7617693" cy="18331996"/>
          </a:xfrm>
        </p:grpSpPr>
        <p:sp>
          <p:nvSpPr>
            <p:cNvPr id="51" name="Text Box 180"/>
            <p:cNvSpPr txBox="1">
              <a:spLocks noChangeArrowheads="1"/>
            </p:cNvSpPr>
            <p:nvPr/>
          </p:nvSpPr>
          <p:spPr bwMode="auto">
            <a:xfrm>
              <a:off x="2087504" y="36056551"/>
              <a:ext cx="3146067" cy="47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 </a:t>
              </a:r>
              <a:r>
                <a:rPr lang="en-US" sz="2400" dirty="0">
                  <a:latin typeface="Calibri" pitchFamily="34" charset="0"/>
                </a:rPr>
                <a:t>Process flowchart.</a:t>
              </a:r>
            </a:p>
          </p:txBody>
        </p:sp>
        <p:pic>
          <p:nvPicPr>
            <p:cNvPr id="6" name="Picture 5">
              <a:extLst>
                <a:ext uri="{FF2B5EF4-FFF2-40B4-BE49-F238E27FC236}">
                  <a16:creationId xmlns:a16="http://schemas.microsoft.com/office/drawing/2014/main" id="{6A5F2CE9-1310-4E29-A274-352194EA20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1037" y="18202070"/>
              <a:ext cx="7617693" cy="17752096"/>
            </a:xfrm>
            <a:prstGeom prst="rect">
              <a:avLst/>
            </a:prstGeom>
          </p:spPr>
        </p:pic>
      </p:grpSp>
      <p:sp>
        <p:nvSpPr>
          <p:cNvPr id="27" name="Text Box 193">
            <a:extLst>
              <a:ext uri="{FF2B5EF4-FFF2-40B4-BE49-F238E27FC236}">
                <a16:creationId xmlns:a16="http://schemas.microsoft.com/office/drawing/2014/main" id="{41A75E5E-CF35-429D-95BB-B56597B2A6D2}"/>
              </a:ext>
            </a:extLst>
          </p:cNvPr>
          <p:cNvSpPr txBox="1">
            <a:spLocks noChangeArrowheads="1"/>
          </p:cNvSpPr>
          <p:nvPr/>
        </p:nvSpPr>
        <p:spPr bwMode="auto">
          <a:xfrm>
            <a:off x="29459238" y="37399119"/>
            <a:ext cx="814284" cy="5395119"/>
          </a:xfrm>
          <a:prstGeom prst="rect">
            <a:avLst/>
          </a:prstGeom>
          <a:solidFill>
            <a:schemeClr val="accent3">
              <a:lumMod val="40000"/>
              <a:lumOff val="60000"/>
            </a:schemeClr>
          </a:solidFill>
          <a:ln w="12700">
            <a:no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000" dirty="0">
              <a:latin typeface="Calibri" pitchFamily="34" charset="0"/>
            </a:endParaRPr>
          </a:p>
        </p:txBody>
      </p:sp>
      <p:sp>
        <p:nvSpPr>
          <p:cNvPr id="41" name="Rectangle 40">
            <a:extLst>
              <a:ext uri="{FF2B5EF4-FFF2-40B4-BE49-F238E27FC236}">
                <a16:creationId xmlns:a16="http://schemas.microsoft.com/office/drawing/2014/main" id="{3C48FC80-AD78-4CC1-A6EF-50C234781DCD}"/>
              </a:ext>
            </a:extLst>
          </p:cNvPr>
          <p:cNvSpPr/>
          <p:nvPr/>
        </p:nvSpPr>
        <p:spPr>
          <a:xfrm>
            <a:off x="328212" y="15159164"/>
            <a:ext cx="8735156" cy="96725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Simulation Setup</a:t>
            </a:r>
          </a:p>
        </p:txBody>
      </p:sp>
      <p:sp>
        <p:nvSpPr>
          <p:cNvPr id="46" name="Text Box 180">
            <a:extLst>
              <a:ext uri="{FF2B5EF4-FFF2-40B4-BE49-F238E27FC236}">
                <a16:creationId xmlns:a16="http://schemas.microsoft.com/office/drawing/2014/main" id="{0BD14B22-6C27-4774-8B86-7A5B26982C2C}"/>
              </a:ext>
            </a:extLst>
          </p:cNvPr>
          <p:cNvSpPr txBox="1">
            <a:spLocks noChangeArrowheads="1"/>
          </p:cNvSpPr>
          <p:nvPr/>
        </p:nvSpPr>
        <p:spPr bwMode="auto">
          <a:xfrm>
            <a:off x="243556" y="22936686"/>
            <a:ext cx="9200052" cy="89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 Left: </a:t>
            </a:r>
            <a:r>
              <a:rPr lang="en-US" sz="2400" dirty="0">
                <a:latin typeface="Calibri" pitchFamily="34" charset="0"/>
              </a:rPr>
              <a:t>Actual camera setup. </a:t>
            </a:r>
            <a:r>
              <a:rPr lang="en-US" sz="2400" b="1" dirty="0">
                <a:latin typeface="Calibri" pitchFamily="34" charset="0"/>
              </a:rPr>
              <a:t>Right:</a:t>
            </a:r>
            <a:r>
              <a:rPr lang="en-US" sz="2400" dirty="0">
                <a:latin typeface="Calibri" pitchFamily="34" charset="0"/>
              </a:rPr>
              <a:t> Setup with cameras </a:t>
            </a:r>
          </a:p>
          <a:p>
            <a:pPr eaLnBrk="1" hangingPunct="1"/>
            <a:r>
              <a:rPr lang="en-US" sz="2400" dirty="0">
                <a:latin typeface="Calibri" pitchFamily="34" charset="0"/>
              </a:rPr>
              <a:t>placed further away from vehicle.</a:t>
            </a:r>
          </a:p>
        </p:txBody>
      </p:sp>
      <p:sp>
        <p:nvSpPr>
          <p:cNvPr id="42" name="Text Box 194">
            <a:extLst>
              <a:ext uri="{FF2B5EF4-FFF2-40B4-BE49-F238E27FC236}">
                <a16:creationId xmlns:a16="http://schemas.microsoft.com/office/drawing/2014/main" id="{CD81323F-AAB1-495D-B3DA-8EAE9882A100}"/>
              </a:ext>
            </a:extLst>
          </p:cNvPr>
          <p:cNvSpPr txBox="1">
            <a:spLocks noChangeArrowheads="1"/>
          </p:cNvSpPr>
          <p:nvPr/>
        </p:nvSpPr>
        <p:spPr bwMode="auto">
          <a:xfrm>
            <a:off x="288705" y="16118760"/>
            <a:ext cx="8785408" cy="3582931"/>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We currently have 2 setups in our simulation (See Fig. 1). </a:t>
            </a:r>
          </a:p>
          <a:p>
            <a:pPr marL="514350" indent="-514350" eaLnBrk="1" hangingPunct="1">
              <a:buFont typeface="+mj-lt"/>
              <a:buAutoNum type="arabicPeriod"/>
            </a:pPr>
            <a:r>
              <a:rPr lang="en-US" sz="3000" dirty="0">
                <a:latin typeface="Calibri" pitchFamily="34" charset="0"/>
              </a:rPr>
              <a:t>3 cameras positioned further away from the vehicle to demonstrate the benefit of a larger viewing angle.</a:t>
            </a:r>
          </a:p>
          <a:p>
            <a:pPr marL="514350" indent="-514350" eaLnBrk="1" hangingPunct="1">
              <a:buFont typeface="+mj-lt"/>
              <a:buAutoNum type="arabicPeriod"/>
            </a:pPr>
            <a:r>
              <a:rPr lang="en-US" sz="3000" dirty="0">
                <a:latin typeface="Calibri" pitchFamily="34" charset="0"/>
              </a:rPr>
              <a:t>Actual arrangement of cameras used in manufacturing plants.</a:t>
            </a:r>
          </a:p>
        </p:txBody>
      </p:sp>
      <p:sp>
        <p:nvSpPr>
          <p:cNvPr id="57" name="Rectangle 56">
            <a:extLst>
              <a:ext uri="{FF2B5EF4-FFF2-40B4-BE49-F238E27FC236}">
                <a16:creationId xmlns:a16="http://schemas.microsoft.com/office/drawing/2014/main" id="{B049B980-C10F-48D2-AE3D-FB419A3FDFE1}"/>
              </a:ext>
            </a:extLst>
          </p:cNvPr>
          <p:cNvSpPr/>
          <p:nvPr/>
        </p:nvSpPr>
        <p:spPr>
          <a:xfrm>
            <a:off x="9285141" y="29324482"/>
            <a:ext cx="10724732" cy="83210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Results</a:t>
            </a:r>
          </a:p>
        </p:txBody>
      </p:sp>
      <p:graphicFrame>
        <p:nvGraphicFramePr>
          <p:cNvPr id="58" name="Table 57">
            <a:extLst>
              <a:ext uri="{FF2B5EF4-FFF2-40B4-BE49-F238E27FC236}">
                <a16:creationId xmlns:a16="http://schemas.microsoft.com/office/drawing/2014/main" id="{DEC7C294-6D13-4704-B77F-26B018CC4F58}"/>
              </a:ext>
            </a:extLst>
          </p:cNvPr>
          <p:cNvGraphicFramePr>
            <a:graphicFrameLocks noGrp="1"/>
          </p:cNvGraphicFramePr>
          <p:nvPr>
            <p:extLst>
              <p:ext uri="{D42A27DB-BD31-4B8C-83A1-F6EECF244321}">
                <p14:modId xmlns:p14="http://schemas.microsoft.com/office/powerpoint/2010/main" val="596373261"/>
              </p:ext>
            </p:extLst>
          </p:nvPr>
        </p:nvGraphicFramePr>
        <p:xfrm>
          <a:off x="9285141" y="33053509"/>
          <a:ext cx="10648003" cy="3988704"/>
        </p:xfrm>
        <a:graphic>
          <a:graphicData uri="http://schemas.openxmlformats.org/drawingml/2006/table">
            <a:tbl>
              <a:tblPr>
                <a:tableStyleId>{5C22544A-7EE6-4342-B048-85BDC9FD1C3A}</a:tableStyleId>
              </a:tblPr>
              <a:tblGrid>
                <a:gridCol w="1461490">
                  <a:extLst>
                    <a:ext uri="{9D8B030D-6E8A-4147-A177-3AD203B41FA5}">
                      <a16:colId xmlns:a16="http://schemas.microsoft.com/office/drawing/2014/main" val="3310060909"/>
                    </a:ext>
                  </a:extLst>
                </a:gridCol>
                <a:gridCol w="1127435">
                  <a:extLst>
                    <a:ext uri="{9D8B030D-6E8A-4147-A177-3AD203B41FA5}">
                      <a16:colId xmlns:a16="http://schemas.microsoft.com/office/drawing/2014/main" val="1190087904"/>
                    </a:ext>
                  </a:extLst>
                </a:gridCol>
                <a:gridCol w="1127435">
                  <a:extLst>
                    <a:ext uri="{9D8B030D-6E8A-4147-A177-3AD203B41FA5}">
                      <a16:colId xmlns:a16="http://schemas.microsoft.com/office/drawing/2014/main" val="2350612426"/>
                    </a:ext>
                  </a:extLst>
                </a:gridCol>
                <a:gridCol w="2505413">
                  <a:extLst>
                    <a:ext uri="{9D8B030D-6E8A-4147-A177-3AD203B41FA5}">
                      <a16:colId xmlns:a16="http://schemas.microsoft.com/office/drawing/2014/main" val="1437081051"/>
                    </a:ext>
                  </a:extLst>
                </a:gridCol>
                <a:gridCol w="2213115">
                  <a:extLst>
                    <a:ext uri="{9D8B030D-6E8A-4147-A177-3AD203B41FA5}">
                      <a16:colId xmlns:a16="http://schemas.microsoft.com/office/drawing/2014/main" val="3816669629"/>
                    </a:ext>
                  </a:extLst>
                </a:gridCol>
                <a:gridCol w="2213115">
                  <a:extLst>
                    <a:ext uri="{9D8B030D-6E8A-4147-A177-3AD203B41FA5}">
                      <a16:colId xmlns:a16="http://schemas.microsoft.com/office/drawing/2014/main" val="1181632256"/>
                    </a:ext>
                  </a:extLst>
                </a:gridCol>
              </a:tblGrid>
              <a:tr h="498588">
                <a:tc>
                  <a:txBody>
                    <a:bodyPr/>
                    <a:lstStyle/>
                    <a:p>
                      <a:pPr algn="l" fontAlgn="b"/>
                      <a:r>
                        <a:rPr lang="el-GR" sz="2400" u="none" strike="noStrike">
                          <a:effectLst/>
                        </a:rPr>
                        <a:t>θ (</a:t>
                      </a:r>
                      <a:r>
                        <a:rPr lang="en-AU" sz="2400" u="none" strike="noStrike" dirty="0">
                          <a:effectLst/>
                        </a:rPr>
                        <a:t>deg)</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r>
                        <a:rPr lang="en-AU" sz="2400" u="none" strike="noStrike" dirty="0">
                          <a:effectLst/>
                        </a:rPr>
                        <a:t>x (m)</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r>
                        <a:rPr lang="en-AU" sz="2400" u="none" strike="noStrike" dirty="0">
                          <a:effectLst/>
                        </a:rPr>
                        <a:t>y (m)</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r>
                        <a:rPr lang="el-GR" sz="2400" u="none" strike="noStrike">
                          <a:effectLst/>
                        </a:rPr>
                        <a:t>θ </a:t>
                      </a:r>
                      <a:r>
                        <a:rPr lang="en-AU" sz="2400" u="none" strike="noStrike" dirty="0">
                          <a:effectLst/>
                        </a:rPr>
                        <a:t>error (deg)</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r>
                        <a:rPr lang="en-AU" sz="2400" u="none" strike="noStrike" dirty="0">
                          <a:effectLst/>
                        </a:rPr>
                        <a:t>x error (m)</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r>
                        <a:rPr lang="en-AU" sz="2400" u="none" strike="noStrike" dirty="0">
                          <a:effectLst/>
                        </a:rPr>
                        <a:t>y error (m)</a:t>
                      </a:r>
                      <a:endParaRPr lang="en-AU" sz="24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631385600"/>
                  </a:ext>
                </a:extLst>
              </a:tr>
              <a:tr h="498588">
                <a:tc>
                  <a:txBody>
                    <a:bodyPr/>
                    <a:lstStyle/>
                    <a:p>
                      <a:pPr algn="r" fontAlgn="b"/>
                      <a:r>
                        <a:rPr lang="en-AU" sz="2400" u="none" strike="noStrike" dirty="0">
                          <a:effectLst/>
                        </a:rPr>
                        <a:t>0</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1</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1</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-0.001009</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-0.000135</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-0.000212</a:t>
                      </a:r>
                      <a:endParaRPr lang="en-AU" sz="24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282194362"/>
                  </a:ext>
                </a:extLst>
              </a:tr>
              <a:tr h="498588">
                <a:tc>
                  <a:txBody>
                    <a:bodyPr/>
                    <a:lstStyle/>
                    <a:p>
                      <a:pPr algn="r" fontAlgn="b"/>
                      <a:r>
                        <a:rPr lang="en-AU" sz="2400" u="none" strike="noStrike" dirty="0">
                          <a:effectLst/>
                        </a:rPr>
                        <a:t>10</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-0.00641</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0.000362</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0.000328</a:t>
                      </a:r>
                      <a:endParaRPr lang="en-AU" sz="24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569089559"/>
                  </a:ext>
                </a:extLst>
              </a:tr>
              <a:tr h="498588">
                <a:tc>
                  <a:txBody>
                    <a:bodyPr/>
                    <a:lstStyle/>
                    <a:p>
                      <a:pPr algn="r" fontAlgn="b"/>
                      <a:r>
                        <a:rPr lang="en-AU" sz="2400" u="none" strike="noStrike" dirty="0">
                          <a:effectLst/>
                        </a:rPr>
                        <a:t>10</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0.5</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0.5</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-0.000778</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-0.000533</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0.000128</a:t>
                      </a:r>
                      <a:endParaRPr lang="en-AU" sz="24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946227969"/>
                  </a:ext>
                </a:extLst>
              </a:tr>
              <a:tr h="498588">
                <a:tc>
                  <a:txBody>
                    <a:bodyPr/>
                    <a:lstStyle/>
                    <a:p>
                      <a:pPr algn="r" fontAlgn="b"/>
                      <a:r>
                        <a:rPr lang="en-AU" sz="2400" u="none" strike="noStrike" dirty="0">
                          <a:effectLst/>
                        </a:rPr>
                        <a:t>15</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0.5</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0.5</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0.013392</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0.000124</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-0.000437</a:t>
                      </a:r>
                      <a:endParaRPr lang="en-AU" sz="24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973860364"/>
                  </a:ext>
                </a:extLst>
              </a:tr>
              <a:tr h="498588">
                <a:tc>
                  <a:txBody>
                    <a:bodyPr/>
                    <a:lstStyle/>
                    <a:p>
                      <a:pPr algn="r" fontAlgn="b"/>
                      <a:r>
                        <a:rPr lang="en-AU" sz="2400" u="none" strike="noStrike" dirty="0">
                          <a:effectLst/>
                        </a:rPr>
                        <a:t>15</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0.75</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0.75</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0.028792</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0.000046</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-0.00086</a:t>
                      </a:r>
                      <a:endParaRPr lang="en-AU" sz="24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296810438"/>
                  </a:ext>
                </a:extLst>
              </a:tr>
              <a:tr h="498588">
                <a:tc>
                  <a:txBody>
                    <a:bodyPr/>
                    <a:lstStyle/>
                    <a:p>
                      <a:pPr algn="r" fontAlgn="b"/>
                      <a:r>
                        <a:rPr lang="en-AU" sz="2400" u="none" strike="noStrike" dirty="0">
                          <a:effectLst/>
                        </a:rPr>
                        <a:t>20</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-0.016836</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0.000712</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0.000766</a:t>
                      </a:r>
                      <a:endParaRPr lang="en-AU" sz="24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826109900"/>
                  </a:ext>
                </a:extLst>
              </a:tr>
              <a:tr h="498588">
                <a:tc>
                  <a:txBody>
                    <a:bodyPr/>
                    <a:lstStyle/>
                    <a:p>
                      <a:pPr algn="r" fontAlgn="b"/>
                      <a:r>
                        <a:rPr lang="en-AU" sz="2400" u="none" strike="noStrike" dirty="0">
                          <a:effectLst/>
                        </a:rPr>
                        <a:t>20</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0.75</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0.75</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0.048009</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0.00074</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-0.000873</a:t>
                      </a:r>
                      <a:endParaRPr lang="en-AU" sz="24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93402244"/>
                  </a:ext>
                </a:extLst>
              </a:tr>
            </a:tbl>
          </a:graphicData>
        </a:graphic>
      </p:graphicFrame>
      <p:sp>
        <p:nvSpPr>
          <p:cNvPr id="61" name="Rectangle 60">
            <a:extLst>
              <a:ext uri="{FF2B5EF4-FFF2-40B4-BE49-F238E27FC236}">
                <a16:creationId xmlns:a16="http://schemas.microsoft.com/office/drawing/2014/main" id="{2B29B373-C27B-436B-924C-0EC0C6BCD278}"/>
              </a:ext>
            </a:extLst>
          </p:cNvPr>
          <p:cNvSpPr/>
          <p:nvPr/>
        </p:nvSpPr>
        <p:spPr>
          <a:xfrm>
            <a:off x="20167603" y="5444219"/>
            <a:ext cx="9901233" cy="85349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Discussion</a:t>
            </a:r>
          </a:p>
        </p:txBody>
      </p:sp>
      <p:sp>
        <p:nvSpPr>
          <p:cNvPr id="62" name="Text Box 194">
            <a:extLst>
              <a:ext uri="{FF2B5EF4-FFF2-40B4-BE49-F238E27FC236}">
                <a16:creationId xmlns:a16="http://schemas.microsoft.com/office/drawing/2014/main" id="{34EB978F-7802-4720-95AD-22A014514A4A}"/>
              </a:ext>
            </a:extLst>
          </p:cNvPr>
          <p:cNvSpPr txBox="1">
            <a:spLocks noChangeArrowheads="1"/>
          </p:cNvSpPr>
          <p:nvPr/>
        </p:nvSpPr>
        <p:spPr bwMode="auto">
          <a:xfrm>
            <a:off x="20180992" y="6329749"/>
            <a:ext cx="9901232" cy="24819514"/>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There is a significant degradation in estimation performance when the cameras are positioned close to the vehicle with a limited field of view. This is due to a number of factors:</a:t>
            </a:r>
          </a:p>
          <a:p>
            <a:pPr marL="514350" indent="-514350" eaLnBrk="1" hangingPunct="1">
              <a:buFont typeface="+mj-lt"/>
              <a:buAutoNum type="arabicPeriod"/>
            </a:pPr>
            <a:r>
              <a:rPr lang="en-US" sz="3000" dirty="0">
                <a:latin typeface="Calibri" pitchFamily="34" charset="0"/>
              </a:rPr>
              <a:t>The primary reason is because there is not a 1:1 correspondence between real edge points and the projected CAD model edge points. Since the images capture slightly different, albeit overlapping, areas of the vehicle, there will be points that are seen in one image but not the other. This results in spurious point correspondences which causes errors in the optimization. We currently trim the nearest neighbors to mitigate the effect of this, however, the optimal choice of the parameter gamma changes with different vehicle locations.</a:t>
            </a:r>
          </a:p>
          <a:p>
            <a:pPr marL="514350" indent="-514350" eaLnBrk="1" hangingPunct="1">
              <a:buFont typeface="+mj-lt"/>
              <a:buAutoNum type="arabicPeriod"/>
            </a:pPr>
            <a:endParaRPr lang="en-US" sz="3000" dirty="0">
              <a:latin typeface="Calibri" pitchFamily="34" charset="0"/>
            </a:endParaRPr>
          </a:p>
          <a:p>
            <a:pPr marL="514350" indent="-514350" eaLnBrk="1" hangingPunct="1">
              <a:buFont typeface="+mj-lt"/>
              <a:buAutoNum type="arabicPeriod"/>
            </a:pPr>
            <a:endParaRPr lang="en-US" sz="3000" dirty="0">
              <a:latin typeface="Calibri" pitchFamily="34" charset="0"/>
            </a:endParaRPr>
          </a:p>
          <a:p>
            <a:pPr marL="514350" indent="-514350" eaLnBrk="1" hangingPunct="1">
              <a:buFont typeface="+mj-lt"/>
              <a:buAutoNum type="arabicPeriod"/>
            </a:pPr>
            <a:endParaRPr lang="en-US" sz="3000" dirty="0">
              <a:latin typeface="Calibri" pitchFamily="34" charset="0"/>
            </a:endParaRPr>
          </a:p>
          <a:p>
            <a:pPr marL="514350" indent="-514350" eaLnBrk="1" hangingPunct="1">
              <a:buFont typeface="+mj-lt"/>
              <a:buAutoNum type="arabicPeriod"/>
            </a:pPr>
            <a:endParaRPr lang="en-US" sz="3000" dirty="0">
              <a:latin typeface="Calibri" pitchFamily="34" charset="0"/>
            </a:endParaRPr>
          </a:p>
          <a:p>
            <a:pPr marL="514350" indent="-514350" eaLnBrk="1" hangingPunct="1">
              <a:buFont typeface="+mj-lt"/>
              <a:buAutoNum type="arabicPeriod"/>
            </a:pPr>
            <a:endParaRPr lang="en-US" sz="3000" dirty="0">
              <a:latin typeface="Calibri" pitchFamily="34" charset="0"/>
            </a:endParaRPr>
          </a:p>
          <a:p>
            <a:pPr marL="514350" indent="-514350" eaLnBrk="1" hangingPunct="1">
              <a:buFont typeface="+mj-lt"/>
              <a:buAutoNum type="arabicPeriod"/>
            </a:pPr>
            <a:endParaRPr lang="en-US" sz="3000" dirty="0">
              <a:latin typeface="Calibri" pitchFamily="34" charset="0"/>
            </a:endParaRPr>
          </a:p>
          <a:p>
            <a:pPr marL="514350" indent="-514350" eaLnBrk="1" hangingPunct="1">
              <a:buFont typeface="+mj-lt"/>
              <a:buAutoNum type="arabicPeriod"/>
            </a:pPr>
            <a:endParaRPr lang="en-US" sz="3000" dirty="0">
              <a:latin typeface="Calibri" pitchFamily="34" charset="0"/>
            </a:endParaRPr>
          </a:p>
          <a:p>
            <a:pPr marL="514350" indent="-514350" eaLnBrk="1" hangingPunct="1">
              <a:buFont typeface="+mj-lt"/>
              <a:buAutoNum type="arabicPeriod"/>
            </a:pPr>
            <a:endParaRPr lang="en-US" sz="3000" dirty="0">
              <a:latin typeface="Calibri" pitchFamily="34" charset="0"/>
            </a:endParaRPr>
          </a:p>
          <a:p>
            <a:pPr marL="514350" indent="-514350" eaLnBrk="1" hangingPunct="1">
              <a:buFont typeface="+mj-lt"/>
              <a:buAutoNum type="arabicPeriod"/>
            </a:pPr>
            <a:r>
              <a:rPr lang="en-US" sz="3000" dirty="0">
                <a:latin typeface="Calibri" pitchFamily="34" charset="0"/>
              </a:rPr>
              <a:t>Edges formed from depth discontinuities between a face and the background due to the perspective of the camera will not be the same between viewpoints.</a:t>
            </a:r>
          </a:p>
          <a:p>
            <a:pPr marL="514350" indent="-514350" eaLnBrk="1" hangingPunct="1">
              <a:buFont typeface="+mj-lt"/>
              <a:buAutoNum type="arabicPeriod"/>
            </a:pPr>
            <a:endParaRPr lang="en-US" sz="3000" dirty="0">
              <a:latin typeface="Calibri" pitchFamily="34" charset="0"/>
            </a:endParaRPr>
          </a:p>
          <a:p>
            <a:pPr marL="514350" indent="-514350" eaLnBrk="1" hangingPunct="1">
              <a:buFont typeface="+mj-lt"/>
              <a:buAutoNum type="arabicPeriod"/>
            </a:pPr>
            <a:endParaRPr lang="en-US" sz="3000" dirty="0">
              <a:latin typeface="Calibri" pitchFamily="34" charset="0"/>
            </a:endParaRPr>
          </a:p>
          <a:p>
            <a:pPr marL="514350" indent="-514350" eaLnBrk="1" hangingPunct="1">
              <a:buFont typeface="+mj-lt"/>
              <a:buAutoNum type="arabicPeriod"/>
            </a:pPr>
            <a:endParaRPr lang="en-US" sz="3000" dirty="0">
              <a:latin typeface="Calibri" pitchFamily="34" charset="0"/>
            </a:endParaRPr>
          </a:p>
          <a:p>
            <a:pPr marL="514350" indent="-514350" eaLnBrk="1" hangingPunct="1">
              <a:buFont typeface="+mj-lt"/>
              <a:buAutoNum type="arabicPeriod"/>
            </a:pPr>
            <a:endParaRPr lang="en-US" sz="3000" dirty="0">
              <a:latin typeface="Calibri" pitchFamily="34" charset="0"/>
            </a:endParaRPr>
          </a:p>
          <a:p>
            <a:pPr marL="514350" indent="-514350" eaLnBrk="1" hangingPunct="1">
              <a:buFont typeface="+mj-lt"/>
              <a:buAutoNum type="arabicPeriod"/>
            </a:pPr>
            <a:endParaRPr lang="en-US" sz="3000" dirty="0">
              <a:latin typeface="Calibri" pitchFamily="34" charset="0"/>
            </a:endParaRPr>
          </a:p>
          <a:p>
            <a:pPr marL="514350" indent="-514350" eaLnBrk="1" hangingPunct="1">
              <a:buFont typeface="+mj-lt"/>
              <a:buAutoNum type="arabicPeriod"/>
            </a:pPr>
            <a:endParaRPr lang="en-US" sz="3000" dirty="0">
              <a:latin typeface="Calibri" pitchFamily="34" charset="0"/>
            </a:endParaRPr>
          </a:p>
          <a:p>
            <a:pPr marL="514350" indent="-514350" eaLnBrk="1" hangingPunct="1">
              <a:buFont typeface="+mj-lt"/>
              <a:buAutoNum type="arabicPeriod"/>
            </a:pPr>
            <a:endParaRPr lang="en-US" sz="3000" dirty="0">
              <a:latin typeface="Calibri" pitchFamily="34" charset="0"/>
            </a:endParaRPr>
          </a:p>
          <a:p>
            <a:pPr marL="514350" indent="-514350" eaLnBrk="1" hangingPunct="1">
              <a:buFont typeface="+mj-lt"/>
              <a:buAutoNum type="arabicPeriod"/>
            </a:pPr>
            <a:endParaRPr lang="en-US" sz="3000" dirty="0">
              <a:latin typeface="Calibri" pitchFamily="34" charset="0"/>
            </a:endParaRPr>
          </a:p>
          <a:p>
            <a:pPr marL="514350" indent="-514350" eaLnBrk="1" hangingPunct="1">
              <a:buFont typeface="+mj-lt"/>
              <a:buAutoNum type="arabicPeriod"/>
            </a:pPr>
            <a:r>
              <a:rPr lang="en-US" sz="3000" dirty="0">
                <a:latin typeface="Calibri" pitchFamily="34" charset="0"/>
              </a:rPr>
              <a:t>When the edges of the CAD model are detected, there are inevitably pixels that are detected that are not exactly along that edge. When these spurious pixels are at a depth discontinuity, the depth values can be incorrect. We can deal with significant depth changes by clamping the maximum depth, however, smaller discontinuities are harder to deal with.</a:t>
            </a:r>
          </a:p>
          <a:p>
            <a:pPr marL="514350" indent="-514350" eaLnBrk="1" hangingPunct="1">
              <a:buFont typeface="+mj-lt"/>
              <a:buAutoNum type="arabicPeriod"/>
            </a:pPr>
            <a:r>
              <a:rPr lang="en-US" sz="3000" dirty="0">
                <a:latin typeface="Calibri" pitchFamily="34" charset="0"/>
              </a:rPr>
              <a:t>The quality of the estimation is dependent on the choice of cameras and direction of offset of the vehicle. E.g. the subset of cameras chosen in “Results for Setup 2” are more robust to negative translations in x. This is because there are significant edges that are occluded with positive translations in x.</a:t>
            </a:r>
          </a:p>
          <a:p>
            <a:pPr marL="514350" indent="-514350" eaLnBrk="1" hangingPunct="1">
              <a:buFont typeface="+mj-lt"/>
              <a:buAutoNum type="arabicPeriod"/>
            </a:pPr>
            <a:endParaRPr lang="en-US" sz="3000" dirty="0">
              <a:latin typeface="Calibri" pitchFamily="34" charset="0"/>
            </a:endParaRPr>
          </a:p>
          <a:p>
            <a:pPr marL="514350" indent="-514350" eaLnBrk="1" hangingPunct="1">
              <a:buFont typeface="+mj-lt"/>
              <a:buAutoNum type="arabicPeriod"/>
            </a:pPr>
            <a:endParaRPr lang="en-US" sz="3000" dirty="0">
              <a:latin typeface="Calibri" pitchFamily="34" charset="0"/>
            </a:endParaRPr>
          </a:p>
          <a:p>
            <a:pPr marL="514350" indent="-514350" eaLnBrk="1" hangingPunct="1">
              <a:buFont typeface="+mj-lt"/>
              <a:buAutoNum type="arabicPeriod"/>
            </a:pPr>
            <a:endParaRPr lang="en-US" sz="3000" dirty="0">
              <a:latin typeface="Calibri" pitchFamily="34" charset="0"/>
            </a:endParaRPr>
          </a:p>
          <a:p>
            <a:pPr marL="514350" indent="-514350" eaLnBrk="1" hangingPunct="1">
              <a:buFont typeface="+mj-lt"/>
              <a:buAutoNum type="arabicPeriod"/>
            </a:pPr>
            <a:endParaRPr lang="en-US" sz="3000" dirty="0">
              <a:latin typeface="Calibri" pitchFamily="34" charset="0"/>
            </a:endParaRPr>
          </a:p>
          <a:p>
            <a:pPr marL="514350" indent="-514350" eaLnBrk="1" hangingPunct="1">
              <a:buFont typeface="+mj-lt"/>
              <a:buAutoNum type="arabicPeriod"/>
            </a:pPr>
            <a:endParaRPr lang="en-US" sz="3000" dirty="0">
              <a:latin typeface="Calibri" pitchFamily="34" charset="0"/>
            </a:endParaRPr>
          </a:p>
          <a:p>
            <a:pPr marL="514350" indent="-514350" eaLnBrk="1" hangingPunct="1">
              <a:buFont typeface="+mj-lt"/>
              <a:buAutoNum type="arabicPeriod"/>
            </a:pPr>
            <a:endParaRPr lang="en-US" sz="3000" dirty="0">
              <a:latin typeface="Calibri" pitchFamily="34" charset="0"/>
            </a:endParaRPr>
          </a:p>
          <a:p>
            <a:pPr marL="514350" indent="-514350" eaLnBrk="1" hangingPunct="1">
              <a:buFont typeface="+mj-lt"/>
              <a:buAutoNum type="arabicPeriod"/>
            </a:pPr>
            <a:endParaRPr lang="en-US" sz="3000" dirty="0">
              <a:latin typeface="Calibri" pitchFamily="34" charset="0"/>
            </a:endParaRPr>
          </a:p>
        </p:txBody>
      </p:sp>
      <p:sp>
        <p:nvSpPr>
          <p:cNvPr id="63" name="Rectangle 62">
            <a:extLst>
              <a:ext uri="{FF2B5EF4-FFF2-40B4-BE49-F238E27FC236}">
                <a16:creationId xmlns:a16="http://schemas.microsoft.com/office/drawing/2014/main" id="{F5D7D2C6-FB5C-4B3B-8AA5-1D35678E731B}"/>
              </a:ext>
            </a:extLst>
          </p:cNvPr>
          <p:cNvSpPr/>
          <p:nvPr/>
        </p:nvSpPr>
        <p:spPr>
          <a:xfrm>
            <a:off x="20162841" y="31137645"/>
            <a:ext cx="9744066" cy="85349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Next Steps for Project</a:t>
            </a:r>
          </a:p>
        </p:txBody>
      </p:sp>
      <p:sp>
        <p:nvSpPr>
          <p:cNvPr id="64" name="Text Box 194">
            <a:extLst>
              <a:ext uri="{FF2B5EF4-FFF2-40B4-BE49-F238E27FC236}">
                <a16:creationId xmlns:a16="http://schemas.microsoft.com/office/drawing/2014/main" id="{ADCCDAF3-456D-42A4-B24C-5AD120DA61CA}"/>
              </a:ext>
            </a:extLst>
          </p:cNvPr>
          <p:cNvSpPr txBox="1">
            <a:spLocks noChangeArrowheads="1"/>
          </p:cNvSpPr>
          <p:nvPr/>
        </p:nvSpPr>
        <p:spPr bwMode="auto">
          <a:xfrm>
            <a:off x="20165649" y="32041212"/>
            <a:ext cx="9741258" cy="5429591"/>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14350" indent="-514350" eaLnBrk="1" hangingPunct="1">
              <a:buFont typeface="+mj-lt"/>
              <a:buAutoNum type="arabicPeriod"/>
            </a:pPr>
            <a:r>
              <a:rPr lang="en-US" sz="3000" dirty="0">
                <a:latin typeface="Calibri" pitchFamily="34" charset="0"/>
              </a:rPr>
              <a:t>Investigate methods to mitigate the effects of point 1. in “Discussion”. </a:t>
            </a:r>
          </a:p>
          <a:p>
            <a:pPr marL="514350" indent="-514350" eaLnBrk="1" hangingPunct="1">
              <a:buFont typeface="+mj-lt"/>
              <a:buAutoNum type="arabicPeriod"/>
            </a:pPr>
            <a:r>
              <a:rPr lang="en-US" sz="3000" dirty="0">
                <a:latin typeface="Calibri" pitchFamily="34" charset="0"/>
              </a:rPr>
              <a:t>The parameter gamma can be found automatically by minimizing the trimmed mean squared error while trying to use as many points as possible. This can be done at every iteration of the optimization so that a suitable value is found based on the current data rather than a predefined value.</a:t>
            </a:r>
          </a:p>
          <a:p>
            <a:pPr marL="514350" indent="-514350" eaLnBrk="1" hangingPunct="1">
              <a:buFont typeface="+mj-lt"/>
              <a:buAutoNum type="arabicPeriod"/>
            </a:pPr>
            <a:r>
              <a:rPr lang="en-US" sz="3000" dirty="0">
                <a:latin typeface="Calibri" pitchFamily="34" charset="0"/>
              </a:rPr>
              <a:t>Using the initial estimate from the existing system used in the vehicle manufacturing plants to initialise </a:t>
            </a:r>
            <a:r>
              <a:rPr lang="el-GR" sz="3000" dirty="0">
                <a:latin typeface="Calibri" pitchFamily="34" charset="0"/>
              </a:rPr>
              <a:t>θ</a:t>
            </a:r>
            <a:r>
              <a:rPr lang="en-AU" sz="3000" dirty="0">
                <a:latin typeface="Calibri" pitchFamily="34" charset="0"/>
              </a:rPr>
              <a:t> and </a:t>
            </a:r>
            <a:r>
              <a:rPr lang="en-AU" sz="3000" b="1" dirty="0">
                <a:latin typeface="Calibri" pitchFamily="34" charset="0"/>
              </a:rPr>
              <a:t>t</a:t>
            </a:r>
            <a:r>
              <a:rPr lang="en-AU" sz="3000" dirty="0">
                <a:latin typeface="Calibri" pitchFamily="34" charset="0"/>
              </a:rPr>
              <a:t>.</a:t>
            </a:r>
          </a:p>
          <a:p>
            <a:pPr marL="514350" indent="-514350" eaLnBrk="1" hangingPunct="1">
              <a:buFont typeface="+mj-lt"/>
              <a:buAutoNum type="arabicPeriod"/>
            </a:pPr>
            <a:r>
              <a:rPr lang="en-AU" sz="3000" dirty="0">
                <a:latin typeface="Calibri" pitchFamily="34" charset="0"/>
              </a:rPr>
              <a:t>Test both setups with real image data.</a:t>
            </a:r>
            <a:endParaRPr lang="en-US" sz="3000" dirty="0">
              <a:latin typeface="Calibri" pitchFamily="34" charset="0"/>
            </a:endParaRPr>
          </a:p>
        </p:txBody>
      </p:sp>
      <p:sp>
        <p:nvSpPr>
          <p:cNvPr id="65" name="Rectangle 64">
            <a:extLst>
              <a:ext uri="{FF2B5EF4-FFF2-40B4-BE49-F238E27FC236}">
                <a16:creationId xmlns:a16="http://schemas.microsoft.com/office/drawing/2014/main" id="{616D9A59-4238-4367-A5CA-2BCF51315FA5}"/>
              </a:ext>
            </a:extLst>
          </p:cNvPr>
          <p:cNvSpPr/>
          <p:nvPr/>
        </p:nvSpPr>
        <p:spPr>
          <a:xfrm>
            <a:off x="20179858" y="37633606"/>
            <a:ext cx="9744066" cy="85349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Conclusion</a:t>
            </a:r>
          </a:p>
        </p:txBody>
      </p:sp>
      <p:sp>
        <p:nvSpPr>
          <p:cNvPr id="66" name="Text Box 194">
            <a:extLst>
              <a:ext uri="{FF2B5EF4-FFF2-40B4-BE49-F238E27FC236}">
                <a16:creationId xmlns:a16="http://schemas.microsoft.com/office/drawing/2014/main" id="{B248B7A3-5EE8-45B0-88B8-778A6333C410}"/>
              </a:ext>
            </a:extLst>
          </p:cNvPr>
          <p:cNvSpPr txBox="1">
            <a:spLocks noChangeArrowheads="1"/>
          </p:cNvSpPr>
          <p:nvPr/>
        </p:nvSpPr>
        <p:spPr bwMode="auto">
          <a:xfrm>
            <a:off x="20182666" y="38537173"/>
            <a:ext cx="9741258" cy="4044596"/>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At this stage of the project, it is apparent that having cameras with a wider field of view produces considerably better results compared with cameras that are positioned close to the vehicle. While the effectiveness of the system still needs to be evaluated on real data, our current recommendation is that installing a small number of cameras in carefully selected poses will produce the most robust and reliable pose estimation system.</a:t>
            </a:r>
          </a:p>
        </p:txBody>
      </p:sp>
      <p:graphicFrame>
        <p:nvGraphicFramePr>
          <p:cNvPr id="20" name="Table 19">
            <a:extLst>
              <a:ext uri="{FF2B5EF4-FFF2-40B4-BE49-F238E27FC236}">
                <a16:creationId xmlns:a16="http://schemas.microsoft.com/office/drawing/2014/main" id="{8DB494F2-EED1-49B7-9A0D-6E6998EFF99F}"/>
              </a:ext>
            </a:extLst>
          </p:cNvPr>
          <p:cNvGraphicFramePr>
            <a:graphicFrameLocks noGrp="1"/>
          </p:cNvGraphicFramePr>
          <p:nvPr>
            <p:extLst>
              <p:ext uri="{D42A27DB-BD31-4B8C-83A1-F6EECF244321}">
                <p14:modId xmlns:p14="http://schemas.microsoft.com/office/powerpoint/2010/main" val="2515779188"/>
              </p:ext>
            </p:extLst>
          </p:nvPr>
        </p:nvGraphicFramePr>
        <p:xfrm>
          <a:off x="9437541" y="37633606"/>
          <a:ext cx="10637870" cy="4389609"/>
        </p:xfrm>
        <a:graphic>
          <a:graphicData uri="http://schemas.openxmlformats.org/drawingml/2006/table">
            <a:tbl>
              <a:tblPr>
                <a:tableStyleId>{5C22544A-7EE6-4342-B048-85BDC9FD1C3A}</a:tableStyleId>
              </a:tblPr>
              <a:tblGrid>
                <a:gridCol w="1443122">
                  <a:extLst>
                    <a:ext uri="{9D8B030D-6E8A-4147-A177-3AD203B41FA5}">
                      <a16:colId xmlns:a16="http://schemas.microsoft.com/office/drawing/2014/main" val="4155646033"/>
                    </a:ext>
                  </a:extLst>
                </a:gridCol>
                <a:gridCol w="1236962">
                  <a:extLst>
                    <a:ext uri="{9D8B030D-6E8A-4147-A177-3AD203B41FA5}">
                      <a16:colId xmlns:a16="http://schemas.microsoft.com/office/drawing/2014/main" val="1304073389"/>
                    </a:ext>
                  </a:extLst>
                </a:gridCol>
                <a:gridCol w="1113265">
                  <a:extLst>
                    <a:ext uri="{9D8B030D-6E8A-4147-A177-3AD203B41FA5}">
                      <a16:colId xmlns:a16="http://schemas.microsoft.com/office/drawing/2014/main" val="1742099204"/>
                    </a:ext>
                  </a:extLst>
                </a:gridCol>
                <a:gridCol w="2473923">
                  <a:extLst>
                    <a:ext uri="{9D8B030D-6E8A-4147-A177-3AD203B41FA5}">
                      <a16:colId xmlns:a16="http://schemas.microsoft.com/office/drawing/2014/main" val="1815964016"/>
                    </a:ext>
                  </a:extLst>
                </a:gridCol>
                <a:gridCol w="2185299">
                  <a:extLst>
                    <a:ext uri="{9D8B030D-6E8A-4147-A177-3AD203B41FA5}">
                      <a16:colId xmlns:a16="http://schemas.microsoft.com/office/drawing/2014/main" val="1328075446"/>
                    </a:ext>
                  </a:extLst>
                </a:gridCol>
                <a:gridCol w="2185299">
                  <a:extLst>
                    <a:ext uri="{9D8B030D-6E8A-4147-A177-3AD203B41FA5}">
                      <a16:colId xmlns:a16="http://schemas.microsoft.com/office/drawing/2014/main" val="53729846"/>
                    </a:ext>
                  </a:extLst>
                </a:gridCol>
              </a:tblGrid>
              <a:tr h="627087">
                <a:tc>
                  <a:txBody>
                    <a:bodyPr/>
                    <a:lstStyle/>
                    <a:p>
                      <a:pPr algn="l" fontAlgn="b"/>
                      <a:r>
                        <a:rPr lang="el-GR" sz="2400" u="none" strike="noStrike">
                          <a:effectLst/>
                        </a:rPr>
                        <a:t>θ (</a:t>
                      </a:r>
                      <a:r>
                        <a:rPr lang="en-AU" sz="2400" u="none" strike="noStrike" dirty="0">
                          <a:effectLst/>
                        </a:rPr>
                        <a:t>deg)</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r>
                        <a:rPr lang="en-AU" sz="2400" u="none" strike="noStrike" dirty="0">
                          <a:effectLst/>
                        </a:rPr>
                        <a:t>x (m)</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r>
                        <a:rPr lang="en-AU" sz="2400" u="none" strike="noStrike" dirty="0">
                          <a:effectLst/>
                        </a:rPr>
                        <a:t>y (m)</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r>
                        <a:rPr lang="el-GR" sz="2400" u="none" strike="noStrike">
                          <a:effectLst/>
                        </a:rPr>
                        <a:t>θ </a:t>
                      </a:r>
                      <a:r>
                        <a:rPr lang="en-AU" sz="2400" u="none" strike="noStrike" dirty="0">
                          <a:effectLst/>
                        </a:rPr>
                        <a:t>error (deg)</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r>
                        <a:rPr lang="en-AU" sz="2400" u="none" strike="noStrike" dirty="0">
                          <a:effectLst/>
                        </a:rPr>
                        <a:t>x error (m)</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r>
                        <a:rPr lang="en-AU" sz="2400" u="none" strike="noStrike" dirty="0">
                          <a:effectLst/>
                        </a:rPr>
                        <a:t>y error (m)</a:t>
                      </a:r>
                      <a:endParaRPr lang="en-AU" sz="24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511507536"/>
                  </a:ext>
                </a:extLst>
              </a:tr>
              <a:tr h="627087">
                <a:tc>
                  <a:txBody>
                    <a:bodyPr/>
                    <a:lstStyle/>
                    <a:p>
                      <a:pPr algn="r" fontAlgn="b"/>
                      <a:r>
                        <a:rPr lang="en-AU" sz="2400" u="none" strike="noStrike" dirty="0">
                          <a:effectLst/>
                        </a:rPr>
                        <a:t>0</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0.15</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a:t>
                      </a:r>
                      <a:endParaRPr lang="en-AU" sz="2400" b="0" i="0" u="none" strike="noStrike" dirty="0">
                        <a:solidFill>
                          <a:srgbClr val="000000"/>
                        </a:solidFill>
                        <a:effectLst/>
                        <a:latin typeface="Calibri" panose="020F0502020204030204" pitchFamily="34" charset="0"/>
                      </a:endParaRPr>
                    </a:p>
                  </a:txBody>
                  <a:tcPr marL="4763" marR="4763" marT="4763" marB="0" anchor="b"/>
                </a:tc>
                <a:tc gridSpan="3">
                  <a:txBody>
                    <a:bodyPr/>
                    <a:lstStyle/>
                    <a:p>
                      <a:pPr algn="ctr" fontAlgn="b"/>
                      <a:r>
                        <a:rPr lang="en-AU" sz="2400" u="none" strike="noStrike" dirty="0">
                          <a:effectLst/>
                        </a:rPr>
                        <a:t>Did not converge</a:t>
                      </a:r>
                      <a:endParaRPr lang="en-AU" sz="2400" b="0" i="0" u="none" strike="noStrike" dirty="0">
                        <a:solidFill>
                          <a:srgbClr val="000000"/>
                        </a:solidFill>
                        <a:effectLst/>
                        <a:latin typeface="Calibri" panose="020F0502020204030204" pitchFamily="34" charset="0"/>
                      </a:endParaRPr>
                    </a:p>
                  </a:txBody>
                  <a:tcPr marL="4763" marR="4763" marT="4763" marB="0" anchor="b"/>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2338033890"/>
                  </a:ext>
                </a:extLst>
              </a:tr>
              <a:tr h="627087">
                <a:tc>
                  <a:txBody>
                    <a:bodyPr/>
                    <a:lstStyle/>
                    <a:p>
                      <a:pPr algn="r" fontAlgn="b"/>
                      <a:r>
                        <a:rPr lang="en-AU" sz="2400" u="none" strike="noStrike" dirty="0">
                          <a:effectLst/>
                        </a:rPr>
                        <a:t>0</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-0.15</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0.008954</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0.012692</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0.002299</a:t>
                      </a:r>
                      <a:endParaRPr lang="en-AU" sz="24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62655789"/>
                  </a:ext>
                </a:extLst>
              </a:tr>
              <a:tr h="627087">
                <a:tc>
                  <a:txBody>
                    <a:bodyPr/>
                    <a:lstStyle/>
                    <a:p>
                      <a:pPr algn="r" fontAlgn="b"/>
                      <a:r>
                        <a:rPr lang="en-AU" sz="2400" u="none" strike="noStrike" dirty="0">
                          <a:effectLst/>
                        </a:rPr>
                        <a:t>0</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0.1</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0.1</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0.124872</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0.01042</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0.016305</a:t>
                      </a:r>
                      <a:endParaRPr lang="en-AU" sz="24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644423260"/>
                  </a:ext>
                </a:extLst>
              </a:tr>
              <a:tr h="627087">
                <a:tc>
                  <a:txBody>
                    <a:bodyPr/>
                    <a:lstStyle/>
                    <a:p>
                      <a:pPr algn="r" fontAlgn="b"/>
                      <a:r>
                        <a:rPr lang="en-AU" sz="2400" u="none" strike="noStrike" dirty="0">
                          <a:effectLst/>
                        </a:rPr>
                        <a:t>0</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-0.1</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-0.1</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0.074743</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0.002861</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0.000625</a:t>
                      </a:r>
                      <a:endParaRPr lang="en-AU" sz="24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638075465"/>
                  </a:ext>
                </a:extLst>
              </a:tr>
              <a:tr h="627087">
                <a:tc>
                  <a:txBody>
                    <a:bodyPr/>
                    <a:lstStyle/>
                    <a:p>
                      <a:pPr algn="r" fontAlgn="b"/>
                      <a:r>
                        <a:rPr lang="en-AU" sz="2400" u="none" strike="noStrike" dirty="0">
                          <a:effectLst/>
                        </a:rPr>
                        <a:t>1</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-0.1</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-0.1</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0.195408</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0.000611</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-0.00435</a:t>
                      </a:r>
                      <a:endParaRPr lang="en-AU" sz="24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524314753"/>
                  </a:ext>
                </a:extLst>
              </a:tr>
              <a:tr h="627087">
                <a:tc>
                  <a:txBody>
                    <a:bodyPr/>
                    <a:lstStyle/>
                    <a:p>
                      <a:pPr algn="r" fontAlgn="b"/>
                      <a:r>
                        <a:rPr lang="en-AU" sz="2400" u="none" strike="noStrike" dirty="0">
                          <a:effectLst/>
                        </a:rPr>
                        <a:t>2</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-0.1</a:t>
                      </a:r>
                      <a:endParaRPr lang="en-AU" sz="24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AU" sz="2400" u="none" strike="noStrike" dirty="0">
                          <a:effectLst/>
                        </a:rPr>
                        <a:t>-0.1</a:t>
                      </a:r>
                      <a:endParaRPr lang="en-AU" sz="2400" b="0" i="0" u="none" strike="noStrike" dirty="0">
                        <a:solidFill>
                          <a:srgbClr val="000000"/>
                        </a:solidFill>
                        <a:effectLst/>
                        <a:latin typeface="Calibri" panose="020F0502020204030204" pitchFamily="34" charset="0"/>
                      </a:endParaRPr>
                    </a:p>
                  </a:txBody>
                  <a:tcPr marL="4763" marR="4763" marT="4763" marB="0" anchor="b"/>
                </a:tc>
                <a:tc gridSpan="3">
                  <a:txBody>
                    <a:bodyPr/>
                    <a:lstStyle/>
                    <a:p>
                      <a:pPr algn="ctr" fontAlgn="b"/>
                      <a:r>
                        <a:rPr lang="en-AU" sz="2400" u="none" strike="noStrike" dirty="0">
                          <a:effectLst/>
                        </a:rPr>
                        <a:t>Did not converge</a:t>
                      </a:r>
                      <a:endParaRPr lang="en-AU" sz="2400" b="0" i="0" u="none" strike="noStrike" dirty="0">
                        <a:solidFill>
                          <a:srgbClr val="000000"/>
                        </a:solidFill>
                        <a:effectLst/>
                        <a:latin typeface="Calibri" panose="020F0502020204030204" pitchFamily="34" charset="0"/>
                      </a:endParaRPr>
                    </a:p>
                  </a:txBody>
                  <a:tcPr marL="4763" marR="4763" marT="4763" marB="0" anchor="b"/>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3292751422"/>
                  </a:ext>
                </a:extLst>
              </a:tr>
            </a:tbl>
          </a:graphicData>
        </a:graphic>
      </p:graphicFrame>
      <p:pic>
        <p:nvPicPr>
          <p:cNvPr id="7" name="Picture 6">
            <a:extLst>
              <a:ext uri="{FF2B5EF4-FFF2-40B4-BE49-F238E27FC236}">
                <a16:creationId xmlns:a16="http://schemas.microsoft.com/office/drawing/2014/main" id="{315B37AE-6912-4CA8-998E-2D408EBA25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0750" y="20028840"/>
            <a:ext cx="3536281" cy="2789930"/>
          </a:xfrm>
          <a:prstGeom prst="rect">
            <a:avLst/>
          </a:prstGeom>
        </p:spPr>
      </p:pic>
      <p:pic>
        <p:nvPicPr>
          <p:cNvPr id="9" name="Picture 8">
            <a:extLst>
              <a:ext uri="{FF2B5EF4-FFF2-40B4-BE49-F238E27FC236}">
                <a16:creationId xmlns:a16="http://schemas.microsoft.com/office/drawing/2014/main" id="{6A63AE8D-2CA0-498A-9844-694E3C1DDA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52090" y="20021016"/>
            <a:ext cx="4698641" cy="2833882"/>
          </a:xfrm>
          <a:prstGeom prst="rect">
            <a:avLst/>
          </a:prstGeom>
        </p:spPr>
      </p:pic>
      <p:pic>
        <p:nvPicPr>
          <p:cNvPr id="13" name="Picture 12">
            <a:extLst>
              <a:ext uri="{FF2B5EF4-FFF2-40B4-BE49-F238E27FC236}">
                <a16:creationId xmlns:a16="http://schemas.microsoft.com/office/drawing/2014/main" id="{E0FC6434-38FD-4060-A076-5208624BCAC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257243" y="13001750"/>
            <a:ext cx="3675066" cy="539537"/>
          </a:xfrm>
          <a:prstGeom prst="rect">
            <a:avLst/>
          </a:prstGeom>
        </p:spPr>
      </p:pic>
      <p:pic>
        <p:nvPicPr>
          <p:cNvPr id="16" name="Picture 15">
            <a:extLst>
              <a:ext uri="{FF2B5EF4-FFF2-40B4-BE49-F238E27FC236}">
                <a16:creationId xmlns:a16="http://schemas.microsoft.com/office/drawing/2014/main" id="{31EE4AAE-F3A1-4EA6-BBCB-DB81066310C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009437" y="15642792"/>
            <a:ext cx="4410075" cy="645074"/>
          </a:xfrm>
          <a:prstGeom prst="rect">
            <a:avLst/>
          </a:prstGeom>
        </p:spPr>
      </p:pic>
      <p:pic>
        <p:nvPicPr>
          <p:cNvPr id="23" name="Picture 22">
            <a:extLst>
              <a:ext uri="{FF2B5EF4-FFF2-40B4-BE49-F238E27FC236}">
                <a16:creationId xmlns:a16="http://schemas.microsoft.com/office/drawing/2014/main" id="{870A45DB-4B1A-49C8-B4A1-6C096851569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7648237" y="7581558"/>
            <a:ext cx="1828800" cy="471299"/>
          </a:xfrm>
          <a:prstGeom prst="rect">
            <a:avLst/>
          </a:prstGeom>
        </p:spPr>
      </p:pic>
      <p:pic>
        <p:nvPicPr>
          <p:cNvPr id="25" name="Picture 24">
            <a:extLst>
              <a:ext uri="{FF2B5EF4-FFF2-40B4-BE49-F238E27FC236}">
                <a16:creationId xmlns:a16="http://schemas.microsoft.com/office/drawing/2014/main" id="{84DB3AE7-F85D-43D2-BCAE-789FEADEA87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476037" y="10387828"/>
            <a:ext cx="1760625" cy="457201"/>
          </a:xfrm>
          <a:prstGeom prst="rect">
            <a:avLst/>
          </a:prstGeom>
        </p:spPr>
      </p:pic>
      <p:sp>
        <p:nvSpPr>
          <p:cNvPr id="67" name="Text Box 180">
            <a:extLst>
              <a:ext uri="{FF2B5EF4-FFF2-40B4-BE49-F238E27FC236}">
                <a16:creationId xmlns:a16="http://schemas.microsoft.com/office/drawing/2014/main" id="{A5335A20-6D10-4719-A627-8CA2FA48A30E}"/>
              </a:ext>
            </a:extLst>
          </p:cNvPr>
          <p:cNvSpPr txBox="1">
            <a:spLocks noChangeArrowheads="1"/>
          </p:cNvSpPr>
          <p:nvPr/>
        </p:nvSpPr>
        <p:spPr bwMode="auto">
          <a:xfrm>
            <a:off x="9285141" y="37123489"/>
            <a:ext cx="3881781"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Table 1. </a:t>
            </a:r>
            <a:r>
              <a:rPr lang="en-US" sz="2400" dirty="0">
                <a:latin typeface="Calibri" pitchFamily="34" charset="0"/>
              </a:rPr>
              <a:t>Results from Setup 1.</a:t>
            </a:r>
          </a:p>
        </p:txBody>
      </p:sp>
      <p:sp>
        <p:nvSpPr>
          <p:cNvPr id="68" name="Text Box 180">
            <a:extLst>
              <a:ext uri="{FF2B5EF4-FFF2-40B4-BE49-F238E27FC236}">
                <a16:creationId xmlns:a16="http://schemas.microsoft.com/office/drawing/2014/main" id="{BF6FB91D-0A5A-41CF-9E9C-8D9D084252A0}"/>
              </a:ext>
            </a:extLst>
          </p:cNvPr>
          <p:cNvSpPr txBox="1">
            <a:spLocks noChangeArrowheads="1"/>
          </p:cNvSpPr>
          <p:nvPr/>
        </p:nvSpPr>
        <p:spPr bwMode="auto">
          <a:xfrm>
            <a:off x="9437541" y="42180150"/>
            <a:ext cx="3881781"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Table 2. </a:t>
            </a:r>
            <a:r>
              <a:rPr lang="en-US" sz="2400" dirty="0">
                <a:latin typeface="Calibri" pitchFamily="34" charset="0"/>
              </a:rPr>
              <a:t>Results from Setup 2.</a:t>
            </a:r>
          </a:p>
        </p:txBody>
      </p:sp>
      <p:pic>
        <p:nvPicPr>
          <p:cNvPr id="37" name="Picture 36">
            <a:extLst>
              <a:ext uri="{FF2B5EF4-FFF2-40B4-BE49-F238E27FC236}">
                <a16:creationId xmlns:a16="http://schemas.microsoft.com/office/drawing/2014/main" id="{09D64239-5C6E-4978-8294-628FAFE5812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409448" y="17973384"/>
            <a:ext cx="4700264" cy="2936927"/>
          </a:xfrm>
          <a:prstGeom prst="rect">
            <a:avLst/>
          </a:prstGeom>
        </p:spPr>
      </p:pic>
      <p:pic>
        <p:nvPicPr>
          <p:cNvPr id="47" name="Picture 46">
            <a:extLst>
              <a:ext uri="{FF2B5EF4-FFF2-40B4-BE49-F238E27FC236}">
                <a16:creationId xmlns:a16="http://schemas.microsoft.com/office/drawing/2014/main" id="{910F943C-BD91-45C5-AA9C-A9049892832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243008" y="18083042"/>
            <a:ext cx="4400441" cy="2686689"/>
          </a:xfrm>
          <a:prstGeom prst="rect">
            <a:avLst/>
          </a:prstGeom>
        </p:spPr>
      </p:pic>
      <p:sp>
        <p:nvSpPr>
          <p:cNvPr id="69" name="Text Box 180">
            <a:extLst>
              <a:ext uri="{FF2B5EF4-FFF2-40B4-BE49-F238E27FC236}">
                <a16:creationId xmlns:a16="http://schemas.microsoft.com/office/drawing/2014/main" id="{A083D4AF-0CC1-4CBE-9FF6-B8E057869476}"/>
              </a:ext>
            </a:extLst>
          </p:cNvPr>
          <p:cNvSpPr txBox="1">
            <a:spLocks noChangeArrowheads="1"/>
          </p:cNvSpPr>
          <p:nvPr/>
        </p:nvSpPr>
        <p:spPr bwMode="auto">
          <a:xfrm>
            <a:off x="20370135" y="16180622"/>
            <a:ext cx="9319617"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3. </a:t>
            </a:r>
            <a:r>
              <a:rPr lang="en-US" sz="2400" dirty="0">
                <a:latin typeface="Calibri" pitchFamily="34" charset="0"/>
              </a:rPr>
              <a:t>Shows how spurious point correspondences affect optimisation.</a:t>
            </a:r>
          </a:p>
        </p:txBody>
      </p:sp>
      <p:sp>
        <p:nvSpPr>
          <p:cNvPr id="70" name="Text Box 180">
            <a:extLst>
              <a:ext uri="{FF2B5EF4-FFF2-40B4-BE49-F238E27FC236}">
                <a16:creationId xmlns:a16="http://schemas.microsoft.com/office/drawing/2014/main" id="{FFDA3612-37DA-4425-AA7E-81941499CA40}"/>
              </a:ext>
            </a:extLst>
          </p:cNvPr>
          <p:cNvSpPr txBox="1">
            <a:spLocks noChangeArrowheads="1"/>
          </p:cNvSpPr>
          <p:nvPr/>
        </p:nvSpPr>
        <p:spPr bwMode="auto">
          <a:xfrm>
            <a:off x="20387755" y="20799645"/>
            <a:ext cx="9328272" cy="826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4. </a:t>
            </a:r>
            <a:r>
              <a:rPr lang="en-US" sz="2400" dirty="0">
                <a:latin typeface="Calibri" pitchFamily="34" charset="0"/>
              </a:rPr>
              <a:t>Example of spurious edge formed by depth discontinuity due to </a:t>
            </a:r>
          </a:p>
          <a:p>
            <a:pPr eaLnBrk="1" hangingPunct="1"/>
            <a:r>
              <a:rPr lang="en-US" sz="2400" dirty="0">
                <a:latin typeface="Calibri" pitchFamily="34" charset="0"/>
              </a:rPr>
              <a:t>camera perspective.</a:t>
            </a:r>
          </a:p>
        </p:txBody>
      </p:sp>
      <p:pic>
        <p:nvPicPr>
          <p:cNvPr id="49" name="Picture 48">
            <a:extLst>
              <a:ext uri="{FF2B5EF4-FFF2-40B4-BE49-F238E27FC236}">
                <a16:creationId xmlns:a16="http://schemas.microsoft.com/office/drawing/2014/main" id="{B869005E-DE57-4017-9C76-07039ECDF15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723437" y="25145129"/>
            <a:ext cx="9895035" cy="1261725"/>
          </a:xfrm>
          <a:prstGeom prst="rect">
            <a:avLst/>
          </a:prstGeom>
        </p:spPr>
      </p:pic>
      <p:pic>
        <p:nvPicPr>
          <p:cNvPr id="54" name="Picture 53">
            <a:extLst>
              <a:ext uri="{FF2B5EF4-FFF2-40B4-BE49-F238E27FC236}">
                <a16:creationId xmlns:a16="http://schemas.microsoft.com/office/drawing/2014/main" id="{E235E71B-3711-4856-BB53-F5E708064D9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3381037" y="27841387"/>
            <a:ext cx="609600" cy="523394"/>
          </a:xfrm>
          <a:prstGeom prst="rect">
            <a:avLst/>
          </a:prstGeom>
        </p:spPr>
      </p:pic>
      <p:pic>
        <p:nvPicPr>
          <p:cNvPr id="71" name="Picture 70">
            <a:extLst>
              <a:ext uri="{FF2B5EF4-FFF2-40B4-BE49-F238E27FC236}">
                <a16:creationId xmlns:a16="http://schemas.microsoft.com/office/drawing/2014/main" id="{9D0254AE-B7C3-4E98-B304-91B942A8EBD1}"/>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4758063" y="27817299"/>
            <a:ext cx="623089" cy="523395"/>
          </a:xfrm>
          <a:prstGeom prst="rect">
            <a:avLst/>
          </a:prstGeom>
        </p:spPr>
      </p:pic>
      <p:pic>
        <p:nvPicPr>
          <p:cNvPr id="73" name="Picture 72">
            <a:extLst>
              <a:ext uri="{FF2B5EF4-FFF2-40B4-BE49-F238E27FC236}">
                <a16:creationId xmlns:a16="http://schemas.microsoft.com/office/drawing/2014/main" id="{B0118474-41B2-4871-9287-E6BAB1CD3360}"/>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4966688" y="27594847"/>
            <a:ext cx="4598509" cy="3094526"/>
          </a:xfrm>
          <a:prstGeom prst="rect">
            <a:avLst/>
          </a:prstGeom>
        </p:spPr>
      </p:pic>
      <p:pic>
        <p:nvPicPr>
          <p:cNvPr id="75" name="Picture 74">
            <a:extLst>
              <a:ext uri="{FF2B5EF4-FFF2-40B4-BE49-F238E27FC236}">
                <a16:creationId xmlns:a16="http://schemas.microsoft.com/office/drawing/2014/main" id="{98D9697D-4E41-4A32-9B39-521A13F6B441}"/>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0389093" y="27584478"/>
            <a:ext cx="4481627" cy="3104895"/>
          </a:xfrm>
          <a:prstGeom prst="rect">
            <a:avLst/>
          </a:prstGeom>
        </p:spPr>
      </p:pic>
      <p:pic>
        <p:nvPicPr>
          <p:cNvPr id="78" name="Picture 77">
            <a:extLst>
              <a:ext uri="{FF2B5EF4-FFF2-40B4-BE49-F238E27FC236}">
                <a16:creationId xmlns:a16="http://schemas.microsoft.com/office/drawing/2014/main" id="{4FC0EEC2-4C8C-4DAB-919F-F6B936BD483D}"/>
              </a:ext>
            </a:extLst>
          </p:cNvPr>
          <p:cNvPicPr>
            <a:picLocks noChangeAspect="1"/>
          </p:cNvPicPr>
          <p:nvPr/>
        </p:nvPicPr>
        <p:blipFill rotWithShape="1">
          <a:blip r:embed="rId19">
            <a:extLst>
              <a:ext uri="{28A0092B-C50C-407E-A947-70E740481C1C}">
                <a14:useLocalDpi xmlns:a14="http://schemas.microsoft.com/office/drawing/2010/main" val="0"/>
              </a:ext>
            </a:extLst>
          </a:blip>
          <a:srcRect l="37569" r="8042" b="32350"/>
          <a:stretch/>
        </p:blipFill>
        <p:spPr>
          <a:xfrm>
            <a:off x="20439611" y="12863120"/>
            <a:ext cx="4700264" cy="3356357"/>
          </a:xfrm>
          <a:prstGeom prst="rect">
            <a:avLst/>
          </a:prstGeom>
        </p:spPr>
      </p:pic>
      <p:pic>
        <p:nvPicPr>
          <p:cNvPr id="79" name="Picture 78">
            <a:extLst>
              <a:ext uri="{FF2B5EF4-FFF2-40B4-BE49-F238E27FC236}">
                <a16:creationId xmlns:a16="http://schemas.microsoft.com/office/drawing/2014/main" id="{C208A2A6-BDD1-4DA5-A915-7C62C92CCED9}"/>
              </a:ext>
            </a:extLst>
          </p:cNvPr>
          <p:cNvPicPr>
            <a:picLocks noChangeAspect="1"/>
          </p:cNvPicPr>
          <p:nvPr/>
        </p:nvPicPr>
        <p:blipFill rotWithShape="1">
          <a:blip r:embed="rId20" cstate="print">
            <a:extLst>
              <a:ext uri="{28A0092B-C50C-407E-A947-70E740481C1C}">
                <a14:useLocalDpi xmlns:a14="http://schemas.microsoft.com/office/drawing/2010/main" val="0"/>
              </a:ext>
            </a:extLst>
          </a:blip>
          <a:srcRect l="23111" t="5528" r="15556" b="32534"/>
          <a:stretch/>
        </p:blipFill>
        <p:spPr>
          <a:xfrm>
            <a:off x="25319808" y="12863120"/>
            <a:ext cx="4369944" cy="3263300"/>
          </a:xfrm>
          <a:prstGeom prst="rect">
            <a:avLst/>
          </a:prstGeom>
        </p:spPr>
      </p:pic>
      <p:sp>
        <p:nvSpPr>
          <p:cNvPr id="80" name="Text Box 180">
            <a:extLst>
              <a:ext uri="{FF2B5EF4-FFF2-40B4-BE49-F238E27FC236}">
                <a16:creationId xmlns:a16="http://schemas.microsoft.com/office/drawing/2014/main" id="{B1798F8B-70C8-4916-8A5C-67B1342925F4}"/>
              </a:ext>
            </a:extLst>
          </p:cNvPr>
          <p:cNvSpPr txBox="1">
            <a:spLocks noChangeArrowheads="1"/>
          </p:cNvSpPr>
          <p:nvPr/>
        </p:nvSpPr>
        <p:spPr bwMode="auto">
          <a:xfrm>
            <a:off x="20298629" y="30671708"/>
            <a:ext cx="8702204"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4. </a:t>
            </a:r>
            <a:r>
              <a:rPr lang="en-US" sz="2400" dirty="0">
                <a:latin typeface="Calibri" pitchFamily="34" charset="0"/>
              </a:rPr>
              <a:t>Example of significant edge disappearing between cameras.</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3037</TotalTime>
  <Words>1296</Words>
  <Application>Microsoft Office PowerPoint</Application>
  <PresentationFormat>Custom</PresentationFormat>
  <Paragraphs>172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Jay Larson</dc:creator>
  <dc:description>Quality poster printing
www.genigraphics.com
1-800-790-4001</dc:description>
  <cp:lastModifiedBy>Brendan Emery</cp:lastModifiedBy>
  <cp:revision>549</cp:revision>
  <cp:lastPrinted>2013-02-12T02:21:55Z</cp:lastPrinted>
  <dcterms:created xsi:type="dcterms:W3CDTF">2013-02-10T21:14:48Z</dcterms:created>
  <dcterms:modified xsi:type="dcterms:W3CDTF">2018-06-03T18:23:07Z</dcterms:modified>
</cp:coreProperties>
</file>