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9" r:id="rId4"/>
    <p:sldId id="260" r:id="rId5"/>
    <p:sldId id="262" r:id="rId6"/>
    <p:sldId id="278" r:id="rId7"/>
    <p:sldId id="269" r:id="rId8"/>
    <p:sldId id="280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40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19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2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13A2CC-C38B-445C-A3B0-DE45EAA652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FF8966-6049-43D0-9F8B-B10CB9DA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2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695" y="1198123"/>
            <a:ext cx="5997464" cy="2230877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RKAT BEM FIKI 2022/2023</a:t>
            </a:r>
            <a:endParaRPr 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371" y="3550837"/>
            <a:ext cx="4981981" cy="175972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Kegiatan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Anggaran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Tahunan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Badan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Eksekutif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Mahasiswa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Fakultas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Ilmu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Informatika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Nutanio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 Bandung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78" y="1198123"/>
            <a:ext cx="3968951" cy="39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689" y="1509390"/>
            <a:ext cx="10353762" cy="353434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 KASIH </a:t>
            </a:r>
          </a:p>
        </p:txBody>
      </p:sp>
    </p:spTree>
    <p:extLst>
      <p:ext uri="{BB962C8B-B14F-4D97-AF65-F5344CB8AC3E}">
        <p14:creationId xmlns:p14="http://schemas.microsoft.com/office/powerpoint/2010/main" val="1329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55;p26"/>
          <p:cNvSpPr txBox="1">
            <a:spLocks noGrp="1"/>
          </p:cNvSpPr>
          <p:nvPr>
            <p:ph type="title"/>
          </p:nvPr>
        </p:nvSpPr>
        <p:spPr>
          <a:xfrm>
            <a:off x="1361268" y="570678"/>
            <a:ext cx="7704000" cy="761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PROGRAM KERJA</a:t>
            </a:r>
            <a:endParaRPr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58;p26"/>
          <p:cNvSpPr txBox="1">
            <a:spLocks/>
          </p:cNvSpPr>
          <p:nvPr/>
        </p:nvSpPr>
        <p:spPr>
          <a:xfrm>
            <a:off x="1871325" y="1796324"/>
            <a:ext cx="1113900" cy="631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7" name="Google Shape;459;p26"/>
          <p:cNvSpPr txBox="1">
            <a:spLocks/>
          </p:cNvSpPr>
          <p:nvPr/>
        </p:nvSpPr>
        <p:spPr>
          <a:xfrm>
            <a:off x="5850032" y="2532494"/>
            <a:ext cx="252336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Technovation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461;p26"/>
          <p:cNvSpPr txBox="1">
            <a:spLocks/>
          </p:cNvSpPr>
          <p:nvPr/>
        </p:nvSpPr>
        <p:spPr>
          <a:xfrm>
            <a:off x="5850032" y="1796324"/>
            <a:ext cx="1113900" cy="631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9" name="Google Shape;462;p26"/>
          <p:cNvSpPr txBox="1">
            <a:spLocks/>
          </p:cNvSpPr>
          <p:nvPr/>
        </p:nvSpPr>
        <p:spPr>
          <a:xfrm>
            <a:off x="3751557" y="4430463"/>
            <a:ext cx="283750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FIKI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Mengabdi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464;p26"/>
          <p:cNvSpPr txBox="1">
            <a:spLocks/>
          </p:cNvSpPr>
          <p:nvPr/>
        </p:nvSpPr>
        <p:spPr>
          <a:xfrm>
            <a:off x="3751557" y="3684887"/>
            <a:ext cx="1113900" cy="598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3" name="Google Shape;459;p26"/>
          <p:cNvSpPr txBox="1">
            <a:spLocks/>
          </p:cNvSpPr>
          <p:nvPr/>
        </p:nvSpPr>
        <p:spPr>
          <a:xfrm>
            <a:off x="1871325" y="2412332"/>
            <a:ext cx="3341943" cy="656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Pengajuan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Inventaris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75AAA4-790A-4549-8586-A45B47EAF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0841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01 -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4" y="1528011"/>
            <a:ext cx="10629883" cy="4813412"/>
          </a:xfrm>
        </p:spPr>
        <p:txBody>
          <a:bodyPr>
            <a:noAutofit/>
          </a:bodyPr>
          <a:lstStyle/>
          <a:p>
            <a:pPr marL="171450" indent="-171450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Eksekutif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Nurtanio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Bandung.</a:t>
            </a:r>
          </a:p>
          <a:p>
            <a:pPr marL="171450" indent="-171450"/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menunjang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Badan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Eksekutif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Nurtanio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Bandung.</a:t>
            </a:r>
          </a:p>
          <a:p>
            <a:pPr marL="171450" indent="-171450"/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Nurtanio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Bandung</a:t>
            </a: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</a:t>
            </a: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Estimasi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Rp. 3.500.000</a:t>
            </a:r>
          </a:p>
          <a:p>
            <a:pPr marL="0" indent="0">
              <a:buNone/>
            </a:pPr>
            <a:endParaRPr 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/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8F172-7A0C-4033-A4AE-C8B5BEA110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0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6B5466-9266-4C07-B3A4-84A196FE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179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ESTIMASI BIAYA INVENTARIS</a:t>
            </a:r>
            <a:endParaRPr lang="en-ID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C293B-F4E4-488C-BAC0-88FC9443E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71B9D3-43E9-45BE-AC4C-D37D5CC6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83209"/>
              </p:ext>
            </p:extLst>
          </p:nvPr>
        </p:nvGraphicFramePr>
        <p:xfrm>
          <a:off x="1484416" y="1971302"/>
          <a:ext cx="9025246" cy="2327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282">
                  <a:extLst>
                    <a:ext uri="{9D8B030D-6E8A-4147-A177-3AD203B41FA5}">
                      <a16:colId xmlns:a16="http://schemas.microsoft.com/office/drawing/2014/main" val="3051676057"/>
                    </a:ext>
                  </a:extLst>
                </a:gridCol>
                <a:gridCol w="3699651">
                  <a:extLst>
                    <a:ext uri="{9D8B030D-6E8A-4147-A177-3AD203B41FA5}">
                      <a16:colId xmlns:a16="http://schemas.microsoft.com/office/drawing/2014/main" val="1640890147"/>
                    </a:ext>
                  </a:extLst>
                </a:gridCol>
                <a:gridCol w="930264">
                  <a:extLst>
                    <a:ext uri="{9D8B030D-6E8A-4147-A177-3AD203B41FA5}">
                      <a16:colId xmlns:a16="http://schemas.microsoft.com/office/drawing/2014/main" val="2924475331"/>
                    </a:ext>
                  </a:extLst>
                </a:gridCol>
                <a:gridCol w="1876658">
                  <a:extLst>
                    <a:ext uri="{9D8B030D-6E8A-4147-A177-3AD203B41FA5}">
                      <a16:colId xmlns:a16="http://schemas.microsoft.com/office/drawing/2014/main" val="2321985213"/>
                    </a:ext>
                  </a:extLst>
                </a:gridCol>
                <a:gridCol w="1938391">
                  <a:extLst>
                    <a:ext uri="{9D8B030D-6E8A-4147-A177-3AD203B41FA5}">
                      <a16:colId xmlns:a16="http://schemas.microsoft.com/office/drawing/2014/main" val="60883487"/>
                    </a:ext>
                  </a:extLst>
                </a:gridCol>
              </a:tblGrid>
              <a:tr h="375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HARGA SATUAN 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extLst>
                  <a:ext uri="{0D108BD9-81ED-4DB2-BD59-A6C34878D82A}">
                    <a16:rowId xmlns:a16="http://schemas.microsoft.com/office/drawing/2014/main" val="131457844"/>
                  </a:ext>
                </a:extLst>
              </a:tr>
              <a:tr h="771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Printer Epson </a:t>
                      </a:r>
                      <a:r>
                        <a:rPr lang="en-ID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EcoTank</a:t>
                      </a: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L3250 A4 Wi-Fi All-in-One Ink Tank Printer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pcs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Rp             3.000.000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Rp               3.000.000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extLst>
                  <a:ext uri="{0D108BD9-81ED-4DB2-BD59-A6C34878D82A}">
                    <a16:rowId xmlns:a16="http://schemas.microsoft.com/office/drawing/2014/main" val="2116979228"/>
                  </a:ext>
                </a:extLst>
              </a:tr>
              <a:tr h="396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ATK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Set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Rp               300.000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Rp                  300.000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extLst>
                  <a:ext uri="{0D108BD9-81ED-4DB2-BD59-A6C34878D82A}">
                    <a16:rowId xmlns:a16="http://schemas.microsoft.com/office/drawing/2014/main" val="2810640560"/>
                  </a:ext>
                </a:extLst>
              </a:tr>
              <a:tr h="396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Redragon</a:t>
                      </a: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Gaming Speaker RGB ANVIL – GS520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pcs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Rp               200.000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Rp                  200.000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extLst>
                  <a:ext uri="{0D108BD9-81ED-4DB2-BD59-A6C34878D82A}">
                    <a16:rowId xmlns:a16="http://schemas.microsoft.com/office/drawing/2014/main" val="11630651"/>
                  </a:ext>
                </a:extLst>
              </a:tr>
              <a:tr h="37593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Rp               3.500.000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158" marR="60158" marT="0" marB="0" anchor="ctr"/>
                </a:tc>
                <a:extLst>
                  <a:ext uri="{0D108BD9-81ED-4DB2-BD59-A6C34878D82A}">
                    <a16:rowId xmlns:a16="http://schemas.microsoft.com/office/drawing/2014/main" val="203540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0316"/>
            <a:ext cx="10353762" cy="6737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02 -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49" y="794084"/>
            <a:ext cx="11297653" cy="5739162"/>
          </a:xfrm>
        </p:spPr>
        <p:txBody>
          <a:bodyPr>
            <a:noAutofit/>
          </a:bodyPr>
          <a:lstStyle/>
          <a:p>
            <a:pPr marL="171450" indent="-171450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Sasaran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 SMA?SMK?MA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seBandung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Raya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mengasah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serba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sekarang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Nurtanio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Bandung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bertempat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Nurtanio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Bandung</a:t>
            </a: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1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Acara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diadakan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kampus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Nurtanio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Bandung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kompetisi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kompetisi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dilaksanakan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persiapan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persentasi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dewan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adapun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SMA/SMK/MA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seBandung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Keberhasilan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95%</a:t>
            </a: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Estimasi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Rp. 12.950.000</a:t>
            </a:r>
          </a:p>
          <a:p>
            <a:pPr marL="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FCBE0-CD8D-4996-83FA-CDBAC4DCD4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7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6B5466-9266-4C07-B3A4-84A196FE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179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ESTIMASI BIAYA TECHNOVATION</a:t>
            </a:r>
            <a:endParaRPr lang="en-ID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A036E6-4F29-472A-BB99-FCDB575E8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64319"/>
              </p:ext>
            </p:extLst>
          </p:nvPr>
        </p:nvGraphicFramePr>
        <p:xfrm>
          <a:off x="1564105" y="994416"/>
          <a:ext cx="8987590" cy="5032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538">
                  <a:extLst>
                    <a:ext uri="{9D8B030D-6E8A-4147-A177-3AD203B41FA5}">
                      <a16:colId xmlns:a16="http://schemas.microsoft.com/office/drawing/2014/main" val="1149980476"/>
                    </a:ext>
                  </a:extLst>
                </a:gridCol>
                <a:gridCol w="2915001">
                  <a:extLst>
                    <a:ext uri="{9D8B030D-6E8A-4147-A177-3AD203B41FA5}">
                      <a16:colId xmlns:a16="http://schemas.microsoft.com/office/drawing/2014/main" val="1570883637"/>
                    </a:ext>
                  </a:extLst>
                </a:gridCol>
                <a:gridCol w="1534712">
                  <a:extLst>
                    <a:ext uri="{9D8B030D-6E8A-4147-A177-3AD203B41FA5}">
                      <a16:colId xmlns:a16="http://schemas.microsoft.com/office/drawing/2014/main" val="2836235036"/>
                    </a:ext>
                  </a:extLst>
                </a:gridCol>
                <a:gridCol w="2133391">
                  <a:extLst>
                    <a:ext uri="{9D8B030D-6E8A-4147-A177-3AD203B41FA5}">
                      <a16:colId xmlns:a16="http://schemas.microsoft.com/office/drawing/2014/main" val="2710137797"/>
                    </a:ext>
                  </a:extLst>
                </a:gridCol>
                <a:gridCol w="1628948">
                  <a:extLst>
                    <a:ext uri="{9D8B030D-6E8A-4147-A177-3AD203B41FA5}">
                      <a16:colId xmlns:a16="http://schemas.microsoft.com/office/drawing/2014/main" val="2435872152"/>
                    </a:ext>
                  </a:extLst>
                </a:gridCol>
              </a:tblGrid>
              <a:tr h="399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HARGA SATUAN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137931580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Banner 4 x 2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pcs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200.000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200.000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2663025392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Banner 6 x 4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pcs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300.000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300.000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62845282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Biaya Akomodasi Juri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orang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500.000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2.000.000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3375055242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Uang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Pembinaan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Juara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katagori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1.000.000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2.000.000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558982028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Uang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Pembinaan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Juara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katagori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500.000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1.000.000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1794403318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Uang Pembinaan Juara 3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katagori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300.000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600.000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3146297524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Medali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pcs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  15.000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270.000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49296742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Piala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set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250.000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500.000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3517998257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Konsumsi Panitia 3 hari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x 3 box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  25.000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2.250.000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35328422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Konsumsi Peserta 3 hari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x 3 box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  30.000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2.250.000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11588968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konsumsi pejabat 3 hari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x 3 box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  35.000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1.050.000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2690550332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 Mineral gelas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dus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  25.000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125.000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169980645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 mineral botol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dus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  45.000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225.000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3847734708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ATK 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set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150.000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150.000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233387560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Trash Bag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pack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  30.000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30.000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3596275656"/>
                  </a:ext>
                </a:extLst>
              </a:tr>
              <a:tr h="29396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12.950.000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308" marR="60308" marT="0" marB="0" anchor="ctr"/>
                </a:tc>
                <a:extLst>
                  <a:ext uri="{0D108BD9-81ED-4DB2-BD59-A6C34878D82A}">
                    <a16:rowId xmlns:a16="http://schemas.microsoft.com/office/drawing/2014/main" val="140561868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839835C-FFD3-43D8-8798-16D85E0CB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9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50395"/>
            <a:ext cx="10353762" cy="6376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04 - FIKI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Mengabdi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32" y="788069"/>
            <a:ext cx="11069658" cy="5757110"/>
          </a:xfrm>
        </p:spPr>
        <p:txBody>
          <a:bodyPr>
            <a:noAutofit/>
          </a:bodyPr>
          <a:lstStyle/>
          <a:p>
            <a:pPr marL="171450" indent="-171450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FIKI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Mengabdi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Sasaran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 (SD/SMP/SMA) dan Masyarakat/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mengabdi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mempererat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sesama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pentingnya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kesadaran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wawasan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khususnya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menumbuhkan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jiwa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kepedulian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mengaplikasikan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keterampilan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aktualisasi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sesama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bertempat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Sukahaji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Cipeundeuy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Bandung Barat,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Barat.</a:t>
            </a: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100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Acara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dilaksanakan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kampus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acara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edukasi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juga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warga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disekitar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Keberhasilan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95%</a:t>
            </a:r>
          </a:p>
          <a:p>
            <a:pPr marL="548550" lvl="1" indent="-1714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Estimasi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Fiki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Mengabdi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Rp. 11.000.000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CA7DC-392F-4870-9F1E-EE8056C340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3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6B5466-9266-4C07-B3A4-84A196FE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6779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ESTIMASI BIAYA FIKI MENGABDI</a:t>
            </a:r>
            <a:endParaRPr lang="en-ID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2BC671-8B00-47C3-A6E1-ACD9216AF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42535"/>
              </p:ext>
            </p:extLst>
          </p:nvPr>
        </p:nvGraphicFramePr>
        <p:xfrm>
          <a:off x="2225429" y="1267229"/>
          <a:ext cx="7741141" cy="482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266">
                  <a:extLst>
                    <a:ext uri="{9D8B030D-6E8A-4147-A177-3AD203B41FA5}">
                      <a16:colId xmlns:a16="http://schemas.microsoft.com/office/drawing/2014/main" val="2354616757"/>
                    </a:ext>
                  </a:extLst>
                </a:gridCol>
                <a:gridCol w="2017090">
                  <a:extLst>
                    <a:ext uri="{9D8B030D-6E8A-4147-A177-3AD203B41FA5}">
                      <a16:colId xmlns:a16="http://schemas.microsoft.com/office/drawing/2014/main" val="1655008433"/>
                    </a:ext>
                  </a:extLst>
                </a:gridCol>
                <a:gridCol w="1455810">
                  <a:extLst>
                    <a:ext uri="{9D8B030D-6E8A-4147-A177-3AD203B41FA5}">
                      <a16:colId xmlns:a16="http://schemas.microsoft.com/office/drawing/2014/main" val="282070891"/>
                    </a:ext>
                  </a:extLst>
                </a:gridCol>
                <a:gridCol w="1804209">
                  <a:extLst>
                    <a:ext uri="{9D8B030D-6E8A-4147-A177-3AD203B41FA5}">
                      <a16:colId xmlns:a16="http://schemas.microsoft.com/office/drawing/2014/main" val="3820543738"/>
                    </a:ext>
                  </a:extLst>
                </a:gridCol>
                <a:gridCol w="1791766">
                  <a:extLst>
                    <a:ext uri="{9D8B030D-6E8A-4147-A177-3AD203B41FA5}">
                      <a16:colId xmlns:a16="http://schemas.microsoft.com/office/drawing/2014/main" val="1080573947"/>
                    </a:ext>
                  </a:extLst>
                </a:gridCol>
              </a:tblGrid>
              <a:tr h="418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HARGA SATUAN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2860455"/>
                  </a:ext>
                </a:extLst>
              </a:tr>
              <a:tr h="569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Transportasi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bus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500.000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1.000.000 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3686510"/>
                  </a:ext>
                </a:extLst>
              </a:tr>
              <a:tr h="569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Sewa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Rumah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rumah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1.000.000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1.000.000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982461"/>
                  </a:ext>
                </a:extLst>
              </a:tr>
              <a:tr h="569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Konsumsi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Orang x 3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  30.000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2.700.000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159482"/>
                  </a:ext>
                </a:extLst>
              </a:tr>
              <a:tr h="569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Logistik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1.400.000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1.400.000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5009679"/>
                  </a:ext>
                </a:extLst>
              </a:tr>
              <a:tr h="569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Banner 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200.000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400.000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3877446"/>
                  </a:ext>
                </a:extLst>
              </a:tr>
              <a:tr h="569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Sembako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Paket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    100.000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  4.000.000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5643100"/>
                  </a:ext>
                </a:extLst>
              </a:tr>
              <a:tr h="569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Pemateri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orang</a:t>
                      </a:r>
                      <a:endParaRPr lang="en-ID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 500.000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            500.000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099132"/>
                  </a:ext>
                </a:extLst>
              </a:tr>
              <a:tr h="41840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endParaRPr lang="en-ID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Rp.        11.000.000 </a:t>
                      </a:r>
                      <a:endParaRPr lang="en-ID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94269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92770EB-1222-4898-8EB5-1F5B205EE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2873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4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Dana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248625"/>
          </a:xfrm>
        </p:spPr>
        <p:txBody>
          <a:bodyPr>
            <a:noAutofit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: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4.100.000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: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15.000.000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Banding				: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900.000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FIKI	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Mengabdi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: Rp. 13.000.000</a:t>
            </a:r>
          </a:p>
          <a:p>
            <a:pPr marL="158750" lv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						: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33.000.000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045DF6-DD56-4D46-B127-95D4CB57D532}"/>
              </a:ext>
            </a:extLst>
          </p:cNvPr>
          <p:cNvCxnSpPr/>
          <p:nvPr/>
        </p:nvCxnSpPr>
        <p:spPr>
          <a:xfrm>
            <a:off x="1323474" y="4379495"/>
            <a:ext cx="5269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A460B2-A623-4078-BDCB-9F094F98B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64" y="5770123"/>
            <a:ext cx="919954" cy="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47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</TotalTime>
  <Words>822</Words>
  <Application>Microsoft Office PowerPoint</Application>
  <PresentationFormat>Widescreen</PresentationFormat>
  <Paragraphs>234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Slate</vt:lpstr>
      <vt:lpstr>RKAT BEM FIKI 2022/2023</vt:lpstr>
      <vt:lpstr>PROGRAM KERJA</vt:lpstr>
      <vt:lpstr>01 - Pengajuan Inventaris</vt:lpstr>
      <vt:lpstr>ESTIMASI BIAYA INVENTARIS</vt:lpstr>
      <vt:lpstr>02 - Technovation</vt:lpstr>
      <vt:lpstr>ESTIMASI BIAYA TECHNOVATION</vt:lpstr>
      <vt:lpstr>04 - FIKI Mengabdi</vt:lpstr>
      <vt:lpstr>ESTIMASI BIAYA FIKI MENGABDI</vt:lpstr>
      <vt:lpstr>Total Pengajuan Dana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RKAT BEM FIKI 2022/2023</dc:title>
  <dc:creator>dell</dc:creator>
  <cp:lastModifiedBy>Asep Kurnia</cp:lastModifiedBy>
  <cp:revision>17</cp:revision>
  <dcterms:created xsi:type="dcterms:W3CDTF">2022-12-18T06:12:26Z</dcterms:created>
  <dcterms:modified xsi:type="dcterms:W3CDTF">2022-12-28T06:44:45Z</dcterms:modified>
</cp:coreProperties>
</file>