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58" r:id="rId5"/>
    <p:sldId id="265" r:id="rId6"/>
    <p:sldId id="260" r:id="rId7"/>
    <p:sldId id="261" r:id="rId8"/>
    <p:sldId id="262" r:id="rId9"/>
    <p:sldId id="263" r:id="rId10"/>
    <p:sldId id="264" r:id="rId11"/>
    <p:sldId id="269" r:id="rId12"/>
    <p:sldId id="270" r:id="rId13"/>
    <p:sldId id="266" r:id="rId14"/>
    <p:sldId id="267" r:id="rId15"/>
    <p:sldId id="268" r:id="rId16"/>
    <p:sldId id="271" r:id="rId17"/>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13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35C2C-D6AC-48F0-827C-C4F8E79AD5BC}" type="datetimeFigureOut">
              <a:rPr lang="zh-TW" altLang="en-US" smtClean="0"/>
              <a:pPr/>
              <a:t>2011/4/14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5B05CD-C570-47D2-B59E-78ABA59F93D3}"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10</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11</a:t>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12</a:t>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13</a:t>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14</a:t>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15</a:t>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16</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3</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4</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5</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6</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7</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8</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145B05CD-C570-47D2-B59E-78ABA59F93D3}" type="slidenum">
              <a:rPr lang="zh-TW" altLang="en-US" smtClean="0"/>
              <a:pPr/>
              <a:t>9</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HK"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HK" altLang="en-US"/>
          </a:p>
        </p:txBody>
      </p:sp>
      <p:sp>
        <p:nvSpPr>
          <p:cNvPr id="4" name="日期版面配置區 3"/>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 xmlns:p14="http://schemas.microsoft.com/office/powerpoint/2010/main" val="361907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 xmlns:p14="http://schemas.microsoft.com/office/powerpoint/2010/main" val="201661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HK"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 xmlns:p14="http://schemas.microsoft.com/office/powerpoint/2010/main" val="213195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 xmlns:p14="http://schemas.microsoft.com/office/powerpoint/2010/main" val="97190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HK"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 xmlns:p14="http://schemas.microsoft.com/office/powerpoint/2010/main" val="160824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5" name="日期版面配置區 4"/>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6" name="頁尾版面配置區 5"/>
          <p:cNvSpPr>
            <a:spLocks noGrp="1"/>
          </p:cNvSpPr>
          <p:nvPr>
            <p:ph type="ftr" sz="quarter" idx="11"/>
          </p:nvPr>
        </p:nvSpPr>
        <p:spPr/>
        <p:txBody>
          <a:bodyPr/>
          <a:lstStyle/>
          <a:p>
            <a:endParaRPr lang="zh-HK" altLang="en-US"/>
          </a:p>
        </p:txBody>
      </p:sp>
      <p:sp>
        <p:nvSpPr>
          <p:cNvPr id="7" name="投影片編號版面配置區 6"/>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 xmlns:p14="http://schemas.microsoft.com/office/powerpoint/2010/main" val="3197400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HK"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7" name="日期版面配置區 6"/>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8" name="頁尾版面配置區 7"/>
          <p:cNvSpPr>
            <a:spLocks noGrp="1"/>
          </p:cNvSpPr>
          <p:nvPr>
            <p:ph type="ftr" sz="quarter" idx="11"/>
          </p:nvPr>
        </p:nvSpPr>
        <p:spPr/>
        <p:txBody>
          <a:bodyPr/>
          <a:lstStyle/>
          <a:p>
            <a:endParaRPr lang="zh-HK" altLang="en-US"/>
          </a:p>
        </p:txBody>
      </p:sp>
      <p:sp>
        <p:nvSpPr>
          <p:cNvPr id="9" name="投影片編號版面配置區 8"/>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 xmlns:p14="http://schemas.microsoft.com/office/powerpoint/2010/main" val="175018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日期版面配置區 2"/>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4" name="頁尾版面配置區 3"/>
          <p:cNvSpPr>
            <a:spLocks noGrp="1"/>
          </p:cNvSpPr>
          <p:nvPr>
            <p:ph type="ftr" sz="quarter" idx="11"/>
          </p:nvPr>
        </p:nvSpPr>
        <p:spPr/>
        <p:txBody>
          <a:bodyPr/>
          <a:lstStyle/>
          <a:p>
            <a:endParaRPr lang="zh-HK" altLang="en-US"/>
          </a:p>
        </p:txBody>
      </p:sp>
      <p:sp>
        <p:nvSpPr>
          <p:cNvPr id="5" name="投影片編號版面配置區 4"/>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 xmlns:p14="http://schemas.microsoft.com/office/powerpoint/2010/main" val="876664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3" name="頁尾版面配置區 2"/>
          <p:cNvSpPr>
            <a:spLocks noGrp="1"/>
          </p:cNvSpPr>
          <p:nvPr>
            <p:ph type="ftr" sz="quarter" idx="11"/>
          </p:nvPr>
        </p:nvSpPr>
        <p:spPr/>
        <p:txBody>
          <a:bodyPr/>
          <a:lstStyle/>
          <a:p>
            <a:endParaRPr lang="zh-HK" altLang="en-US"/>
          </a:p>
        </p:txBody>
      </p:sp>
      <p:sp>
        <p:nvSpPr>
          <p:cNvPr id="4" name="投影片編號版面配置區 3"/>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 xmlns:p14="http://schemas.microsoft.com/office/powerpoint/2010/main" val="348810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HK"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6" name="頁尾版面配置區 5"/>
          <p:cNvSpPr>
            <a:spLocks noGrp="1"/>
          </p:cNvSpPr>
          <p:nvPr>
            <p:ph type="ftr" sz="quarter" idx="11"/>
          </p:nvPr>
        </p:nvSpPr>
        <p:spPr/>
        <p:txBody>
          <a:bodyPr/>
          <a:lstStyle/>
          <a:p>
            <a:endParaRPr lang="zh-HK" altLang="en-US"/>
          </a:p>
        </p:txBody>
      </p:sp>
      <p:sp>
        <p:nvSpPr>
          <p:cNvPr id="7" name="投影片編號版面配置區 6"/>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 xmlns:p14="http://schemas.microsoft.com/office/powerpoint/2010/main" val="218974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HK"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2611549-E412-44B0-A62F-96CBDCD7BEA0}" type="datetimeFigureOut">
              <a:rPr lang="zh-HK" altLang="en-US" smtClean="0"/>
              <a:pPr/>
              <a:t>14/4/2011</a:t>
            </a:fld>
            <a:endParaRPr lang="zh-HK" altLang="en-US"/>
          </a:p>
        </p:txBody>
      </p:sp>
      <p:sp>
        <p:nvSpPr>
          <p:cNvPr id="6" name="頁尾版面配置區 5"/>
          <p:cNvSpPr>
            <a:spLocks noGrp="1"/>
          </p:cNvSpPr>
          <p:nvPr>
            <p:ph type="ftr" sz="quarter" idx="11"/>
          </p:nvPr>
        </p:nvSpPr>
        <p:spPr/>
        <p:txBody>
          <a:bodyPr/>
          <a:lstStyle/>
          <a:p>
            <a:endParaRPr lang="zh-HK" altLang="en-US"/>
          </a:p>
        </p:txBody>
      </p:sp>
      <p:sp>
        <p:nvSpPr>
          <p:cNvPr id="7" name="投影片編號版面配置區 6"/>
          <p:cNvSpPr>
            <a:spLocks noGrp="1"/>
          </p:cNvSpPr>
          <p:nvPr>
            <p:ph type="sldNum" sz="quarter" idx="12"/>
          </p:nvPr>
        </p:nvSpPr>
        <p:spPr/>
        <p:txBody>
          <a:bodyPr/>
          <a:lstStyle/>
          <a:p>
            <a:fld id="{298C148E-C0A4-4BCD-8EB1-A3569D56023F}" type="slidenum">
              <a:rPr lang="zh-HK" altLang="en-US" smtClean="0"/>
              <a:pPr/>
              <a:t>‹#›</a:t>
            </a:fld>
            <a:endParaRPr lang="zh-HK" altLang="en-US"/>
          </a:p>
        </p:txBody>
      </p:sp>
    </p:spTree>
    <p:extLst>
      <p:ext uri="{BB962C8B-B14F-4D97-AF65-F5344CB8AC3E}">
        <p14:creationId xmlns="" xmlns:p14="http://schemas.microsoft.com/office/powerpoint/2010/main" val="152572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HK"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11549-E412-44B0-A62F-96CBDCD7BEA0}" type="datetimeFigureOut">
              <a:rPr lang="zh-HK" altLang="en-US" smtClean="0"/>
              <a:pPr/>
              <a:t>14/4/2011</a:t>
            </a:fld>
            <a:endParaRPr lang="zh-HK"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C148E-C0A4-4BCD-8EB1-A3569D56023F}" type="slidenum">
              <a:rPr lang="zh-HK" altLang="en-US" smtClean="0"/>
              <a:pPr/>
              <a:t>‹#›</a:t>
            </a:fld>
            <a:endParaRPr lang="zh-HK" altLang="en-US"/>
          </a:p>
        </p:txBody>
      </p:sp>
    </p:spTree>
    <p:extLst>
      <p:ext uri="{BB962C8B-B14F-4D97-AF65-F5344CB8AC3E}">
        <p14:creationId xmlns="" xmlns:p14="http://schemas.microsoft.com/office/powerpoint/2010/main" val="2746787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HK" dirty="0" smtClean="0"/>
              <a:t>CSCI 2100 Project</a:t>
            </a:r>
            <a:br>
              <a:rPr lang="en-US" altLang="zh-HK" dirty="0" smtClean="0"/>
            </a:br>
            <a:r>
              <a:rPr lang="en-US" altLang="zh-HK" dirty="0" smtClean="0"/>
              <a:t>2-3-4 Tree</a:t>
            </a:r>
            <a:endParaRPr lang="zh-HK" altLang="en-US" dirty="0"/>
          </a:p>
        </p:txBody>
      </p:sp>
      <p:sp>
        <p:nvSpPr>
          <p:cNvPr id="3" name="副標題 2"/>
          <p:cNvSpPr>
            <a:spLocks noGrp="1"/>
          </p:cNvSpPr>
          <p:nvPr>
            <p:ph type="subTitle" idx="1"/>
          </p:nvPr>
        </p:nvSpPr>
        <p:spPr/>
        <p:txBody>
          <a:bodyPr>
            <a:normAutofit fontScale="85000" lnSpcReduction="20000"/>
          </a:bodyPr>
          <a:lstStyle/>
          <a:p>
            <a:r>
              <a:rPr lang="en-US" altLang="zh-HK" dirty="0" smtClean="0"/>
              <a:t> By</a:t>
            </a:r>
          </a:p>
          <a:p>
            <a:r>
              <a:rPr lang="en-US" altLang="zh-HK" dirty="0" smtClean="0"/>
              <a:t>Lai Tai Yi </a:t>
            </a:r>
          </a:p>
          <a:p>
            <a:r>
              <a:rPr lang="en-US" altLang="zh-HK" dirty="0" smtClean="0"/>
              <a:t>Lam </a:t>
            </a:r>
            <a:r>
              <a:rPr lang="en-US" altLang="zh-HK" dirty="0" err="1" smtClean="0"/>
              <a:t>Kam</a:t>
            </a:r>
            <a:r>
              <a:rPr lang="en-US" altLang="zh-HK" dirty="0" smtClean="0"/>
              <a:t> Ho</a:t>
            </a:r>
          </a:p>
          <a:p>
            <a:r>
              <a:rPr lang="en-US" altLang="zh-HK" dirty="0" err="1" smtClean="0"/>
              <a:t>Lui</a:t>
            </a:r>
            <a:r>
              <a:rPr lang="en-US" altLang="zh-HK" dirty="0" smtClean="0"/>
              <a:t> </a:t>
            </a:r>
            <a:r>
              <a:rPr lang="en-US" altLang="zh-HK" dirty="0" err="1" smtClean="0"/>
              <a:t>Lok</a:t>
            </a:r>
            <a:r>
              <a:rPr lang="en-US" altLang="zh-HK" dirty="0" smtClean="0"/>
              <a:t> Hang Kenneth</a:t>
            </a:r>
            <a:endParaRPr lang="zh-HK" altLang="en-US" dirty="0"/>
          </a:p>
        </p:txBody>
      </p:sp>
    </p:spTree>
    <p:extLst>
      <p:ext uri="{BB962C8B-B14F-4D97-AF65-F5344CB8AC3E}">
        <p14:creationId xmlns="" xmlns:p14="http://schemas.microsoft.com/office/powerpoint/2010/main" val="101024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t>Insertion</a:t>
            </a:r>
            <a:br>
              <a:rPr lang="en-US" altLang="zh-HK" dirty="0" smtClean="0"/>
            </a:br>
            <a:r>
              <a:rPr lang="en-US" altLang="zh-TW" dirty="0" smtClean="0"/>
              <a:t>Discussion of Insertion &amp; Node Split</a:t>
            </a:r>
            <a:endParaRPr lang="zh-TW" altLang="en-US" dirty="0"/>
          </a:p>
        </p:txBody>
      </p:sp>
      <p:sp>
        <p:nvSpPr>
          <p:cNvPr id="3" name="Content Placeholder 2"/>
          <p:cNvSpPr>
            <a:spLocks noGrp="1"/>
          </p:cNvSpPr>
          <p:nvPr>
            <p:ph idx="1"/>
          </p:nvPr>
        </p:nvSpPr>
        <p:spPr/>
        <p:txBody>
          <a:bodyPr>
            <a:normAutofit fontScale="85000" lnSpcReduction="20000"/>
          </a:bodyPr>
          <a:lstStyle/>
          <a:p>
            <a:pPr marL="514350" indent="-514350">
              <a:buNone/>
            </a:pPr>
            <a:r>
              <a:rPr lang="en-US" altLang="zh-HK" dirty="0" smtClean="0"/>
              <a:t>2.	2-3-4 Tree is a self-balanced Tree.</a:t>
            </a:r>
          </a:p>
          <a:p>
            <a:pPr marL="514350" indent="-514350"/>
            <a:r>
              <a:rPr lang="en-US" altLang="zh-HK" dirty="0" smtClean="0"/>
              <a:t>Explanation: </a:t>
            </a:r>
          </a:p>
          <a:p>
            <a:pPr lvl="1"/>
            <a:r>
              <a:rPr lang="en-US" altLang="zh-TW" dirty="0" smtClean="0"/>
              <a:t>It doesn’t like Binary Search Tree. When item is inserting, create a new level for insertion which may leads to data accumulated in one </a:t>
            </a:r>
            <a:r>
              <a:rPr lang="en-US" altLang="zh-TW" dirty="0" err="1" smtClean="0"/>
              <a:t>subtree</a:t>
            </a:r>
            <a:r>
              <a:rPr lang="en-US" altLang="zh-TW" dirty="0" smtClean="0"/>
              <a:t> and the height of each leaf is not the same.</a:t>
            </a:r>
          </a:p>
          <a:p>
            <a:pPr lvl="1"/>
            <a:r>
              <a:rPr lang="en-US" altLang="zh-TW" dirty="0" smtClean="0"/>
              <a:t>The key concept of 2-3-4 tree insertion is “node spilt”.</a:t>
            </a:r>
          </a:p>
          <a:p>
            <a:pPr lvl="1"/>
            <a:r>
              <a:rPr lang="en-US" altLang="zh-TW" dirty="0" smtClean="0"/>
              <a:t>It moves the middle item of a full node into the (new for root )parent for making space for the new item.</a:t>
            </a:r>
          </a:p>
          <a:p>
            <a:pPr lvl="1"/>
            <a:r>
              <a:rPr lang="en-US" altLang="zh-TW" dirty="0" smtClean="0"/>
              <a:t>It is a concept that push a new </a:t>
            </a:r>
            <a:r>
              <a:rPr lang="en-US" altLang="zh-TW" dirty="0" err="1" smtClean="0"/>
              <a:t>subtree</a:t>
            </a:r>
            <a:r>
              <a:rPr lang="en-US" altLang="zh-TW" dirty="0" smtClean="0"/>
              <a:t> of the full node‘s parent out which is same level with the full node.</a:t>
            </a:r>
          </a:p>
          <a:p>
            <a:pPr lvl="1"/>
            <a:r>
              <a:rPr lang="en-US" altLang="zh-TW" dirty="0" smtClean="0"/>
              <a:t>It ensures the tree grow “horizontally”.</a:t>
            </a:r>
          </a:p>
          <a:p>
            <a:pPr lvl="1"/>
            <a:r>
              <a:rPr lang="en-US" altLang="zh-TW" dirty="0" smtClean="0"/>
              <a:t>Therefore, </a:t>
            </a:r>
            <a:r>
              <a:rPr lang="en-US" altLang="zh-HK" dirty="0" smtClean="0"/>
              <a:t>2-3-4 Tree is a self-balanced Tree.</a:t>
            </a:r>
            <a:endParaRPr lang="en-US" altLang="zh-TW" dirty="0" smtClean="0"/>
          </a:p>
          <a:p>
            <a:pPr lvl="1"/>
            <a:endParaRPr lang="en-US" altLang="zh-TW" dirty="0" smtClean="0"/>
          </a:p>
          <a:p>
            <a:pPr lvl="1"/>
            <a:endParaRPr lang="zh-TW"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Deletion</a:t>
            </a:r>
            <a:endParaRPr lang="zh-TW" altLang="en-US" dirty="0"/>
          </a:p>
        </p:txBody>
      </p:sp>
      <p:sp>
        <p:nvSpPr>
          <p:cNvPr id="3" name="Content Placeholder 2"/>
          <p:cNvSpPr>
            <a:spLocks noGrp="1"/>
          </p:cNvSpPr>
          <p:nvPr>
            <p:ph idx="1"/>
          </p:nvPr>
        </p:nvSpPr>
        <p:spPr/>
        <p:txBody>
          <a:bodyPr>
            <a:normAutofit/>
          </a:bodyPr>
          <a:lstStyle/>
          <a:p>
            <a:r>
              <a:rPr lang="en-US" altLang="zh-TW" dirty="0" smtClean="0"/>
              <a:t>Rule:</a:t>
            </a:r>
          </a:p>
          <a:p>
            <a:pPr marL="971550" lvl="1" indent="-514350">
              <a:buFont typeface="+mj-lt"/>
              <a:buAutoNum type="arabicPeriod"/>
            </a:pPr>
            <a:r>
              <a:rPr lang="en-US" altLang="zh-TW" dirty="0" smtClean="0">
                <a:ea typeface="新細明體" pitchFamily="18" charset="-120"/>
              </a:rPr>
              <a:t>The item to be deleted must be a leaf node</a:t>
            </a:r>
          </a:p>
          <a:p>
            <a:pPr marL="971550" lvl="1" indent="-514350">
              <a:buFont typeface="+mj-lt"/>
              <a:buAutoNum type="arabicPeriod"/>
            </a:pPr>
            <a:r>
              <a:rPr lang="en-US" altLang="zh-TW" dirty="0" smtClean="0">
                <a:ea typeface="新細明體" pitchFamily="18" charset="-120"/>
              </a:rPr>
              <a:t>If not, it is </a:t>
            </a:r>
            <a:r>
              <a:rPr lang="en-US" altLang="zh-TW" dirty="0" smtClean="0"/>
              <a:t>swapped with a preceding element in in-order traversal (which must be in a bottom node) and that element removed instead.</a:t>
            </a:r>
            <a:endParaRPr lang="en-US" altLang="zh-TW" dirty="0" smtClean="0">
              <a:ea typeface="新細明體" pitchFamily="18" charset="-120"/>
            </a:endParaRPr>
          </a:p>
          <a:p>
            <a:pPr marL="971550" lvl="1" indent="-514350">
              <a:buFont typeface="+mj-lt"/>
              <a:buAutoNum type="arabicPeriod"/>
            </a:pPr>
            <a:r>
              <a:rPr lang="en-US" altLang="zh-TW" dirty="0" smtClean="0">
                <a:ea typeface="新細明體" pitchFamily="18" charset="-120"/>
              </a:rPr>
              <a:t>Transforming a 4-link-node(3 items) into a 3-link-node/ a 3-link-node(2 items) into a 2-link-node(1 items)</a:t>
            </a:r>
          </a:p>
          <a:p>
            <a:pPr marL="971550" lvl="1" indent="-514350">
              <a:buFont typeface="+mj-lt"/>
              <a:buAutoNum type="arabicPeriod"/>
            </a:pPr>
            <a:r>
              <a:rPr lang="en-US" altLang="zh-TW" dirty="0" smtClean="0"/>
              <a:t>Deletion of 2-link-node needs special handling</a:t>
            </a:r>
            <a:endParaRPr lang="zh-TW"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Deletion</a:t>
            </a:r>
            <a:endParaRPr lang="zh-TW" altLang="en-US" dirty="0"/>
          </a:p>
        </p:txBody>
      </p:sp>
      <p:sp>
        <p:nvSpPr>
          <p:cNvPr id="3" name="Content Placeholder 2"/>
          <p:cNvSpPr>
            <a:spLocks noGrp="1"/>
          </p:cNvSpPr>
          <p:nvPr>
            <p:ph idx="1"/>
          </p:nvPr>
        </p:nvSpPr>
        <p:spPr/>
        <p:txBody>
          <a:bodyPr>
            <a:normAutofit fontScale="55000" lnSpcReduction="20000"/>
          </a:bodyPr>
          <a:lstStyle/>
          <a:p>
            <a:r>
              <a:rPr lang="en-US" altLang="zh-TW" dirty="0" smtClean="0"/>
              <a:t>Deleting item in 1-item node cause a node with no item( Called: </a:t>
            </a:r>
            <a:r>
              <a:rPr lang="en-US" altLang="zh-TW" b="1" i="1" dirty="0" smtClean="0"/>
              <a:t>Underflow</a:t>
            </a:r>
            <a:r>
              <a:rPr lang="en-US" altLang="zh-TW" dirty="0" smtClean="0"/>
              <a:t>).</a:t>
            </a:r>
          </a:p>
          <a:p>
            <a:r>
              <a:rPr lang="en-US" altLang="zh-TW" sz="3300" b="1" i="1" dirty="0" smtClean="0"/>
              <a:t>Transfer </a:t>
            </a:r>
            <a:r>
              <a:rPr lang="en-US" altLang="zh-TW" sz="3300" dirty="0" smtClean="0"/>
              <a:t>is needed.</a:t>
            </a:r>
          </a:p>
          <a:p>
            <a:pPr marL="971550" lvl="1" indent="-514350">
              <a:buFont typeface="+mj-lt"/>
              <a:buAutoNum type="arabicPeriod"/>
            </a:pPr>
            <a:r>
              <a:rPr lang="en-US" altLang="zh-TW" sz="3300" dirty="0" smtClean="0"/>
              <a:t>An item in parent node is moved into the node where the item is being removed.</a:t>
            </a:r>
          </a:p>
          <a:p>
            <a:pPr marL="971550" lvl="1" indent="-514350">
              <a:buFont typeface="+mj-lt"/>
              <a:buAutoNum type="arabicPeriod"/>
            </a:pPr>
            <a:r>
              <a:rPr lang="en-US" altLang="zh-TW" sz="3300" dirty="0" smtClean="0"/>
              <a:t>The new free space in the parent node is replaced with an item from a sibling node.</a:t>
            </a:r>
          </a:p>
          <a:p>
            <a:pPr marL="571500" indent="-514350"/>
            <a:r>
              <a:rPr lang="en-US" altLang="zh-TW" sz="3300" dirty="0" smtClean="0"/>
              <a:t>When the siblings are also 1-item node </a:t>
            </a:r>
          </a:p>
          <a:p>
            <a:pPr marL="971550" lvl="1" indent="-514350">
              <a:buFont typeface="+mj-lt"/>
              <a:buAutoNum type="arabicPeriod"/>
            </a:pPr>
            <a:r>
              <a:rPr lang="en-US" altLang="zh-TW" sz="3300" dirty="0" smtClean="0"/>
              <a:t>Underflow still occurs</a:t>
            </a:r>
          </a:p>
          <a:p>
            <a:pPr marL="971550" lvl="1" indent="-514350">
              <a:buFont typeface="+mj-lt"/>
              <a:buAutoNum type="arabicPeriod"/>
            </a:pPr>
            <a:r>
              <a:rPr lang="en-US" altLang="zh-TW" sz="3300" dirty="0" smtClean="0"/>
              <a:t>Pulling item from the parent node</a:t>
            </a:r>
          </a:p>
          <a:p>
            <a:pPr marL="971550" lvl="1" indent="-514350">
              <a:buFont typeface="+mj-lt"/>
              <a:buAutoNum type="arabicPeriod"/>
            </a:pPr>
            <a:r>
              <a:rPr lang="en-US" altLang="zh-TW" sz="3300" dirty="0" smtClean="0"/>
              <a:t>Two sibling nodes are fused together</a:t>
            </a:r>
          </a:p>
          <a:p>
            <a:pPr marL="971550" lvl="1" indent="-514350">
              <a:buFont typeface="+mj-lt"/>
              <a:buAutoNum type="arabicPeriod"/>
            </a:pPr>
            <a:r>
              <a:rPr lang="en-US" altLang="zh-TW" sz="3300" dirty="0" smtClean="0"/>
              <a:t>Move the item in the larger sibling node to the parent node</a:t>
            </a:r>
          </a:p>
          <a:p>
            <a:pPr marL="971550" lvl="1" indent="-514350">
              <a:buFont typeface="+mj-lt"/>
              <a:buAutoNum type="arabicPeriod"/>
            </a:pPr>
            <a:r>
              <a:rPr lang="en-US" altLang="zh-TW" sz="3300" dirty="0" smtClean="0"/>
              <a:t> Delete the item</a:t>
            </a:r>
          </a:p>
          <a:p>
            <a:pPr marL="571500" indent="-514350"/>
            <a:r>
              <a:rPr lang="en-US" altLang="zh-TW" sz="3300" dirty="0" smtClean="0"/>
              <a:t>When the parent are also 1-item node</a:t>
            </a:r>
          </a:p>
          <a:p>
            <a:pPr marL="971550" lvl="1" indent="-514350">
              <a:buFont typeface="+mj-lt"/>
              <a:buAutoNum type="arabicPeriod"/>
            </a:pPr>
            <a:r>
              <a:rPr lang="en-US" altLang="zh-TW" sz="3300" dirty="0" smtClean="0"/>
              <a:t>Using “</a:t>
            </a:r>
            <a:r>
              <a:rPr lang="en-US" altLang="zh-TW" sz="3300" b="1" i="1" dirty="0" smtClean="0"/>
              <a:t>Transfer</a:t>
            </a:r>
            <a:r>
              <a:rPr lang="en-US" altLang="zh-TW" sz="3300" dirty="0" smtClean="0"/>
              <a:t>” Again(borrow item from its parent)</a:t>
            </a:r>
          </a:p>
          <a:p>
            <a:pPr marL="971550" lvl="1" indent="-514350">
              <a:buFont typeface="+mj-lt"/>
              <a:buAutoNum type="arabicPeriod"/>
            </a:pPr>
            <a:r>
              <a:rPr lang="en-US" altLang="zh-TW" sz="3300" dirty="0" smtClean="0"/>
              <a:t>As deletions and replacements are being made, This may cause different parent node to sustain underflow which is called </a:t>
            </a:r>
            <a:r>
              <a:rPr lang="en-US" altLang="zh-TW" sz="3300" b="1" i="1" dirty="0" smtClean="0"/>
              <a:t>Underflow Cascading</a:t>
            </a:r>
            <a:r>
              <a:rPr lang="en-US" altLang="zh-TW" sz="3300" dirty="0" smtClean="0"/>
              <a:t>.</a:t>
            </a:r>
          </a:p>
          <a:p>
            <a:pPr marL="971550" lvl="1" indent="-514350">
              <a:buFont typeface="+mj-lt"/>
              <a:buAutoNum type="arabicPeriod"/>
            </a:pPr>
            <a:endParaRPr lang="en-US" altLang="zh-TW" sz="3300" dirty="0" smtClean="0"/>
          </a:p>
          <a:p>
            <a:pPr marL="971550" lvl="1" indent="-514350">
              <a:buFont typeface="+mj-lt"/>
              <a:buAutoNum type="arabicPeriod"/>
            </a:pPr>
            <a:endParaRPr lang="en-US" altLang="zh-TW" sz="3300" dirty="0" smtClean="0"/>
          </a:p>
          <a:p>
            <a:pPr marL="971550" lvl="1" indent="-514350">
              <a:buFont typeface="+mj-lt"/>
              <a:buAutoNum type="arabicPeriod"/>
            </a:pPr>
            <a:endParaRPr lang="en-US" altLang="zh-TW"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Height Analysis </a:t>
            </a:r>
            <a:endParaRPr lang="zh-TW" alt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altLang="zh-TW" dirty="0" smtClean="0"/>
              <a:t>Let height be h</a:t>
            </a:r>
          </a:p>
          <a:p>
            <a:pPr marL="514350" indent="-514350">
              <a:buFont typeface="+mj-lt"/>
              <a:buAutoNum type="arabicPeriod"/>
            </a:pPr>
            <a:r>
              <a:rPr lang="en-US" altLang="zh-TW" dirty="0" smtClean="0"/>
              <a:t>Best Case:</a:t>
            </a:r>
          </a:p>
          <a:p>
            <a:pPr marL="914400" lvl="1" indent="-514350">
              <a:buFont typeface="+mj-lt"/>
              <a:buAutoNum type="arabicPeriod"/>
            </a:pPr>
            <a:r>
              <a:rPr lang="en-US" altLang="zh-TW" dirty="0" smtClean="0"/>
              <a:t>N=no. of  Node= 4^h-1≈4^h (All nodes with 4 children)</a:t>
            </a:r>
          </a:p>
          <a:p>
            <a:pPr marL="914400" lvl="1" indent="-514350">
              <a:buFont typeface="+mj-lt"/>
              <a:buAutoNum type="arabicPeriod"/>
            </a:pPr>
            <a:r>
              <a:rPr lang="en-US" altLang="zh-TW" dirty="0" smtClean="0"/>
              <a:t>log</a:t>
            </a:r>
            <a:r>
              <a:rPr lang="en-US" altLang="zh-TW" baseline="-25000" dirty="0" smtClean="0"/>
              <a:t>4</a:t>
            </a:r>
            <a:r>
              <a:rPr lang="en-US" altLang="zh-TW" dirty="0" smtClean="0"/>
              <a:t>(</a:t>
            </a:r>
            <a:r>
              <a:rPr lang="en-US" altLang="zh-TW" i="1" dirty="0" smtClean="0"/>
              <a:t>4^h)=h</a:t>
            </a:r>
          </a:p>
          <a:p>
            <a:pPr marL="914400" lvl="1" indent="-514350">
              <a:buFont typeface="+mj-lt"/>
              <a:buAutoNum type="arabicPeriod"/>
            </a:pPr>
            <a:r>
              <a:rPr lang="en-US" altLang="zh-TW" dirty="0" smtClean="0"/>
              <a:t>log</a:t>
            </a:r>
            <a:r>
              <a:rPr lang="en-US" altLang="zh-TW" baseline="-25000" dirty="0" smtClean="0"/>
              <a:t>4</a:t>
            </a:r>
            <a:r>
              <a:rPr lang="en-US" altLang="zh-TW" dirty="0" smtClean="0"/>
              <a:t>(</a:t>
            </a:r>
            <a:r>
              <a:rPr lang="en-US" altLang="zh-TW" i="1" dirty="0" smtClean="0"/>
              <a:t>N</a:t>
            </a:r>
            <a:r>
              <a:rPr lang="en-US" altLang="zh-TW" dirty="0" smtClean="0"/>
              <a:t>)=h</a:t>
            </a:r>
          </a:p>
          <a:p>
            <a:pPr marL="914400" lvl="1" indent="-514350">
              <a:buFont typeface="+mj-lt"/>
              <a:buAutoNum type="arabicPeriod"/>
            </a:pPr>
            <a:r>
              <a:rPr lang="en-US" altLang="zh-TW" dirty="0" smtClean="0"/>
              <a:t>(0.5)log</a:t>
            </a:r>
            <a:r>
              <a:rPr lang="en-US" altLang="zh-TW" baseline="-25000" dirty="0" smtClean="0"/>
              <a:t>2</a:t>
            </a:r>
            <a:r>
              <a:rPr lang="en-US" altLang="zh-TW" dirty="0" smtClean="0"/>
              <a:t>(</a:t>
            </a:r>
            <a:r>
              <a:rPr lang="en-US" altLang="zh-TW" i="1" dirty="0" smtClean="0"/>
              <a:t>N</a:t>
            </a:r>
            <a:r>
              <a:rPr lang="en-US" altLang="zh-TW" dirty="0" smtClean="0"/>
              <a:t>)=h</a:t>
            </a:r>
          </a:p>
          <a:p>
            <a:pPr marL="514350" indent="-514350">
              <a:buFont typeface="+mj-lt"/>
              <a:buAutoNum type="arabicPeriod"/>
            </a:pPr>
            <a:r>
              <a:rPr lang="en-US" altLang="zh-TW" dirty="0" smtClean="0"/>
              <a:t>Worse Case:</a:t>
            </a:r>
          </a:p>
          <a:p>
            <a:pPr marL="914400" lvl="1" indent="-514350">
              <a:buFont typeface="+mj-lt"/>
              <a:buAutoNum type="arabicPeriod"/>
            </a:pPr>
            <a:r>
              <a:rPr lang="en-US" altLang="zh-TW" dirty="0" smtClean="0"/>
              <a:t>All nodes with exact 2 children, which is similar to balanced binary tree(E.G. AVL/Red-Black Tree)</a:t>
            </a:r>
          </a:p>
          <a:p>
            <a:pPr marL="914400" lvl="1" indent="-514350">
              <a:buFont typeface="+mj-lt"/>
              <a:buAutoNum type="arabicPeriod"/>
            </a:pPr>
            <a:r>
              <a:rPr lang="en-US" altLang="zh-TW" dirty="0" smtClean="0"/>
              <a:t>log</a:t>
            </a:r>
            <a:r>
              <a:rPr lang="en-US" altLang="zh-TW" baseline="-25000" dirty="0" smtClean="0"/>
              <a:t>2</a:t>
            </a:r>
            <a:r>
              <a:rPr lang="en-US" altLang="zh-TW" dirty="0" smtClean="0"/>
              <a:t>(</a:t>
            </a:r>
            <a:r>
              <a:rPr lang="en-US" altLang="zh-TW" i="1" dirty="0" smtClean="0"/>
              <a:t>N</a:t>
            </a:r>
            <a:r>
              <a:rPr lang="en-US" altLang="zh-TW" dirty="0" smtClean="0"/>
              <a:t>)=h</a:t>
            </a:r>
          </a:p>
          <a:p>
            <a:pPr marL="514350" indent="-514350">
              <a:buFont typeface="+mj-lt"/>
              <a:buAutoNum type="arabicPeriod"/>
            </a:pPr>
            <a:endParaRPr lang="en-US" altLang="zh-TW" dirty="0" smtClean="0"/>
          </a:p>
          <a:p>
            <a:pPr marL="514350" indent="-514350">
              <a:buFont typeface="+mj-lt"/>
              <a:buAutoNum type="arabicPeriod"/>
            </a:pPr>
            <a:endParaRPr lang="zh-TW"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Time Complexity of Searching</a:t>
            </a:r>
            <a:endParaRPr lang="zh-TW" altLang="en-US" dirty="0"/>
          </a:p>
        </p:txBody>
      </p:sp>
      <p:sp>
        <p:nvSpPr>
          <p:cNvPr id="3" name="Content Placeholder 2"/>
          <p:cNvSpPr>
            <a:spLocks noGrp="1"/>
          </p:cNvSpPr>
          <p:nvPr>
            <p:ph idx="1"/>
          </p:nvPr>
        </p:nvSpPr>
        <p:spPr>
          <a:xfrm>
            <a:off x="467544" y="1412776"/>
            <a:ext cx="8229600" cy="4525963"/>
          </a:xfrm>
        </p:spPr>
        <p:txBody>
          <a:bodyPr>
            <a:normAutofit fontScale="77500" lnSpcReduction="20000"/>
          </a:bodyPr>
          <a:lstStyle/>
          <a:p>
            <a:pPr marL="514350" indent="-514350">
              <a:buFont typeface="+mj-lt"/>
              <a:buAutoNum type="arabicPeriod"/>
            </a:pPr>
            <a:r>
              <a:rPr lang="en-US" altLang="zh-TW" dirty="0" smtClean="0"/>
              <a:t>Proportional to the Height of Tree, log</a:t>
            </a:r>
            <a:r>
              <a:rPr lang="en-US" altLang="zh-TW" baseline="-25000" dirty="0" smtClean="0"/>
              <a:t>4</a:t>
            </a:r>
            <a:r>
              <a:rPr lang="en-US" altLang="zh-TW" dirty="0" smtClean="0"/>
              <a:t>(</a:t>
            </a:r>
            <a:r>
              <a:rPr lang="en-US" altLang="zh-TW" i="1" dirty="0" smtClean="0"/>
              <a:t>N</a:t>
            </a:r>
            <a:r>
              <a:rPr lang="en-US" altLang="zh-TW" dirty="0" smtClean="0"/>
              <a:t>) /log</a:t>
            </a:r>
            <a:r>
              <a:rPr lang="en-US" altLang="zh-TW" baseline="-25000" dirty="0" smtClean="0"/>
              <a:t>2</a:t>
            </a:r>
            <a:r>
              <a:rPr lang="en-US" altLang="zh-TW" dirty="0" smtClean="0"/>
              <a:t>(</a:t>
            </a:r>
            <a:r>
              <a:rPr lang="en-US" altLang="zh-TW" i="1" dirty="0" smtClean="0"/>
              <a:t>N</a:t>
            </a:r>
            <a:r>
              <a:rPr lang="en-US" altLang="zh-TW" dirty="0" smtClean="0"/>
              <a:t>)</a:t>
            </a:r>
          </a:p>
          <a:p>
            <a:pPr marL="514350" indent="-514350">
              <a:buFont typeface="+mj-lt"/>
              <a:buAutoNum type="arabicPeriod"/>
            </a:pPr>
            <a:r>
              <a:rPr lang="en-US" altLang="zh-TW" dirty="0" smtClean="0"/>
              <a:t>Proportional to the Number of items in each Node</a:t>
            </a:r>
          </a:p>
          <a:p>
            <a:pPr marL="914400" lvl="1" indent="-514350"/>
            <a:r>
              <a:rPr lang="en-US" altLang="zh-TW" dirty="0" smtClean="0"/>
              <a:t>suppose all nodes are full, which contains 3 items</a:t>
            </a:r>
          </a:p>
          <a:p>
            <a:pPr marL="1314450" lvl="2" indent="-514350"/>
            <a:r>
              <a:rPr lang="en-US" altLang="zh-TW" dirty="0" smtClean="0"/>
              <a:t>Search time proportional to 3* log</a:t>
            </a:r>
            <a:r>
              <a:rPr lang="en-US" altLang="zh-TW" baseline="-25000" dirty="0" smtClean="0"/>
              <a:t>4</a:t>
            </a:r>
            <a:r>
              <a:rPr lang="en-US" altLang="zh-TW" dirty="0" smtClean="0"/>
              <a:t>(</a:t>
            </a:r>
            <a:r>
              <a:rPr lang="en-US" altLang="zh-TW" i="1" dirty="0" smtClean="0"/>
              <a:t>N</a:t>
            </a:r>
            <a:r>
              <a:rPr lang="en-US" altLang="zh-TW" dirty="0" smtClean="0"/>
              <a:t>)/3*log</a:t>
            </a:r>
            <a:r>
              <a:rPr lang="en-US" altLang="zh-TW" baseline="-25000" dirty="0" smtClean="0"/>
              <a:t>2</a:t>
            </a:r>
            <a:r>
              <a:rPr lang="en-US" altLang="zh-TW" dirty="0" smtClean="0"/>
              <a:t>(</a:t>
            </a:r>
            <a:r>
              <a:rPr lang="en-US" altLang="zh-TW" i="1" dirty="0" smtClean="0"/>
              <a:t>N</a:t>
            </a:r>
            <a:r>
              <a:rPr lang="en-US" altLang="zh-TW" dirty="0" smtClean="0"/>
              <a:t>)</a:t>
            </a:r>
          </a:p>
          <a:p>
            <a:pPr marL="914400" lvl="1" indent="-514350"/>
            <a:r>
              <a:rPr lang="en-US" altLang="zh-TW" dirty="0" smtClean="0"/>
              <a:t>Suppose not all nodes are full, which contains 2 items in average</a:t>
            </a:r>
          </a:p>
          <a:p>
            <a:pPr marL="1314450" lvl="2" indent="-514350"/>
            <a:r>
              <a:rPr lang="en-US" altLang="zh-TW" dirty="0" smtClean="0"/>
              <a:t>Search time proportional to 2* log</a:t>
            </a:r>
            <a:r>
              <a:rPr lang="en-US" altLang="zh-TW" baseline="-25000" dirty="0" smtClean="0"/>
              <a:t>4</a:t>
            </a:r>
            <a:r>
              <a:rPr lang="en-US" altLang="zh-TW" dirty="0" smtClean="0"/>
              <a:t>(</a:t>
            </a:r>
            <a:r>
              <a:rPr lang="en-US" altLang="zh-TW" i="1" dirty="0" smtClean="0"/>
              <a:t>N</a:t>
            </a:r>
            <a:r>
              <a:rPr lang="en-US" altLang="zh-TW" dirty="0" smtClean="0"/>
              <a:t>)/2*log</a:t>
            </a:r>
            <a:r>
              <a:rPr lang="en-US" altLang="zh-TW" baseline="-25000" dirty="0" smtClean="0"/>
              <a:t>2</a:t>
            </a:r>
            <a:r>
              <a:rPr lang="en-US" altLang="zh-TW" dirty="0" smtClean="0"/>
              <a:t>(</a:t>
            </a:r>
            <a:r>
              <a:rPr lang="en-US" altLang="zh-TW" i="1" dirty="0" smtClean="0"/>
              <a:t>N</a:t>
            </a:r>
            <a:r>
              <a:rPr lang="en-US" altLang="zh-TW" dirty="0" smtClean="0"/>
              <a:t>)</a:t>
            </a:r>
          </a:p>
          <a:p>
            <a:pPr marL="514350" indent="-514350">
              <a:buFont typeface="+mj-lt"/>
              <a:buAutoNum type="arabicPeriod"/>
            </a:pPr>
            <a:r>
              <a:rPr lang="en-US" altLang="zh-TW" dirty="0" smtClean="0"/>
              <a:t>Therefore, time complexity for Search = O(</a:t>
            </a:r>
            <a:r>
              <a:rPr lang="en-US" altLang="zh-TW" dirty="0" err="1" smtClean="0"/>
              <a:t>log</a:t>
            </a:r>
            <a:r>
              <a:rPr lang="en-US" altLang="zh-TW" i="1" dirty="0" err="1" smtClean="0"/>
              <a:t>N</a:t>
            </a:r>
            <a:r>
              <a:rPr lang="en-US" altLang="zh-TW" dirty="0" smtClean="0"/>
              <a:t>)</a:t>
            </a:r>
          </a:p>
          <a:p>
            <a:pPr marL="514350" indent="-514350">
              <a:buFont typeface="+mj-lt"/>
              <a:buAutoNum type="arabicPeriod"/>
            </a:pPr>
            <a:r>
              <a:rPr lang="en-US" altLang="zh-TW" dirty="0" smtClean="0"/>
              <a:t>Special Case: Searching the Minimum</a:t>
            </a:r>
          </a:p>
          <a:p>
            <a:pPr marL="914400" lvl="1" indent="-514350"/>
            <a:r>
              <a:rPr lang="en-US" altLang="zh-TW" dirty="0" smtClean="0"/>
              <a:t>Since the Lowest and the most Left Leaf is always the same node</a:t>
            </a:r>
          </a:p>
          <a:p>
            <a:pPr marL="914400" lvl="1" indent="-514350"/>
            <a:r>
              <a:rPr lang="en-US" altLang="zh-TW" dirty="0" smtClean="0"/>
              <a:t>By using a pointer to point the first node from start to end</a:t>
            </a:r>
          </a:p>
          <a:p>
            <a:pPr marL="914400" lvl="1" indent="-514350"/>
            <a:r>
              <a:rPr lang="en-US" altLang="zh-TW" dirty="0" smtClean="0"/>
              <a:t>Searching the Minimum is constant time O(1).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Time Complexity of Delete</a:t>
            </a:r>
            <a:endParaRPr lang="zh-TW" altLang="en-US" dirty="0"/>
          </a:p>
        </p:txBody>
      </p:sp>
      <p:sp>
        <p:nvSpPr>
          <p:cNvPr id="3" name="Content Placeholder 2"/>
          <p:cNvSpPr>
            <a:spLocks noGrp="1"/>
          </p:cNvSpPr>
          <p:nvPr>
            <p:ph idx="1"/>
          </p:nvPr>
        </p:nvSpPr>
        <p:spPr>
          <a:xfrm>
            <a:off x="457200" y="1600201"/>
            <a:ext cx="8229600" cy="1828800"/>
          </a:xfrm>
        </p:spPr>
        <p:txBody>
          <a:bodyPr/>
          <a:lstStyle/>
          <a:p>
            <a:r>
              <a:rPr lang="en-US" altLang="zh-TW" dirty="0" smtClean="0"/>
              <a:t>Deletion in a 2-3-4 tree is O(log n), assuming transfer and fusion run in constant time ( O(1) ).</a:t>
            </a:r>
            <a:endParaRPr lang="zh-TW"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Summary and Comparison of Time Complexity</a:t>
            </a:r>
            <a:endParaRPr lang="zh-TW" altLang="en-US" dirty="0"/>
          </a:p>
        </p:txBody>
      </p:sp>
      <p:pic>
        <p:nvPicPr>
          <p:cNvPr id="2051" name="Picture 3"/>
          <p:cNvPicPr>
            <a:picLocks noGrp="1" noChangeAspect="1" noChangeArrowheads="1"/>
          </p:cNvPicPr>
          <p:nvPr>
            <p:ph idx="1"/>
          </p:nvPr>
        </p:nvPicPr>
        <p:blipFill>
          <a:blip r:embed="rId3" cstate="print"/>
          <a:srcRect/>
          <a:stretch>
            <a:fillRect/>
          </a:stretch>
        </p:blipFill>
        <p:spPr bwMode="auto">
          <a:xfrm>
            <a:off x="571472" y="1357298"/>
            <a:ext cx="8045260" cy="503477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dirty="0" smtClean="0"/>
              <a:t>What is 2-3-4 Tree</a:t>
            </a:r>
            <a:endParaRPr lang="zh-HK" altLang="en-US" dirty="0"/>
          </a:p>
        </p:txBody>
      </p:sp>
      <p:sp>
        <p:nvSpPr>
          <p:cNvPr id="3" name="內容版面配置區 2"/>
          <p:cNvSpPr>
            <a:spLocks noGrp="1"/>
          </p:cNvSpPr>
          <p:nvPr>
            <p:ph idx="1"/>
          </p:nvPr>
        </p:nvSpPr>
        <p:spPr/>
        <p:txBody>
          <a:bodyPr/>
          <a:lstStyle/>
          <a:p>
            <a:r>
              <a:rPr lang="en-US" altLang="zh-HK" dirty="0" smtClean="0"/>
              <a:t>Basic Properties:</a:t>
            </a:r>
          </a:p>
          <a:p>
            <a:r>
              <a:rPr lang="en-US" altLang="zh-HK" dirty="0" smtClean="0"/>
              <a:t>It is a </a:t>
            </a:r>
            <a:r>
              <a:rPr lang="en-US" altLang="zh-HK" dirty="0" err="1" smtClean="0"/>
              <a:t>Multiway</a:t>
            </a:r>
            <a:r>
              <a:rPr lang="en-US" altLang="zh-HK" dirty="0" smtClean="0"/>
              <a:t> Tree. </a:t>
            </a:r>
          </a:p>
          <a:p>
            <a:r>
              <a:rPr lang="en-US" altLang="zh-HK" dirty="0" smtClean="0"/>
              <a:t>Every Data is unique.</a:t>
            </a:r>
            <a:endParaRPr lang="en-US" altLang="zh-HK" dirty="0"/>
          </a:p>
          <a:p>
            <a:r>
              <a:rPr lang="en-US" altLang="zh-HK" dirty="0" smtClean="0"/>
              <a:t>Each node contains:</a:t>
            </a:r>
          </a:p>
          <a:p>
            <a:pPr lvl="1"/>
            <a:r>
              <a:rPr lang="en-US" altLang="zh-HK" dirty="0" smtClean="0"/>
              <a:t>Up to 3 Data items</a:t>
            </a:r>
          </a:p>
          <a:p>
            <a:pPr lvl="1"/>
            <a:r>
              <a:rPr lang="en-US" altLang="zh-HK" dirty="0"/>
              <a:t>2</a:t>
            </a:r>
            <a:r>
              <a:rPr lang="en-US" altLang="zh-HK" dirty="0" smtClean="0"/>
              <a:t> ~ 4 Children</a:t>
            </a:r>
          </a:p>
          <a:p>
            <a:pPr lvl="1"/>
            <a:r>
              <a:rPr lang="en-US" altLang="zh-HK" dirty="0" smtClean="0"/>
              <a:t>Let No. </a:t>
            </a:r>
            <a:r>
              <a:rPr lang="en-US" altLang="zh-HK" dirty="0"/>
              <a:t>o</a:t>
            </a:r>
            <a:r>
              <a:rPr lang="en-US" altLang="zh-HK" dirty="0" smtClean="0"/>
              <a:t>f Data Items -&gt;D, Link/Children-&gt;L  </a:t>
            </a:r>
          </a:p>
          <a:p>
            <a:pPr lvl="1"/>
            <a:r>
              <a:rPr lang="en-US" altLang="zh-HK" dirty="0" smtClean="0"/>
              <a:t>L=N+1</a:t>
            </a:r>
          </a:p>
          <a:p>
            <a:pPr lvl="1"/>
            <a:endParaRPr lang="zh-HK" altLang="en-US" dirty="0"/>
          </a:p>
        </p:txBody>
      </p:sp>
    </p:spTree>
    <p:extLst>
      <p:ext uri="{BB962C8B-B14F-4D97-AF65-F5344CB8AC3E}">
        <p14:creationId xmlns="" xmlns:p14="http://schemas.microsoft.com/office/powerpoint/2010/main" val="248854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dirty="0" smtClean="0"/>
              <a:t>What is 2-3-4 Tree</a:t>
            </a:r>
            <a:endParaRPr lang="zh-HK" altLang="en-US" dirty="0"/>
          </a:p>
        </p:txBody>
      </p:sp>
      <p:sp>
        <p:nvSpPr>
          <p:cNvPr id="3" name="內容版面配置區 2"/>
          <p:cNvSpPr>
            <a:spLocks noGrp="1"/>
          </p:cNvSpPr>
          <p:nvPr>
            <p:ph idx="1"/>
          </p:nvPr>
        </p:nvSpPr>
        <p:spPr>
          <a:xfrm>
            <a:off x="0" y="1340768"/>
            <a:ext cx="9144000" cy="5517232"/>
          </a:xfrm>
        </p:spPr>
        <p:txBody>
          <a:bodyPr>
            <a:normAutofit fontScale="92500" lnSpcReduction="10000"/>
          </a:bodyPr>
          <a:lstStyle/>
          <a:p>
            <a:r>
              <a:rPr lang="en-US" altLang="zh-HK" dirty="0" smtClean="0"/>
              <a:t>Basic Properties:</a:t>
            </a:r>
          </a:p>
          <a:p>
            <a:r>
              <a:rPr lang="en-US" altLang="zh-HK" dirty="0" smtClean="0"/>
              <a:t>Suppose the storage of 3 items in a node is implemented by Array item[]</a:t>
            </a:r>
          </a:p>
          <a:p>
            <a:r>
              <a:rPr lang="en-US" altLang="zh-HK" dirty="0" smtClean="0"/>
              <a:t>Data in item[0] is the smallest, Data in item[1] is medium, Data in item[2] is the largest</a:t>
            </a:r>
          </a:p>
          <a:p>
            <a:r>
              <a:rPr lang="en-US" altLang="zh-HK" dirty="0" smtClean="0"/>
              <a:t>Suppose the order of children is from left to right.</a:t>
            </a:r>
          </a:p>
          <a:p>
            <a:r>
              <a:rPr lang="en-US" altLang="zh-HK" dirty="0" smtClean="0"/>
              <a:t>Values of: </a:t>
            </a:r>
          </a:p>
          <a:p>
            <a:pPr lvl="1"/>
            <a:r>
              <a:rPr lang="en-US" altLang="zh-HK" dirty="0" smtClean="0"/>
              <a:t>Data(s)</a:t>
            </a:r>
            <a:r>
              <a:rPr lang="en-US" altLang="zh-HK" dirty="0"/>
              <a:t> </a:t>
            </a:r>
            <a:r>
              <a:rPr lang="en-US" altLang="zh-HK" dirty="0" smtClean="0"/>
              <a:t>in 1</a:t>
            </a:r>
            <a:r>
              <a:rPr lang="en-US" altLang="zh-HK" baseline="30000" dirty="0" smtClean="0"/>
              <a:t>st</a:t>
            </a:r>
            <a:r>
              <a:rPr lang="en-US" altLang="zh-HK" dirty="0" smtClean="0"/>
              <a:t> child is smaller than the item[0].</a:t>
            </a:r>
          </a:p>
          <a:p>
            <a:pPr lvl="1"/>
            <a:r>
              <a:rPr lang="en-US" altLang="zh-HK" dirty="0" smtClean="0"/>
              <a:t>Data(s) in 2</a:t>
            </a:r>
            <a:r>
              <a:rPr lang="en-US" altLang="zh-HK" baseline="30000" dirty="0" smtClean="0"/>
              <a:t>nd</a:t>
            </a:r>
            <a:r>
              <a:rPr lang="en-US" altLang="zh-HK" dirty="0" smtClean="0"/>
              <a:t> child is between item[0] and item[1].</a:t>
            </a:r>
          </a:p>
          <a:p>
            <a:pPr lvl="1"/>
            <a:r>
              <a:rPr lang="en-US" altLang="zh-HK" dirty="0" smtClean="0"/>
              <a:t>Data(s) in 3</a:t>
            </a:r>
            <a:r>
              <a:rPr lang="en-US" altLang="zh-HK" baseline="30000" dirty="0" smtClean="0"/>
              <a:t>rd</a:t>
            </a:r>
            <a:r>
              <a:rPr lang="en-US" altLang="zh-HK" dirty="0" smtClean="0"/>
              <a:t> child is between item[1] and item[2].</a:t>
            </a:r>
          </a:p>
          <a:p>
            <a:pPr lvl="1"/>
            <a:r>
              <a:rPr lang="en-US" altLang="zh-HK" dirty="0" smtClean="0"/>
              <a:t>Data(s) in 4</a:t>
            </a:r>
            <a:r>
              <a:rPr lang="en-US" altLang="zh-HK" baseline="30000" dirty="0" smtClean="0"/>
              <a:t>th</a:t>
            </a:r>
            <a:r>
              <a:rPr lang="en-US" altLang="zh-HK" dirty="0" smtClean="0"/>
              <a:t> child is larger than the item[2].</a:t>
            </a:r>
          </a:p>
          <a:p>
            <a:endParaRPr lang="zh-HK" altLang="en-US" dirty="0" smtClean="0"/>
          </a:p>
          <a:p>
            <a:endParaRPr lang="zh-HK" altLang="en-US" dirty="0"/>
          </a:p>
        </p:txBody>
      </p:sp>
    </p:spTree>
    <p:extLst>
      <p:ext uri="{BB962C8B-B14F-4D97-AF65-F5344CB8AC3E}">
        <p14:creationId xmlns="" xmlns:p14="http://schemas.microsoft.com/office/powerpoint/2010/main" val="416571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dirty="0" smtClean="0"/>
              <a:t>What is 2-3-4 Tree</a:t>
            </a:r>
            <a:endParaRPr lang="zh-HK" altLang="en-US" dirty="0"/>
          </a:p>
        </p:txBody>
      </p:sp>
      <p:sp>
        <p:nvSpPr>
          <p:cNvPr id="3" name="內容版面配置區 2"/>
          <p:cNvSpPr>
            <a:spLocks noGrp="1"/>
          </p:cNvSpPr>
          <p:nvPr>
            <p:ph idx="1"/>
          </p:nvPr>
        </p:nvSpPr>
        <p:spPr/>
        <p:txBody>
          <a:bodyPr>
            <a:normAutofit fontScale="92500" lnSpcReduction="20000"/>
          </a:bodyPr>
          <a:lstStyle/>
          <a:p>
            <a:r>
              <a:rPr lang="en-US" altLang="zh-HK" dirty="0" smtClean="0"/>
              <a:t>Special Properties:</a:t>
            </a:r>
          </a:p>
          <a:p>
            <a:r>
              <a:rPr lang="en-US" altLang="zh-HK" dirty="0" smtClean="0"/>
              <a:t>A node has at least has 2 Children, unless it is a leaf. </a:t>
            </a:r>
          </a:p>
          <a:p>
            <a:r>
              <a:rPr lang="en-US" altLang="zh-HK" dirty="0" smtClean="0"/>
              <a:t>Node splitting may occur during insertion.</a:t>
            </a:r>
          </a:p>
          <a:p>
            <a:pPr lvl="1"/>
            <a:r>
              <a:rPr lang="en-US" altLang="zh-TW" dirty="0" smtClean="0"/>
              <a:t>It is rearrangement that keeps the tree balanced.</a:t>
            </a:r>
            <a:endParaRPr lang="en-US" altLang="zh-HK" dirty="0" smtClean="0"/>
          </a:p>
          <a:p>
            <a:r>
              <a:rPr lang="en-US" altLang="zh-HK" dirty="0" smtClean="0"/>
              <a:t>It is a self-balanced Tree.</a:t>
            </a:r>
          </a:p>
          <a:p>
            <a:pPr lvl="1"/>
            <a:r>
              <a:rPr lang="en-US" altLang="zh-HK" dirty="0" smtClean="0"/>
              <a:t>EVERY leaves are always the same level.</a:t>
            </a:r>
          </a:p>
          <a:p>
            <a:pPr lvl="1"/>
            <a:r>
              <a:rPr lang="en-US" altLang="zh-HK" dirty="0" smtClean="0"/>
              <a:t>The Middle item of Node is always near to the value of  the medium of its </a:t>
            </a:r>
            <a:r>
              <a:rPr lang="en-US" altLang="zh-HK" dirty="0" err="1" smtClean="0"/>
              <a:t>subtree</a:t>
            </a:r>
            <a:r>
              <a:rPr lang="en-US" altLang="zh-HK" dirty="0" smtClean="0"/>
              <a:t>.</a:t>
            </a:r>
          </a:p>
          <a:p>
            <a:r>
              <a:rPr lang="en-US" altLang="zh-HK" dirty="0" smtClean="0"/>
              <a:t>Why? We ‘ll come back to these issues in the Insertion part. </a:t>
            </a:r>
          </a:p>
        </p:txBody>
      </p:sp>
    </p:spTree>
    <p:extLst>
      <p:ext uri="{BB962C8B-B14F-4D97-AF65-F5344CB8AC3E}">
        <p14:creationId xmlns="" xmlns:p14="http://schemas.microsoft.com/office/powerpoint/2010/main" val="335069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Search</a:t>
            </a:r>
            <a:endParaRPr lang="zh-TW" altLang="en-US" dirty="0"/>
          </a:p>
        </p:txBody>
      </p:sp>
      <p:sp>
        <p:nvSpPr>
          <p:cNvPr id="3" name="Content Placeholder 2"/>
          <p:cNvSpPr>
            <a:spLocks noGrp="1"/>
          </p:cNvSpPr>
          <p:nvPr>
            <p:ph idx="1"/>
          </p:nvPr>
        </p:nvSpPr>
        <p:spPr/>
        <p:txBody>
          <a:bodyPr/>
          <a:lstStyle/>
          <a:p>
            <a:r>
              <a:rPr lang="en-US" altLang="zh-TW" dirty="0" smtClean="0"/>
              <a:t>Similar to search in binary tree</a:t>
            </a:r>
          </a:p>
          <a:p>
            <a:r>
              <a:rPr lang="en-US" altLang="zh-TW" dirty="0" smtClean="0"/>
              <a:t>start at the root</a:t>
            </a:r>
          </a:p>
          <a:p>
            <a:r>
              <a:rPr lang="en-US" altLang="zh-TW" dirty="0" smtClean="0"/>
              <a:t>unless the search key is found there, select the link that leads to the </a:t>
            </a:r>
            <a:r>
              <a:rPr lang="en-US" altLang="zh-TW" dirty="0" err="1" smtClean="0"/>
              <a:t>subtree</a:t>
            </a:r>
            <a:r>
              <a:rPr lang="en-US" altLang="zh-TW" dirty="0" smtClean="0"/>
              <a:t> with the appropriate range of values.</a:t>
            </a:r>
          </a:p>
          <a:p>
            <a:r>
              <a:rPr lang="en-US" altLang="zh-TW" dirty="0" smtClean="0"/>
              <a:t>Example with diagram is illustrated in next page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dirty="0" smtClean="0"/>
              <a:t>Insertion</a:t>
            </a:r>
            <a:endParaRPr lang="zh-HK" altLang="en-US" dirty="0"/>
          </a:p>
        </p:txBody>
      </p:sp>
      <p:sp>
        <p:nvSpPr>
          <p:cNvPr id="3" name="內容版面配置區 2"/>
          <p:cNvSpPr>
            <a:spLocks noGrp="1"/>
          </p:cNvSpPr>
          <p:nvPr>
            <p:ph idx="1"/>
          </p:nvPr>
        </p:nvSpPr>
        <p:spPr/>
        <p:txBody>
          <a:bodyPr>
            <a:normAutofit fontScale="85000" lnSpcReduction="10000"/>
          </a:bodyPr>
          <a:lstStyle/>
          <a:p>
            <a:r>
              <a:rPr lang="en-US" altLang="zh-HK" dirty="0" smtClean="0"/>
              <a:t>Rules: </a:t>
            </a:r>
          </a:p>
          <a:p>
            <a:r>
              <a:rPr lang="en-US" altLang="zh-TW" dirty="0" smtClean="0"/>
              <a:t>New data items are always inserted in </a:t>
            </a:r>
            <a:r>
              <a:rPr lang="en-US" altLang="zh-TW" dirty="0" smtClean="0"/>
              <a:t>leaves/Bottom Level</a:t>
            </a:r>
            <a:endParaRPr lang="en-US" altLang="zh-TW" dirty="0" smtClean="0"/>
          </a:p>
          <a:p>
            <a:r>
              <a:rPr lang="en-US" altLang="zh-HK" dirty="0" smtClean="0"/>
              <a:t>And there are few Cases:</a:t>
            </a:r>
          </a:p>
          <a:p>
            <a:r>
              <a:rPr lang="en-US" altLang="zh-HK" dirty="0" smtClean="0"/>
              <a:t>Case1:</a:t>
            </a:r>
            <a:r>
              <a:rPr lang="en-US" altLang="zh-TW" dirty="0" smtClean="0"/>
              <a:t>no full nodes are encountered during the search</a:t>
            </a:r>
          </a:p>
          <a:p>
            <a:pPr lvl="1"/>
            <a:r>
              <a:rPr lang="en-US" altLang="zh-TW" dirty="0" smtClean="0"/>
              <a:t>When the right leaf node is reached, the new data item is inserted into it.</a:t>
            </a:r>
          </a:p>
          <a:p>
            <a:pPr lvl="1"/>
            <a:r>
              <a:rPr lang="en-US" altLang="zh-TW" dirty="0" smtClean="0"/>
              <a:t>moving one or two other items in a node may occur  for keeping correct order after the new item is inserted.</a:t>
            </a:r>
          </a:p>
          <a:p>
            <a:pPr lvl="1"/>
            <a:r>
              <a:rPr lang="en-US" altLang="zh-TW" dirty="0" smtClean="0"/>
              <a:t>example with diagram is in next page</a:t>
            </a:r>
          </a:p>
          <a:p>
            <a:pPr lvl="1">
              <a:buNone/>
            </a:pPr>
            <a:endParaRPr lang="zh-HK" altLang="en-US" dirty="0"/>
          </a:p>
        </p:txBody>
      </p:sp>
    </p:spTree>
    <p:extLst>
      <p:ext uri="{BB962C8B-B14F-4D97-AF65-F5344CB8AC3E}">
        <p14:creationId xmlns="" xmlns:p14="http://schemas.microsoft.com/office/powerpoint/2010/main" val="73265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Insertion</a:t>
            </a:r>
            <a:endParaRPr lang="zh-TW" altLang="en-US" dirty="0"/>
          </a:p>
        </p:txBody>
      </p:sp>
      <p:sp>
        <p:nvSpPr>
          <p:cNvPr id="3" name="Content Placeholder 2"/>
          <p:cNvSpPr>
            <a:spLocks noGrp="1"/>
          </p:cNvSpPr>
          <p:nvPr>
            <p:ph idx="1"/>
          </p:nvPr>
        </p:nvSpPr>
        <p:spPr>
          <a:xfrm>
            <a:off x="457200" y="1600200"/>
            <a:ext cx="8229600" cy="4853136"/>
          </a:xfrm>
        </p:spPr>
        <p:txBody>
          <a:bodyPr>
            <a:normAutofit fontScale="62500" lnSpcReduction="20000"/>
          </a:bodyPr>
          <a:lstStyle/>
          <a:p>
            <a:r>
              <a:rPr lang="en-US" altLang="zh-TW" dirty="0" smtClean="0"/>
              <a:t>Case 2:full node(Not Root) is met when </a:t>
            </a:r>
            <a:r>
              <a:rPr lang="en-US" altLang="zh-TW" dirty="0" smtClean="0"/>
              <a:t>diving(</a:t>
            </a:r>
            <a:r>
              <a:rPr lang="en-US" altLang="zh-TW" dirty="0" smtClean="0"/>
              <a:t>s</a:t>
            </a:r>
            <a:r>
              <a:rPr lang="en-US" altLang="zh-TW" dirty="0" smtClean="0"/>
              <a:t>earching) </a:t>
            </a:r>
            <a:r>
              <a:rPr lang="en-US" altLang="zh-TW" dirty="0" smtClean="0"/>
              <a:t>down to insertion point</a:t>
            </a:r>
          </a:p>
          <a:p>
            <a:r>
              <a:rPr lang="en-US" altLang="zh-TW" dirty="0" smtClean="0"/>
              <a:t>‘Node Split’ is needed </a:t>
            </a:r>
          </a:p>
          <a:p>
            <a:r>
              <a:rPr lang="en-US" altLang="zh-TW" dirty="0" smtClean="0"/>
              <a:t>Nodes are split on the way down to the insertion point.(</a:t>
            </a:r>
            <a:r>
              <a:rPr lang="en-US" altLang="zh-TW" i="1" dirty="0" smtClean="0"/>
              <a:t>top-down 2-3-4 tree)</a:t>
            </a:r>
          </a:p>
          <a:p>
            <a:r>
              <a:rPr lang="en-US" altLang="zh-TW" dirty="0" smtClean="0"/>
              <a:t>A new empty node is created which is a sibling of the “full node” and is placed to its right.</a:t>
            </a:r>
          </a:p>
          <a:p>
            <a:r>
              <a:rPr lang="en-US" altLang="zh-TW" dirty="0" smtClean="0"/>
              <a:t>Let data items in the “full node” be item[0],[1],[2]</a:t>
            </a:r>
          </a:p>
          <a:p>
            <a:pPr lvl="1"/>
            <a:r>
              <a:rPr lang="en-US" altLang="zh-TW" dirty="0" smtClean="0"/>
              <a:t>item[2] is moved into the new node.</a:t>
            </a:r>
          </a:p>
          <a:p>
            <a:pPr lvl="1"/>
            <a:r>
              <a:rPr lang="en-US" altLang="zh-TW" dirty="0" smtClean="0"/>
              <a:t>Item[1] is moved into the parent of the “full node”.</a:t>
            </a:r>
          </a:p>
          <a:p>
            <a:pPr lvl="1"/>
            <a:r>
              <a:rPr lang="en-US" altLang="zh-TW" dirty="0" smtClean="0"/>
              <a:t>Item[0] remains where it is.</a:t>
            </a:r>
          </a:p>
          <a:p>
            <a:r>
              <a:rPr lang="en-US" altLang="zh-TW" dirty="0" smtClean="0"/>
              <a:t>The connection are cut rightmost two children  of “full node”  are cut and connected to the new node.</a:t>
            </a:r>
          </a:p>
          <a:p>
            <a:pPr marL="342900" lvl="1" indent="-342900">
              <a:buFont typeface="Arial" pitchFamily="34" charset="0"/>
              <a:buChar char="•"/>
            </a:pPr>
            <a:r>
              <a:rPr lang="en-US" altLang="zh-TW" sz="3200" dirty="0" smtClean="0"/>
              <a:t>When the right leaf node is reached, the new data item is inserted into it.</a:t>
            </a:r>
            <a:endParaRPr lang="en-US" altLang="zh-TW" dirty="0" smtClean="0"/>
          </a:p>
          <a:p>
            <a:r>
              <a:rPr lang="en-US" altLang="zh-TW" dirty="0" smtClean="0"/>
              <a:t>Example with diagram is illustrated in next page</a:t>
            </a:r>
          </a:p>
          <a:p>
            <a:endParaRPr lang="zh-TW"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Insertion</a:t>
            </a:r>
            <a:endParaRPr lang="zh-TW" altLang="en-US" dirty="0"/>
          </a:p>
        </p:txBody>
      </p:sp>
      <p:sp>
        <p:nvSpPr>
          <p:cNvPr id="3" name="Content Placeholder 2"/>
          <p:cNvSpPr>
            <a:spLocks noGrp="1"/>
          </p:cNvSpPr>
          <p:nvPr>
            <p:ph idx="1"/>
          </p:nvPr>
        </p:nvSpPr>
        <p:spPr>
          <a:xfrm>
            <a:off x="457200" y="1600200"/>
            <a:ext cx="8229600" cy="4349080"/>
          </a:xfrm>
        </p:spPr>
        <p:txBody>
          <a:bodyPr>
            <a:normAutofit fontScale="62500" lnSpcReduction="20000"/>
          </a:bodyPr>
          <a:lstStyle/>
          <a:p>
            <a:r>
              <a:rPr lang="en-US" altLang="zh-TW" dirty="0" smtClean="0"/>
              <a:t>Case 3:full node(Root) is </a:t>
            </a:r>
            <a:r>
              <a:rPr lang="en-US" altLang="zh-TW" dirty="0" smtClean="0"/>
              <a:t>when diving(searching) down to insertion point </a:t>
            </a:r>
            <a:endParaRPr lang="en-US" altLang="zh-TW" dirty="0" smtClean="0"/>
          </a:p>
          <a:p>
            <a:r>
              <a:rPr lang="en-US" altLang="zh-TW" dirty="0" smtClean="0"/>
              <a:t>‘Node Split’ is needed </a:t>
            </a:r>
          </a:p>
          <a:p>
            <a:r>
              <a:rPr lang="en-US" altLang="zh-TW" dirty="0" smtClean="0"/>
              <a:t>A new root is created and becomes the parent of the old root.</a:t>
            </a:r>
          </a:p>
          <a:p>
            <a:r>
              <a:rPr lang="en-US" altLang="zh-TW" dirty="0" smtClean="0"/>
              <a:t>A second new node is created and becomes a sibling of the old root.</a:t>
            </a:r>
          </a:p>
          <a:p>
            <a:r>
              <a:rPr lang="en-US" altLang="zh-TW" dirty="0" smtClean="0"/>
              <a:t>Let data items in the “old root” be item[0],[1],[2]</a:t>
            </a:r>
          </a:p>
          <a:p>
            <a:pPr lvl="1"/>
            <a:r>
              <a:rPr lang="en-US" altLang="zh-TW" dirty="0" smtClean="0"/>
              <a:t>item[2] is moved into the new node.</a:t>
            </a:r>
          </a:p>
          <a:p>
            <a:pPr lvl="1"/>
            <a:r>
              <a:rPr lang="en-US" altLang="zh-TW" dirty="0" smtClean="0"/>
              <a:t>Item[1] is moved into the new root.</a:t>
            </a:r>
          </a:p>
          <a:p>
            <a:pPr lvl="1"/>
            <a:r>
              <a:rPr lang="en-US" altLang="zh-TW" dirty="0" smtClean="0"/>
              <a:t>Item[0] remains where it is.</a:t>
            </a:r>
          </a:p>
          <a:p>
            <a:r>
              <a:rPr lang="en-US" altLang="zh-TW" dirty="0" smtClean="0"/>
              <a:t>The connection of rightmost two children of “full node” are cut and connected to the new root.</a:t>
            </a:r>
          </a:p>
          <a:p>
            <a:pPr marL="342900" lvl="1" indent="-342900">
              <a:buFont typeface="Arial" pitchFamily="34" charset="0"/>
              <a:buChar char="•"/>
            </a:pPr>
            <a:r>
              <a:rPr lang="en-US" altLang="zh-TW" sz="3100" dirty="0" smtClean="0"/>
              <a:t>When the right leaf node is reached, the new data item is inserted into it.</a:t>
            </a:r>
          </a:p>
          <a:p>
            <a:r>
              <a:rPr lang="en-US" altLang="zh-TW" dirty="0" smtClean="0"/>
              <a:t>Example with diagram is illustrated in next page</a:t>
            </a:r>
          </a:p>
          <a:p>
            <a:endParaRPr lang="en-US" altLang="zh-TW" dirty="0" smtClean="0"/>
          </a:p>
          <a:p>
            <a:endParaRPr lang="en-US" altLang="zh-TW" dirty="0" smtClean="0"/>
          </a:p>
          <a:p>
            <a:endParaRPr lang="zh-TW"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301006"/>
          </a:xfrm>
        </p:spPr>
        <p:txBody>
          <a:bodyPr>
            <a:normAutofit fontScale="90000"/>
          </a:bodyPr>
          <a:lstStyle/>
          <a:p>
            <a:r>
              <a:rPr lang="en-US" altLang="zh-HK" dirty="0" smtClean="0"/>
              <a:t/>
            </a:r>
            <a:br>
              <a:rPr lang="en-US" altLang="zh-HK" dirty="0" smtClean="0"/>
            </a:br>
            <a:r>
              <a:rPr lang="en-US" altLang="zh-HK" dirty="0" smtClean="0"/>
              <a:t>Insertion</a:t>
            </a:r>
            <a:br>
              <a:rPr lang="en-US" altLang="zh-HK" dirty="0" smtClean="0"/>
            </a:br>
            <a:r>
              <a:rPr lang="en-US" altLang="zh-TW" sz="3600" dirty="0" smtClean="0"/>
              <a:t>Discussion of Insertion &amp; Node Split</a:t>
            </a:r>
            <a:r>
              <a:rPr lang="en-US" altLang="zh-TW" dirty="0" smtClean="0"/>
              <a:t/>
            </a:r>
            <a:br>
              <a:rPr lang="en-US" altLang="zh-TW" dirty="0" smtClean="0"/>
            </a:br>
            <a:endParaRPr lang="zh-TW" altLang="en-US" dirty="0"/>
          </a:p>
        </p:txBody>
      </p:sp>
      <p:sp>
        <p:nvSpPr>
          <p:cNvPr id="3" name="Content Placeholder 2"/>
          <p:cNvSpPr>
            <a:spLocks noGrp="1"/>
          </p:cNvSpPr>
          <p:nvPr>
            <p:ph idx="1"/>
          </p:nvPr>
        </p:nvSpPr>
        <p:spPr>
          <a:xfrm>
            <a:off x="395536" y="1412776"/>
            <a:ext cx="8229600" cy="4857403"/>
          </a:xfrm>
        </p:spPr>
        <p:txBody>
          <a:bodyPr/>
          <a:lstStyle/>
          <a:p>
            <a:pPr marL="514350" indent="-514350">
              <a:buFont typeface="+mj-lt"/>
              <a:buAutoNum type="arabicPeriod"/>
            </a:pPr>
            <a:r>
              <a:rPr lang="en-US" altLang="zh-HK" dirty="0" smtClean="0"/>
              <a:t>A node has at least has 2 Children, unless it is a leaf. </a:t>
            </a:r>
          </a:p>
          <a:p>
            <a:pPr marL="514350" indent="-514350"/>
            <a:r>
              <a:rPr lang="en-US" altLang="zh-HK" dirty="0" smtClean="0"/>
              <a:t>Explanation: </a:t>
            </a:r>
          </a:p>
          <a:p>
            <a:pPr marL="914400" lvl="1" indent="-514350"/>
            <a:r>
              <a:rPr lang="en-US" altLang="zh-HK" dirty="0" smtClean="0"/>
              <a:t>Considering the insertion point in the Root/Node is not full. Then  the new item must be inserted into the free space of node.</a:t>
            </a:r>
          </a:p>
          <a:p>
            <a:pPr marL="914400" lvl="1" indent="-514350"/>
            <a:r>
              <a:rPr lang="en-US" altLang="zh-HK" dirty="0" smtClean="0"/>
              <a:t>When full node is met, the middle of “Node split” is moved to the upper level node  and the upper level node must connected to the two spitted node(part) from the old node.</a:t>
            </a: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1151</Words>
  <Application>Microsoft Office PowerPoint</Application>
  <PresentationFormat>如螢幕大小 (4:3)</PresentationFormat>
  <Paragraphs>147</Paragraphs>
  <Slides>16</Slides>
  <Notes>16</Notes>
  <HiddenSlides>0</HiddenSlides>
  <MMClips>0</MMClips>
  <ScaleCrop>false</ScaleCrop>
  <HeadingPairs>
    <vt:vector size="4" baseType="variant">
      <vt:variant>
        <vt:lpstr>佈景主題</vt:lpstr>
      </vt:variant>
      <vt:variant>
        <vt:i4>1</vt:i4>
      </vt:variant>
      <vt:variant>
        <vt:lpstr>投影片標題</vt:lpstr>
      </vt:variant>
      <vt:variant>
        <vt:i4>16</vt:i4>
      </vt:variant>
    </vt:vector>
  </HeadingPairs>
  <TitlesOfParts>
    <vt:vector size="17" baseType="lpstr">
      <vt:lpstr>Office 佈景主題</vt:lpstr>
      <vt:lpstr>CSCI 2100 Project 2-3-4 Tree</vt:lpstr>
      <vt:lpstr>What is 2-3-4 Tree</vt:lpstr>
      <vt:lpstr>What is 2-3-4 Tree</vt:lpstr>
      <vt:lpstr>What is 2-3-4 Tree</vt:lpstr>
      <vt:lpstr>Search</vt:lpstr>
      <vt:lpstr>Insertion</vt:lpstr>
      <vt:lpstr>Insertion</vt:lpstr>
      <vt:lpstr>Insertion</vt:lpstr>
      <vt:lpstr> Insertion Discussion of Insertion &amp; Node Split </vt:lpstr>
      <vt:lpstr>Insertion Discussion of Insertion &amp; Node Split</vt:lpstr>
      <vt:lpstr>Deletion</vt:lpstr>
      <vt:lpstr>Deletion</vt:lpstr>
      <vt:lpstr>Height Analysis </vt:lpstr>
      <vt:lpstr>Time Complexity of Searching</vt:lpstr>
      <vt:lpstr>Time Complexity of Delete</vt:lpstr>
      <vt:lpstr>Summary and Comparison of Time Complexity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2100 Project 2-3-4 Tree</dc:title>
  <dc:creator>BEN</dc:creator>
  <cp:lastModifiedBy>KeRu</cp:lastModifiedBy>
  <cp:revision>65</cp:revision>
  <dcterms:created xsi:type="dcterms:W3CDTF">2011-04-13T08:12:29Z</dcterms:created>
  <dcterms:modified xsi:type="dcterms:W3CDTF">2011-04-14T10:17:23Z</dcterms:modified>
</cp:coreProperties>
</file>