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FBB5-6585-4074-8D1A-06A71CE8C28B}" type="datetimeFigureOut">
              <a:rPr lang="zh-TW" altLang="en-US" smtClean="0"/>
              <a:t>2011/4/14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B71C-FF71-48BE-9926-D35C754F5E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B71C-FF71-48BE-9926-D35C754F5E89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B71C-FF71-48BE-9926-D35C754F5E89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007D-76D7-4F5B-9C7A-7CD1986655BB}" type="datetimeFigureOut">
              <a:rPr lang="zh-TW" altLang="en-US" smtClean="0"/>
              <a:pPr/>
              <a:t>2011/4/14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8C9B-85F9-49B8-BAC5-21297C98B1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762000"/>
          </a:xfrm>
          <a:noFill/>
          <a:ln/>
        </p:spPr>
        <p:txBody>
          <a:bodyPr/>
          <a:lstStyle/>
          <a:p>
            <a:pPr algn="l"/>
            <a:r>
              <a:rPr lang="en-US" altLang="zh-TW" sz="2800" i="0">
                <a:ea typeface="新細明體" pitchFamily="18" charset="-120"/>
              </a:rPr>
              <a:t>Deletion in 2-3-4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3340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TW" sz="1800" i="0" dirty="0">
                <a:ea typeface="新細明體" pitchFamily="18" charset="-120"/>
              </a:rPr>
              <a:t>Consider our example tree</a:t>
            </a:r>
          </a:p>
          <a:p>
            <a:pPr>
              <a:buFont typeface="Monotype Sorts" charset="2"/>
              <a:buNone/>
            </a:pPr>
            <a:endParaRPr lang="en-US" altLang="zh-TW" sz="1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1800" i="0" dirty="0">
                <a:ea typeface="新細明體" pitchFamily="18" charset="-120"/>
              </a:rPr>
              <a:t>                                                  </a:t>
            </a:r>
            <a:r>
              <a:rPr lang="en-US" altLang="zh-TW" sz="1800" i="0" dirty="0" smtClean="0">
                <a:ea typeface="新細明體" pitchFamily="18" charset="-120"/>
              </a:rPr>
              <a:t>                4</a:t>
            </a:r>
            <a:endParaRPr lang="en-US" altLang="zh-TW" sz="1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endParaRPr lang="en-US" altLang="zh-TW" sz="1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1800" i="0" dirty="0">
                <a:ea typeface="新細明體" pitchFamily="18" charset="-120"/>
              </a:rPr>
              <a:t>                             </a:t>
            </a:r>
            <a:r>
              <a:rPr lang="en-US" altLang="zh-TW" sz="1800" i="0" dirty="0" smtClean="0">
                <a:ea typeface="新細明體" pitchFamily="18" charset="-120"/>
              </a:rPr>
              <a:t>              </a:t>
            </a:r>
            <a:r>
              <a:rPr lang="en-US" altLang="zh-TW" sz="1800" i="0" dirty="0">
                <a:ea typeface="新細明體" pitchFamily="18" charset="-120"/>
              </a:rPr>
              <a:t>2                                        </a:t>
            </a:r>
            <a:r>
              <a:rPr lang="en-US" altLang="zh-TW" sz="1800" i="0" dirty="0" smtClean="0">
                <a:ea typeface="新細明體" pitchFamily="18" charset="-120"/>
              </a:rPr>
              <a:t>6   8</a:t>
            </a:r>
            <a:endParaRPr lang="en-US" altLang="zh-TW" sz="1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endParaRPr lang="en-US" altLang="zh-TW" sz="1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1800" i="0" dirty="0">
                <a:ea typeface="新細明體" pitchFamily="18" charset="-120"/>
              </a:rPr>
              <a:t>                    </a:t>
            </a:r>
            <a:r>
              <a:rPr lang="en-US" altLang="zh-TW" sz="1800" i="0" dirty="0" smtClean="0">
                <a:ea typeface="新細明體" pitchFamily="18" charset="-120"/>
              </a:rPr>
              <a:t>        1                    </a:t>
            </a:r>
            <a:r>
              <a:rPr lang="en-US" altLang="zh-TW" sz="1800" i="0" dirty="0">
                <a:ea typeface="新細明體" pitchFamily="18" charset="-120"/>
              </a:rPr>
              <a:t>3                  </a:t>
            </a:r>
            <a:r>
              <a:rPr lang="en-US" altLang="zh-TW" sz="1800" i="0" dirty="0" smtClean="0">
                <a:ea typeface="新細明體" pitchFamily="18" charset="-120"/>
              </a:rPr>
              <a:t>    5                      </a:t>
            </a:r>
            <a:r>
              <a:rPr lang="en-US" altLang="zh-TW" sz="1800" i="0" dirty="0" smtClean="0">
                <a:ea typeface="新細明體" pitchFamily="18" charset="-120"/>
              </a:rPr>
              <a:t>7		 9</a:t>
            </a:r>
            <a:endParaRPr lang="en-US" altLang="zh-TW" sz="1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endParaRPr lang="en-US" altLang="zh-TW" sz="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endParaRPr lang="en-US" altLang="zh-TW" sz="16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The following special cases (with multiple sub-cases each) are possible:</a:t>
            </a:r>
          </a:p>
          <a:p>
            <a:pPr>
              <a:buFont typeface="Monotype Sorts" charset="2"/>
              <a:buNone/>
            </a:pPr>
            <a:endParaRPr lang="en-US" altLang="zh-TW" sz="800" i="0" dirty="0">
              <a:ea typeface="新細明體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	</a:t>
            </a:r>
            <a:r>
              <a:rPr lang="en-US" altLang="zh-TW" sz="1600" i="0" u="sng" dirty="0">
                <a:ea typeface="新細明體" pitchFamily="18" charset="-120"/>
              </a:rPr>
              <a:t>Case 1 (three sub-cases)</a:t>
            </a:r>
            <a:r>
              <a:rPr lang="en-US" altLang="zh-TW" sz="1600" i="0" dirty="0">
                <a:ea typeface="新細明體" pitchFamily="18" charset="-120"/>
              </a:rPr>
              <a:t>:  The item is deleted from a leaf node (a node with external children), which currently contains 2 or 3 items. Easy sub-cases – delete the item transforming a 4-node into a 3 node, or a 3 node into a 2 node. No other nodes are affected. Example: delete 9 – the existing 4 node, containing 9, 10, and 11 is transformed into a 3 node, containing 10 and 11. Deleting from a 2-node (the third sub-case) requires an item from the parent node to be drawn, which in turn must be replaced by an item from the sibling note (if the sibling node is NOT a 2-node as well). See case 2.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431925" y="3275013"/>
            <a:ext cx="777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600200" y="1752600"/>
            <a:ext cx="6324600" cy="1676400"/>
            <a:chOff x="864" y="768"/>
            <a:chExt cx="3984" cy="10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64" y="768"/>
              <a:ext cx="720" cy="240"/>
              <a:chOff x="2064" y="768"/>
              <a:chExt cx="720" cy="240"/>
            </a:xfrm>
          </p:grpSpPr>
          <p:sp>
            <p:nvSpPr>
              <p:cNvPr id="9222" name="Line 6"/>
              <p:cNvSpPr>
                <a:spLocks noChangeShapeType="1"/>
              </p:cNvSpPr>
              <p:nvPr/>
            </p:nvSpPr>
            <p:spPr bwMode="auto">
              <a:xfrm>
                <a:off x="2064" y="76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>
                <a:off x="2064" y="76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2064" y="100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5" name="Line 9"/>
              <p:cNvSpPr>
                <a:spLocks noChangeShapeType="1"/>
              </p:cNvSpPr>
              <p:nvPr/>
            </p:nvSpPr>
            <p:spPr bwMode="auto">
              <a:xfrm>
                <a:off x="2784" y="76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48" y="1152"/>
              <a:ext cx="720" cy="240"/>
              <a:chOff x="1248" y="1152"/>
              <a:chExt cx="720" cy="240"/>
            </a:xfrm>
          </p:grpSpPr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>
                <a:off x="1248" y="115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>
                <a:off x="1248" y="115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1968" y="115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880" y="1152"/>
              <a:ext cx="720" cy="240"/>
              <a:chOff x="2880" y="1152"/>
              <a:chExt cx="720" cy="240"/>
            </a:xfrm>
          </p:grpSpPr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>
                <a:off x="2880" y="115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2880" y="115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2880" y="139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3600" y="115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128" y="1584"/>
              <a:ext cx="720" cy="240"/>
              <a:chOff x="4128" y="1584"/>
              <a:chExt cx="720" cy="240"/>
            </a:xfrm>
          </p:grpSpPr>
          <p:sp>
            <p:nvSpPr>
              <p:cNvPr id="9237" name="Line 21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8" name="Line 22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23"/>
              <p:cNvSpPr>
                <a:spLocks noChangeShapeType="1"/>
              </p:cNvSpPr>
              <p:nvPr/>
            </p:nvSpPr>
            <p:spPr bwMode="auto">
              <a:xfrm>
                <a:off x="4128" y="182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484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312" y="1584"/>
              <a:ext cx="720" cy="240"/>
              <a:chOff x="3312" y="1584"/>
              <a:chExt cx="720" cy="240"/>
            </a:xfrm>
          </p:grpSpPr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4" name="Line 28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5" name="Line 29"/>
              <p:cNvSpPr>
                <a:spLocks noChangeShapeType="1"/>
              </p:cNvSpPr>
              <p:nvPr/>
            </p:nvSpPr>
            <p:spPr bwMode="auto">
              <a:xfrm>
                <a:off x="4032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496" y="1584"/>
              <a:ext cx="720" cy="240"/>
              <a:chOff x="2496" y="1584"/>
              <a:chExt cx="720" cy="240"/>
            </a:xfrm>
          </p:grpSpPr>
          <p:sp>
            <p:nvSpPr>
              <p:cNvPr id="9247" name="Line 31"/>
              <p:cNvSpPr>
                <a:spLocks noChangeShapeType="1"/>
              </p:cNvSpPr>
              <p:nvPr/>
            </p:nvSpPr>
            <p:spPr bwMode="auto">
              <a:xfrm>
                <a:off x="2496" y="158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32"/>
              <p:cNvSpPr>
                <a:spLocks noChangeShapeType="1"/>
              </p:cNvSpPr>
              <p:nvPr/>
            </p:nvSpPr>
            <p:spPr bwMode="auto">
              <a:xfrm>
                <a:off x="2496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9" name="Line 33"/>
              <p:cNvSpPr>
                <a:spLocks noChangeShapeType="1"/>
              </p:cNvSpPr>
              <p:nvPr/>
            </p:nvSpPr>
            <p:spPr bwMode="auto">
              <a:xfrm>
                <a:off x="2496" y="182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0" name="Line 34"/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680" y="1584"/>
              <a:ext cx="720" cy="240"/>
              <a:chOff x="1680" y="1584"/>
              <a:chExt cx="720" cy="240"/>
            </a:xfrm>
          </p:grpSpPr>
          <p:sp>
            <p:nvSpPr>
              <p:cNvPr id="9252" name="Line 36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3" name="Line 37"/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4" name="Line 38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5" name="Line 39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864" y="1584"/>
              <a:ext cx="720" cy="240"/>
              <a:chOff x="864" y="1584"/>
              <a:chExt cx="720" cy="240"/>
            </a:xfrm>
          </p:grpSpPr>
          <p:sp>
            <p:nvSpPr>
              <p:cNvPr id="9257" name="Line 41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8" name="Line 42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9" name="Line 43"/>
              <p:cNvSpPr>
                <a:spLocks noChangeShapeType="1"/>
              </p:cNvSpPr>
              <p:nvPr/>
            </p:nvSpPr>
            <p:spPr bwMode="auto">
              <a:xfrm>
                <a:off x="864" y="182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0" name="Line 44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 flipH="1">
              <a:off x="1584" y="1008"/>
              <a:ext cx="57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>
              <a:off x="2688" y="1008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 flipH="1">
              <a:off x="1200" y="139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>
              <a:off x="3072" y="1392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5" name="Line 49"/>
            <p:cNvSpPr>
              <a:spLocks noChangeShapeType="1"/>
            </p:cNvSpPr>
            <p:nvPr/>
          </p:nvSpPr>
          <p:spPr bwMode="auto">
            <a:xfrm>
              <a:off x="3312" y="1392"/>
              <a:ext cx="120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6" name="Line 50"/>
            <p:cNvSpPr>
              <a:spLocks noChangeShapeType="1"/>
            </p:cNvSpPr>
            <p:nvPr/>
          </p:nvSpPr>
          <p:spPr bwMode="auto">
            <a:xfrm flipH="1">
              <a:off x="2784" y="139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7" name="Line 51"/>
            <p:cNvSpPr>
              <a:spLocks noChangeShapeType="1"/>
            </p:cNvSpPr>
            <p:nvPr/>
          </p:nvSpPr>
          <p:spPr bwMode="auto">
            <a:xfrm>
              <a:off x="1728" y="1392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/>
          <a:lstStyle/>
          <a:p>
            <a:pPr algn="l"/>
            <a:r>
              <a:rPr lang="en-US" altLang="zh-TW" sz="2800" i="0">
                <a:ea typeface="新細明體" pitchFamily="18" charset="-120"/>
              </a:rPr>
              <a:t>Deletion in 2-3-4 tree (contd.)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u="sng" dirty="0">
                <a:ea typeface="新細明體" pitchFamily="18" charset="-120"/>
              </a:rPr>
              <a:t>Case 2</a:t>
            </a:r>
            <a:r>
              <a:rPr lang="en-US" altLang="zh-TW" sz="1600" i="0" dirty="0">
                <a:ea typeface="新細明體" pitchFamily="18" charset="-120"/>
              </a:rPr>
              <a:t> (with several more sub-cases) Delete from a node  that has non-external children.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For example, delete 8. This case can be reduced to case 1 by finding the item that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precedes the one to be deleted in in-order traversal (7, in our example) and exchanging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the two items. If 7 were part of a 3- or 4- node, 8 would have been deleted easily.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However, since 8 is now the only item in the node, we have a case of </a:t>
            </a:r>
            <a:r>
              <a:rPr lang="en-US" altLang="zh-TW" sz="1600" u="sng" dirty="0">
                <a:ea typeface="新細明體" pitchFamily="18" charset="-120"/>
              </a:rPr>
              <a:t>underflow</a:t>
            </a:r>
            <a:r>
              <a:rPr lang="en-US" altLang="zh-TW" sz="1600" i="0" dirty="0">
                <a:ea typeface="新細明體" pitchFamily="18" charset="-120"/>
              </a:rPr>
              <a:t>. This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requires that an item from the parent node be transferred to the underflow node, and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substituted in the parent node by an item from the sibling node.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sz="800" i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In our example, 7 will be transferred back to where it was, and 9 will move to the parent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node to fill the gap.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sz="800" i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However, if the sibling node is also a 2-node, the so-called </a:t>
            </a:r>
            <a:r>
              <a:rPr lang="en-US" altLang="zh-TW" sz="1600" u="sng" dirty="0">
                <a:ea typeface="新細明體" pitchFamily="18" charset="-120"/>
              </a:rPr>
              <a:t>fusing </a:t>
            </a:r>
            <a:r>
              <a:rPr lang="en-US" altLang="zh-TW" sz="1600" i="0" dirty="0">
                <a:ea typeface="新細明體" pitchFamily="18" charset="-120"/>
              </a:rPr>
              <a:t>takes place. That is, the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two 2-node siblings are “fused” in a single 3-node, after an item is transferred from the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parent node. The later suggests that the parent can now handle one less child, and it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indeed has one child less after two of its former children are fused.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sz="800" i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The last sub-case suggests that a parent node is also a 2-node. Then, it must in turn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1600" i="0" dirty="0">
                <a:ea typeface="新細明體" pitchFamily="18" charset="-120"/>
              </a:rPr>
              <a:t>borrow from its parent, etc., resulting in the 2-3-4 tree becoming one level shorter.</a:t>
            </a:r>
            <a:endParaRPr lang="en-US" altLang="zh-TW" sz="1600" u="sng" dirty="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289</Words>
  <Application>Microsoft Office PowerPoint</Application>
  <PresentationFormat>如螢幕大小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Deletion in 2-3-4 tree</vt:lpstr>
      <vt:lpstr>Deletion in 2-3-4 tree (contd.)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Deletion in 2-3-4 tree</dc:title>
  <dc:creator>aastudent</dc:creator>
  <cp:lastModifiedBy>KeRu</cp:lastModifiedBy>
  <cp:revision>4</cp:revision>
  <dcterms:created xsi:type="dcterms:W3CDTF">2011-04-13T18:34:47Z</dcterms:created>
  <dcterms:modified xsi:type="dcterms:W3CDTF">2011-04-14T04:15:16Z</dcterms:modified>
</cp:coreProperties>
</file>