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3"/>
  </p:notesMasterIdLst>
  <p:handoutMasterIdLst>
    <p:handoutMasterId r:id="rId74"/>
  </p:handoutMasterIdLst>
  <p:sldIdLst>
    <p:sldId id="256" r:id="rId2"/>
    <p:sldId id="525" r:id="rId3"/>
    <p:sldId id="606" r:id="rId4"/>
    <p:sldId id="526" r:id="rId5"/>
    <p:sldId id="607" r:id="rId6"/>
    <p:sldId id="529" r:id="rId7"/>
    <p:sldId id="530" r:id="rId8"/>
    <p:sldId id="531" r:id="rId9"/>
    <p:sldId id="593" r:id="rId10"/>
    <p:sldId id="608" r:id="rId11"/>
    <p:sldId id="609" r:id="rId12"/>
    <p:sldId id="610" r:id="rId13"/>
    <p:sldId id="611" r:id="rId14"/>
    <p:sldId id="612" r:id="rId15"/>
    <p:sldId id="613" r:id="rId16"/>
    <p:sldId id="594" r:id="rId17"/>
    <p:sldId id="595" r:id="rId18"/>
    <p:sldId id="596" r:id="rId19"/>
    <p:sldId id="597" r:id="rId20"/>
    <p:sldId id="598" r:id="rId21"/>
    <p:sldId id="599" r:id="rId22"/>
    <p:sldId id="543" r:id="rId23"/>
    <p:sldId id="544" r:id="rId24"/>
    <p:sldId id="614" r:id="rId25"/>
    <p:sldId id="601" r:id="rId26"/>
    <p:sldId id="615" r:id="rId27"/>
    <p:sldId id="603" r:id="rId28"/>
    <p:sldId id="604" r:id="rId29"/>
    <p:sldId id="600" r:id="rId30"/>
    <p:sldId id="622" r:id="rId31"/>
    <p:sldId id="605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67" r:id="rId41"/>
    <p:sldId id="568" r:id="rId42"/>
    <p:sldId id="569" r:id="rId43"/>
    <p:sldId id="570" r:id="rId44"/>
    <p:sldId id="623" r:id="rId45"/>
    <p:sldId id="620" r:id="rId46"/>
    <p:sldId id="571" r:id="rId47"/>
    <p:sldId id="572" r:id="rId48"/>
    <p:sldId id="573" r:id="rId49"/>
    <p:sldId id="574" r:id="rId50"/>
    <p:sldId id="624" r:id="rId51"/>
    <p:sldId id="617" r:id="rId52"/>
    <p:sldId id="619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62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</p:sldIdLst>
  <p:sldSz cx="9144000" cy="6858000" type="screen4x3"/>
  <p:notesSz cx="7099300" cy="10234613"/>
  <p:custDataLst>
    <p:tags r:id="rId75"/>
  </p:custDataLst>
  <p:defaultTextStyle>
    <a:defPPr>
      <a:defRPr lang="zh-TW"/>
    </a:defPPr>
    <a:lvl1pPr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1pPr>
    <a:lvl2pPr marL="4572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2pPr>
    <a:lvl3pPr marL="9144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3pPr>
    <a:lvl4pPr marL="13716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4pPr>
    <a:lvl5pPr marL="18288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5pPr>
    <a:lvl6pPr marL="22860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6pPr>
    <a:lvl7pPr marL="27432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7pPr>
    <a:lvl8pPr marL="32004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8pPr>
    <a:lvl9pPr marL="36576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00"/>
    <a:srgbClr val="FFFF99"/>
    <a:srgbClr val="FF9933"/>
    <a:srgbClr val="FF3399"/>
    <a:srgbClr val="FFFF00"/>
    <a:srgbClr val="FF000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0" autoAdjust="0"/>
    <p:restoredTop sz="91977" autoAdjust="0"/>
  </p:normalViewPr>
  <p:slideViewPr>
    <p:cSldViewPr>
      <p:cViewPr varScale="1">
        <p:scale>
          <a:sx n="82" d="100"/>
          <a:sy n="8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336513C-CC4C-44DF-9C55-73B3A5BB09F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37878DE-B333-493C-886F-AD5783DC4692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EB10E-AD79-49F1-8150-6127352F5425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31/01: typos</a:t>
            </a:r>
            <a:r>
              <a:rPr lang="en-US" altLang="zh-TW" baseline="0" smtClean="0"/>
              <a:t> fixed</a:t>
            </a:r>
            <a:r>
              <a:rPr lang="en-US" altLang="zh-TW" baseline="0"/>
              <a:t> </a:t>
            </a:r>
            <a:r>
              <a:rPr lang="en-US" altLang="zh-TW" baseline="0" smtClean="0"/>
              <a:t>on page </a:t>
            </a:r>
          </a:p>
          <a:p>
            <a:r>
              <a:rPr lang="en-US" altLang="zh-TW" baseline="0" smtClean="0"/>
              <a:t>01/02: p.2 updated, p.44 fixed, p.45 added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Known</a:t>
            </a:r>
            <a:r>
              <a:rPr lang="en-US" baseline="0" dirty="0" smtClean="0"/>
              <a:t> Sequence: http://oeis.org/A102549 by </a:t>
            </a:r>
            <a:r>
              <a:rPr lang="en-US" dirty="0" smtClean="0"/>
              <a:t>Marcin Ciura, 2001.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35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09/02: fix mistakes in the divide stage.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44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64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65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</a:t>
            </a:r>
            <a:r>
              <a:rPr lang="en-US" altLang="zh-TW" baseline="0" dirty="0" smtClean="0"/>
              <a:t> you can bound using integral \int_3^{n + 1} \frac{1}{x}dx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66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2038"/>
          </a:xfrm>
        </p:spPr>
        <p:txBody>
          <a:bodyPr anchor="ctr"/>
          <a:lstStyle>
            <a:lvl1pPr marL="187325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673100" y="3657600"/>
            <a:ext cx="77978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78958D11-AFF5-4C75-99F0-9A5B4BA5E6C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5763"/>
            <a:ext cx="2000250" cy="5786437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5763"/>
            <a:ext cx="5848350" cy="5786437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310297B9-6A00-4C6E-9FD7-810C5CBF2634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05550"/>
            <a:ext cx="1066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BD189B8-EEA1-4A54-9404-05DB107CF4A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25732907-399E-42C1-8403-D1C4E5463F60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3962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9AFD90EE-C704-4C30-B957-98541F929DD6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4D55193-20CA-4701-BE6C-4AA7C44DC983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95300" y="13716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9F48393-F182-4E3D-BEC3-AF9523C10D5B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0C3F90B-A254-4740-AE0B-19ADDC32916B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F77D18CC-420F-4469-8E12-E22CD3892EDE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447800"/>
            <a:ext cx="30861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B976D40E-9884-44D0-A1C2-C5228AEFA165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1600200" y="5357192"/>
            <a:ext cx="57912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5763"/>
            <a:ext cx="8001000" cy="92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8001000" cy="459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Marker Felt" charset="0"/>
              </a:rPr>
              <a:t>Second level</a:t>
            </a:r>
          </a:p>
          <a:p>
            <a:pPr lvl="2"/>
            <a:r>
              <a:rPr lang="en-US" altLang="zh-TW" smtClean="0">
                <a:sym typeface="Marker Felt" charset="0"/>
              </a:rPr>
              <a:t>Third level</a:t>
            </a:r>
          </a:p>
          <a:p>
            <a:pPr lvl="3"/>
            <a:r>
              <a:rPr lang="en-US" altLang="zh-TW" smtClean="0">
                <a:sym typeface="Marker Felt" charset="0"/>
              </a:rPr>
              <a:t>Fourth level</a:t>
            </a:r>
          </a:p>
          <a:p>
            <a:pPr lvl="4"/>
            <a:r>
              <a:rPr lang="en-US" altLang="zh-TW" smtClean="0">
                <a:sym typeface="Marker Felt" charset="0"/>
              </a:rPr>
              <a:t>Fifth level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Page </a:t>
            </a:r>
            <a:fld id="{BB24A4DF-5C1D-45C5-99F2-B0E446F4615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Marker Felt" charset="0"/>
        </a:defRPr>
      </a:lvl1pPr>
      <a:lvl2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2pPr>
      <a:lvl3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3pPr>
      <a:lvl4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4pPr>
      <a:lvl5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5pPr>
      <a:lvl6pPr marL="4572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6pPr>
      <a:lvl7pPr marL="9144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7pPr>
      <a:lvl8pPr marL="13716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8pPr>
      <a:lvl9pPr marL="18288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9pPr>
    </p:titleStyle>
    <p:bodyStyle>
      <a:lvl1pPr marL="60007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n"/>
        <a:defRPr sz="2800">
          <a:solidFill>
            <a:srgbClr val="737373"/>
          </a:solidFill>
          <a:latin typeface="+mn-lt"/>
          <a:ea typeface="+mn-ea"/>
          <a:cs typeface="+mn-cs"/>
          <a:sym typeface="Marker Felt" charset="0"/>
        </a:defRPr>
      </a:lvl1pPr>
      <a:lvl2pPr marL="912813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l"/>
        <a:defRPr sz="2800">
          <a:solidFill>
            <a:srgbClr val="737373"/>
          </a:solidFill>
          <a:latin typeface="+mn-lt"/>
          <a:sym typeface="Marker Felt" charset="0"/>
        </a:defRPr>
      </a:lvl2pPr>
      <a:lvl3pPr marL="1225550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3pPr>
      <a:lvl4pPr marL="1538288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4pPr>
      <a:lvl5pPr marL="18510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5pPr>
      <a:lvl6pPr marL="23082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6pPr>
      <a:lvl7pPr marL="27654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7pPr>
      <a:lvl8pPr marL="32226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8pPr>
      <a:lvl9pPr marL="36798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468380"/>
            <a:ext cx="5562600" cy="1089025"/>
          </a:xfrm>
        </p:spPr>
        <p:txBody>
          <a:bodyPr/>
          <a:lstStyle/>
          <a:p>
            <a:r>
              <a:rPr lang="en-US" altLang="zh-TW" sz="4800" dirty="0" smtClean="0">
                <a:ea typeface="新細明體" pitchFamily="18" charset="-120"/>
              </a:rPr>
              <a:t>DATA STRUCTURES</a:t>
            </a:r>
            <a:endParaRPr lang="en-US" altLang="zh-TW" sz="4800" dirty="0">
              <a:ea typeface="新細明體" pitchFamily="18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Sorting Algorithms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054" name="Rectangle 6"/>
          <p:cNvSpPr>
            <a:spLocks/>
          </p:cNvSpPr>
          <p:nvPr/>
        </p:nvSpPr>
        <p:spPr bwMode="auto">
          <a:xfrm>
            <a:off x="6096000" y="6400800"/>
            <a:ext cx="29447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i="1" dirty="0">
                <a:solidFill>
                  <a:srgbClr val="737373"/>
                </a:solidFill>
              </a:rPr>
              <a:t>Tang Wai Chung, Matthew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705600" y="3657600"/>
            <a:ext cx="1905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altLang="zh-TW" sz="2400" dirty="0">
                <a:solidFill>
                  <a:schemeClr val="accent2"/>
                </a:solidFill>
              </a:rPr>
              <a:t>Spring </a:t>
            </a:r>
            <a:r>
              <a:rPr lang="en-US" altLang="zh-TW" sz="2400" dirty="0" smtClean="0">
                <a:solidFill>
                  <a:schemeClr val="accent2"/>
                </a:solidFill>
              </a:rPr>
              <a:t>2011</a:t>
            </a:r>
            <a:endParaRPr lang="en-US" altLang="zh-TW" sz="2400" dirty="0">
              <a:solidFill>
                <a:schemeClr val="accent2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303463" y="165100"/>
            <a:ext cx="5761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TW" sz="2000" b="1" dirty="0">
                <a:solidFill>
                  <a:schemeClr val="tx1"/>
                </a:solidFill>
              </a:rPr>
              <a:t>Department of Computer Science and Engineering</a:t>
            </a:r>
            <a:br>
              <a:rPr kumimoji="1" lang="en-US" altLang="zh-TW" sz="2000" b="1" dirty="0">
                <a:solidFill>
                  <a:schemeClr val="tx1"/>
                </a:solidFill>
              </a:rPr>
            </a:br>
            <a:r>
              <a:rPr kumimoji="1" lang="en-US" altLang="zh-TW" sz="2000" b="1" dirty="0">
                <a:solidFill>
                  <a:schemeClr val="tx1"/>
                </a:solidFill>
              </a:rPr>
              <a:t>The Chinese University of Hong Kong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0" y="123825"/>
            <a:ext cx="1187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49225" y="981075"/>
            <a:ext cx="8843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2438400"/>
            <a:ext cx="2590774" cy="67294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CSCI2100B </a:t>
            </a:r>
            <a:endParaRPr lang="en-US" sz="2400" spc="-150" dirty="0"/>
          </a:p>
        </p:txBody>
      </p:sp>
      <p:sp>
        <p:nvSpPr>
          <p:cNvPr id="11" name="Rectangle 10"/>
          <p:cNvSpPr/>
          <p:nvPr/>
        </p:nvSpPr>
        <p:spPr>
          <a:xfrm>
            <a:off x="719719" y="2971800"/>
            <a:ext cx="2541080" cy="672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CSCI2100S </a:t>
            </a:r>
            <a:endParaRPr lang="en-US" sz="2400" spc="-150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55627" y="6400800"/>
            <a:ext cx="29161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dirty="0" smtClean="0">
                <a:solidFill>
                  <a:srgbClr val="737373"/>
                </a:solidFill>
              </a:rPr>
              <a:t>Last updated</a:t>
            </a:r>
            <a:r>
              <a:rPr lang="en-US" altLang="zh-TW" sz="2000" smtClean="0">
                <a:solidFill>
                  <a:srgbClr val="737373"/>
                </a:solidFill>
              </a:rPr>
              <a:t>: </a:t>
            </a:r>
            <a:r>
              <a:rPr lang="en-US" altLang="zh-TW" sz="2000" b="1" smtClean="0">
                <a:solidFill>
                  <a:srgbClr val="737373"/>
                </a:solidFill>
              </a:rPr>
              <a:t>09/02/2011</a:t>
            </a:r>
            <a:endParaRPr lang="en-US" altLang="zh-TW" sz="2000" b="1" dirty="0">
              <a:solidFill>
                <a:srgbClr val="7373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94225"/>
          </a:xfrm>
        </p:spPr>
        <p:txBody>
          <a:bodyPr/>
          <a:lstStyle/>
          <a:p>
            <a:r>
              <a:rPr lang="en-US" altLang="zh-TW" sz="2800" dirty="0" smtClean="0"/>
              <a:t>It is also called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straight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selection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dirty="0" smtClean="0"/>
              <a:t>or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push-down</a:t>
            </a:r>
            <a:r>
              <a:rPr lang="en-US" altLang="zh-TW" sz="2800" dirty="0" smtClean="0">
                <a:solidFill>
                  <a:schemeClr val="accent3"/>
                </a:solidFill>
              </a:rPr>
              <a:t> </a:t>
            </a:r>
            <a:r>
              <a:rPr lang="en-US" altLang="zh-TW" sz="2800" dirty="0" smtClean="0"/>
              <a:t>sort. </a:t>
            </a:r>
          </a:p>
          <a:p>
            <a:r>
              <a:rPr lang="en-US" altLang="zh-TW" sz="2800" dirty="0" smtClean="0"/>
              <a:t>The algorithm works as follows:</a:t>
            </a:r>
          </a:p>
          <a:p>
            <a:pPr marL="1014413" lvl="1" indent="-514350">
              <a:buFont typeface="+mj-lt"/>
              <a:buAutoNum type="arabicPeriod"/>
            </a:pPr>
            <a:r>
              <a:rPr lang="en-US" altLang="zh-TW" sz="2800" dirty="0" smtClean="0"/>
              <a:t>Find the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minimum</a:t>
            </a:r>
            <a:r>
              <a:rPr lang="en-US" altLang="zh-TW" sz="2800" dirty="0" smtClean="0"/>
              <a:t> value in the list (select)</a:t>
            </a:r>
          </a:p>
          <a:p>
            <a:pPr marL="1014413" lvl="1" indent="-514350">
              <a:buFont typeface="+mj-lt"/>
              <a:buAutoNum type="arabicPeriod"/>
            </a:pPr>
            <a:r>
              <a:rPr lang="en-US" altLang="zh-TW" sz="2800" b="1" dirty="0" smtClean="0">
                <a:solidFill>
                  <a:schemeClr val="accent6"/>
                </a:solidFill>
              </a:rPr>
              <a:t>Swap</a:t>
            </a:r>
            <a:r>
              <a:rPr lang="en-US" altLang="zh-TW" sz="2800" dirty="0" smtClean="0"/>
              <a:t>(exchange) it with the value in the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first</a:t>
            </a:r>
            <a:r>
              <a:rPr lang="en-US" altLang="zh-TW" sz="2800" dirty="0" smtClean="0"/>
              <a:t> position</a:t>
            </a:r>
          </a:p>
          <a:p>
            <a:pPr marL="1014413" lvl="1" indent="-514350">
              <a:buFont typeface="+mj-lt"/>
              <a:buAutoNum type="arabicPeriod"/>
            </a:pPr>
            <a:r>
              <a:rPr lang="en-US" altLang="zh-TW" sz="2800" b="1" dirty="0" smtClean="0">
                <a:solidFill>
                  <a:schemeClr val="tx2"/>
                </a:solidFill>
              </a:rPr>
              <a:t>Repeat</a:t>
            </a:r>
            <a:r>
              <a:rPr lang="en-US" altLang="zh-TW" sz="2800" dirty="0" smtClean="0"/>
              <a:t> the steps above for the remainder of the list (to 2</a:t>
            </a:r>
            <a:r>
              <a:rPr lang="en-US" altLang="zh-TW" sz="2800" baseline="30000" dirty="0" smtClean="0"/>
              <a:t>nd</a:t>
            </a:r>
            <a:r>
              <a:rPr lang="en-US" altLang="zh-TW" sz="2800" dirty="0" smtClean="0"/>
              <a:t>, 3</a:t>
            </a:r>
            <a:r>
              <a:rPr lang="en-US" altLang="zh-TW" sz="2800" baseline="30000" dirty="0" smtClean="0"/>
              <a:t>rd</a:t>
            </a:r>
            <a:r>
              <a:rPr lang="en-US" altLang="zh-TW" sz="2800" dirty="0" smtClean="0"/>
              <a:t>, ….,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positions) until the entire array is sorted.</a:t>
            </a: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09600" y="5988757"/>
            <a:ext cx="914400" cy="3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Sort: Example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447800" y="1600200"/>
          <a:ext cx="6209766" cy="3627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8640"/>
                <a:gridCol w="255230"/>
                <a:gridCol w="595117"/>
                <a:gridCol w="595117"/>
                <a:gridCol w="595117"/>
                <a:gridCol w="595117"/>
                <a:gridCol w="595117"/>
                <a:gridCol w="595117"/>
                <a:gridCol w="255230"/>
                <a:gridCol w="757004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32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#ex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#cm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8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accent3"/>
                          </a:solidFill>
                        </a:rPr>
                        <a:t>21</a:t>
                      </a:r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8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21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accent3"/>
                          </a:solidFill>
                        </a:rPr>
                        <a:t>32</a:t>
                      </a:r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8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21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32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accent3"/>
                          </a:solidFill>
                        </a:rPr>
                        <a:t>34</a:t>
                      </a:r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8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21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32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34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accent3"/>
                          </a:solidFill>
                        </a:rPr>
                        <a:t>51</a:t>
                      </a:r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8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21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32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51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5280378" y="26670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01822" y="3189111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00133" y="3711222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0378" y="4244622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178" y="215617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638800"/>
            <a:ext cx="319741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/>
                </a:solidFill>
              </a:rPr>
              <a:t>circled</a:t>
            </a:r>
            <a:r>
              <a:rPr lang="en-US" sz="2400" dirty="0" smtClean="0"/>
              <a:t>: selected</a:t>
            </a:r>
            <a:br>
              <a:rPr lang="en-US" sz="2400" dirty="0" smtClean="0"/>
            </a:br>
            <a:r>
              <a:rPr lang="en-US" sz="2400" dirty="0" smtClean="0"/>
              <a:t>shaded: sorted subarray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5638800"/>
            <a:ext cx="32454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#ex: no. of exchanges</a:t>
            </a:r>
            <a:br>
              <a:rPr lang="en-US" sz="2400" dirty="0" smtClean="0"/>
            </a:br>
            <a:r>
              <a:rPr lang="en-US" sz="2400" dirty="0" smtClean="0"/>
              <a:t>#cm: no. of comparisons</a:t>
            </a:r>
            <a:endParaRPr lang="en-US" sz="2400" dirty="0"/>
          </a:p>
        </p:txBody>
      </p:sp>
      <p:sp>
        <p:nvSpPr>
          <p:cNvPr id="15" name="Heart 14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Sort: Code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9600" y="1807726"/>
            <a:ext cx="8001000" cy="375487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 selectionsort(</a:t>
            </a:r>
            <a:r>
              <a:rPr lang="en-US" altLang="zh-TW" sz="20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20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 a[]){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rgbClr val="00B050"/>
                </a:solidFill>
                <a:latin typeface="Consolas" pitchFamily="49" charset="0"/>
              </a:rPr>
              <a:t>    int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i, j, min, 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20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20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; i &lt; n - </a:t>
            </a:r>
            <a:r>
              <a:rPr lang="en-US" altLang="zh-TW" sz="20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    min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=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rgbClr val="CC6600"/>
                </a:solidFill>
                <a:latin typeface="Consolas" pitchFamily="49" charset="0"/>
              </a:rPr>
              <a:t>        for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(j = i + </a:t>
            </a:r>
            <a:r>
              <a:rPr lang="en-US" altLang="zh-TW" sz="20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; j &lt; n; j++){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	       </a:t>
            </a:r>
            <a:r>
              <a:rPr lang="en-US" altLang="zh-TW" sz="2000" b="1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(a[j] &lt; a[min])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	    min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= j;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    }</a:t>
            </a:r>
            <a:endParaRPr lang="en-US" altLang="zh-TW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    tmp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= a[i];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    a[i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a[min];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    a[min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smtClean="0">
                <a:solidFill>
                  <a:schemeClr val="tx1"/>
                </a:solidFill>
                <a:latin typeface="Consolas" pitchFamily="49" charset="0"/>
              </a:rPr>
              <a:t>    }</a:t>
            </a:r>
            <a:endParaRPr lang="en-US" altLang="zh-TW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950726"/>
            <a:ext cx="1676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/>
              <a:t>select the min.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93726"/>
            <a:ext cx="1524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/>
              <a:t>exch.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372170"/>
            <a:ext cx="21336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 – 1 passes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Sort: Analysis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77975"/>
            <a:ext cx="7924800" cy="4594225"/>
          </a:xfrm>
        </p:spPr>
        <p:txBody>
          <a:bodyPr/>
          <a:lstStyle/>
          <a:p>
            <a:r>
              <a:rPr lang="en-US" altLang="zh-TW" sz="2800" dirty="0" smtClean="0"/>
              <a:t>The algorithm consists  of a selection phase in which the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smallest</a:t>
            </a:r>
            <a:r>
              <a:rPr lang="en-US" altLang="zh-TW" sz="2800" dirty="0" smtClean="0"/>
              <a:t> of the remaining elements, </a:t>
            </a:r>
            <a:r>
              <a:rPr lang="en-US" altLang="zh-TW" sz="2800" b="1" i="1" dirty="0" smtClean="0">
                <a:solidFill>
                  <a:schemeClr val="accent2"/>
                </a:solidFill>
              </a:rPr>
              <a:t>min</a:t>
            </a:r>
            <a:r>
              <a:rPr lang="en-US" altLang="zh-TW" sz="2800" dirty="0" smtClean="0"/>
              <a:t>, is repeatedly placed in its proper position, 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b="1" i="1" dirty="0" smtClean="0">
                <a:solidFill>
                  <a:schemeClr val="accent2"/>
                </a:solidFill>
              </a:rPr>
              <a:t>min</a:t>
            </a:r>
            <a:r>
              <a:rPr lang="en-US" altLang="zh-TW" sz="2800" dirty="0" smtClean="0"/>
              <a:t> is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swapped</a:t>
            </a:r>
            <a:r>
              <a:rPr lang="en-US" altLang="zh-TW" sz="2800" dirty="0" smtClean="0"/>
              <a:t> with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]. </a:t>
            </a:r>
          </a:p>
          <a:p>
            <a:r>
              <a:rPr lang="en-US" altLang="zh-TW" sz="2800" dirty="0" smtClean="0"/>
              <a:t>The initial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-element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priority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queue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dirty="0" smtClean="0"/>
              <a:t>is reduced by one element after each selection. </a:t>
            </a:r>
          </a:p>
          <a:p>
            <a:r>
              <a:rPr lang="en-US" altLang="zh-TW" sz="2800" dirty="0" smtClean="0"/>
              <a:t>The first pass makes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 comparisons, the second pass makes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- 2, and so on.</a:t>
            </a:r>
          </a:p>
          <a:p>
            <a:r>
              <a:rPr lang="en-US" altLang="zh-TW" sz="2800" dirty="0" smtClean="0"/>
              <a:t>Therefore there is a total of </a:t>
            </a:r>
            <a:br>
              <a:rPr lang="en-US" altLang="zh-TW" sz="2800" dirty="0" smtClean="0"/>
            </a:b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 +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- 2) + … + 1 =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- 1)/2 =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 comparisons.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Sort: Analysis (2)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number of </a:t>
            </a:r>
            <a:r>
              <a:rPr lang="en-US" altLang="zh-TW" dirty="0" smtClean="0"/>
              <a:t>swaps </a:t>
            </a:r>
            <a:r>
              <a:rPr lang="en-US" altLang="zh-TW" sz="2800" dirty="0" smtClean="0"/>
              <a:t>is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always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- 1).</a:t>
            </a:r>
          </a:p>
          <a:p>
            <a:pPr lvl="1"/>
            <a:r>
              <a:rPr lang="en-US" altLang="zh-TW" dirty="0" smtClean="0"/>
              <a:t>unless a test is added to prevent the swap of an element with itself. </a:t>
            </a:r>
          </a:p>
          <a:p>
            <a:r>
              <a:rPr lang="en-US" altLang="zh-TW" sz="2800" dirty="0" smtClean="0">
                <a:solidFill>
                  <a:schemeClr val="tx2"/>
                </a:solidFill>
                <a:latin typeface="Calibri"/>
                <a:ea typeface="YouYuan"/>
                <a:sym typeface="Wingdings"/>
              </a:rPr>
              <a:t></a:t>
            </a:r>
            <a:r>
              <a:rPr lang="en-US" altLang="zh-TW" sz="2800" dirty="0" smtClean="0">
                <a:latin typeface="Calibri"/>
                <a:ea typeface="YouYuan"/>
                <a:sym typeface="Wingdings"/>
              </a:rPr>
              <a:t> </a:t>
            </a:r>
            <a:r>
              <a:rPr lang="en-US" altLang="zh-TW" sz="2800" dirty="0" smtClean="0"/>
              <a:t>little additional storage required </a:t>
            </a:r>
            <a:br>
              <a:rPr lang="en-US" altLang="zh-TW" sz="2800" dirty="0" smtClean="0"/>
            </a:br>
            <a:r>
              <a:rPr lang="en-US" altLang="zh-TW" sz="2800" dirty="0" smtClean="0"/>
              <a:t>- only</a:t>
            </a:r>
            <a:r>
              <a:rPr lang="en-US" altLang="zh-TW" dirty="0" smtClean="0"/>
              <a:t> a few temporary variables </a:t>
            </a:r>
          </a:p>
          <a:p>
            <a:r>
              <a:rPr lang="en-US" altLang="zh-TW" sz="2800" dirty="0" smtClean="0"/>
              <a:t>The sort may be categorized as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), although it is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faster</a:t>
            </a:r>
            <a:r>
              <a:rPr lang="en-US" altLang="zh-TW" sz="2800" dirty="0" smtClean="0"/>
              <a:t> than the bubble sort. </a:t>
            </a:r>
          </a:p>
          <a:p>
            <a:r>
              <a:rPr lang="en-US" altLang="zh-TW" sz="2800" dirty="0" smtClean="0">
                <a:solidFill>
                  <a:schemeClr val="accent3"/>
                </a:solidFill>
                <a:sym typeface="Wingdings"/>
              </a:rPr>
              <a:t></a:t>
            </a:r>
            <a:r>
              <a:rPr lang="en-US" altLang="zh-TW" sz="2800" dirty="0" smtClean="0">
                <a:sym typeface="Wingdings"/>
              </a:rPr>
              <a:t> </a:t>
            </a:r>
            <a:r>
              <a:rPr lang="en-US" altLang="zh-TW" sz="2800" dirty="0" smtClean="0"/>
              <a:t>There is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NO</a:t>
            </a:r>
            <a:r>
              <a:rPr lang="en-US" altLang="zh-TW" sz="2800" dirty="0" smtClean="0"/>
              <a:t> improvement if the input array is </a:t>
            </a:r>
            <a:r>
              <a:rPr lang="en-US" altLang="zh-TW" sz="2800" b="1" dirty="0" smtClean="0">
                <a:solidFill>
                  <a:schemeClr val="accent4"/>
                </a:solidFill>
              </a:rPr>
              <a:t>completely sorted </a:t>
            </a:r>
            <a:r>
              <a:rPr lang="en-US" altLang="zh-TW" sz="2800" dirty="0" smtClean="0"/>
              <a:t>or unsorted</a:t>
            </a:r>
          </a:p>
          <a:p>
            <a:pPr lvl="1"/>
            <a:r>
              <a:rPr lang="en-US" altLang="zh-TW" dirty="0" smtClean="0"/>
              <a:t>The testing ignores the makeup of the array. 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Sort: Example 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19200" y="1600200"/>
          <a:ext cx="6626219" cy="4358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  <a:gridCol w="505535"/>
                <a:gridCol w="54958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#e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#c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 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7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O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 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8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TW" sz="2000" dirty="0" smtClean="0"/>
                        <a:t> 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9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10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438400" y="242711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2015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96000" y="279964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638800" y="3581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352800" y="3200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0" y="3962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724400" y="43772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38800" y="4800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38800" y="5181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 smtClean="0">
                <a:solidFill>
                  <a:schemeClr val="accent6"/>
                </a:solidFill>
              </a:rPr>
              <a:t>Bridge hand </a:t>
            </a:r>
            <a:r>
              <a:rPr lang="en-US" altLang="zh-TW" sz="2800" dirty="0" smtClean="0"/>
              <a:t>sorting</a:t>
            </a:r>
          </a:p>
          <a:p>
            <a:pPr lvl="1"/>
            <a:r>
              <a:rPr lang="en-US" altLang="zh-TW" dirty="0" smtClean="0"/>
              <a:t>consider the items one at a time</a:t>
            </a:r>
          </a:p>
          <a:p>
            <a:pPr lvl="1"/>
            <a:r>
              <a:rPr lang="en-US" altLang="zh-TW" dirty="0" smtClean="0"/>
              <a:t>insert each into its proper place among already considered(and sorted)</a:t>
            </a:r>
          </a:p>
          <a:p>
            <a:r>
              <a:rPr lang="en-US" altLang="zh-TW" dirty="0" smtClean="0"/>
              <a:t>In computer, we need to make </a:t>
            </a:r>
            <a:r>
              <a:rPr lang="en-US" altLang="zh-TW" b="1" dirty="0" smtClean="0">
                <a:solidFill>
                  <a:schemeClr val="accent2"/>
                </a:solidFill>
              </a:rPr>
              <a:t>space</a:t>
            </a:r>
            <a:r>
              <a:rPr lang="en-US" altLang="zh-TW" dirty="0" smtClean="0"/>
              <a:t> for moving larger items one position to the right.</a:t>
            </a:r>
          </a:p>
          <a:p>
            <a:r>
              <a:rPr lang="en-US" altLang="zh-TW" sz="2800" dirty="0" smtClean="0"/>
              <a:t>Clearly, insertion sort consists of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dirty="0" smtClean="0">
                <a:solidFill>
                  <a:schemeClr val="accent5"/>
                </a:solidFill>
              </a:rPr>
              <a:t> - 1 </a:t>
            </a:r>
            <a:r>
              <a:rPr lang="en-US" altLang="zh-TW" sz="2800" dirty="0" smtClean="0"/>
              <a:t>passes.  </a:t>
            </a:r>
          </a:p>
          <a:p>
            <a:pPr lvl="1"/>
            <a:r>
              <a:rPr lang="en-US" altLang="zh-TW" dirty="0" smtClean="0"/>
              <a:t>For pass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= 2 through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insertion sort ensures that the elements in positions 1 through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are in sorted order. </a:t>
            </a:r>
          </a:p>
          <a:p>
            <a:pPr lvl="1"/>
            <a:r>
              <a:rPr lang="en-US" altLang="zh-TW" dirty="0" smtClean="0"/>
              <a:t>Insertion sort makes use of the fact:</a:t>
            </a:r>
            <a:br>
              <a:rPr lang="en-US" altLang="zh-TW" dirty="0" smtClean="0"/>
            </a:br>
            <a:r>
              <a:rPr lang="en-US" altLang="zh-TW" dirty="0" smtClean="0"/>
              <a:t>E</a:t>
            </a:r>
            <a:r>
              <a:rPr lang="en-US" altLang="zh-TW" dirty="0" smtClean="0">
                <a:solidFill>
                  <a:schemeClr val="tx1"/>
                </a:solidFill>
              </a:rPr>
              <a:t>lements in positions 1 through </a:t>
            </a:r>
            <a:r>
              <a:rPr lang="en-US" altLang="zh-TW" i="1" dirty="0" smtClean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 - 1 are already known to be in </a:t>
            </a:r>
            <a:r>
              <a:rPr lang="en-US" altLang="zh-TW" b="1" dirty="0" smtClean="0">
                <a:solidFill>
                  <a:schemeClr val="accent3"/>
                </a:solidFill>
              </a:rPr>
              <a:t>sorted</a:t>
            </a:r>
            <a:r>
              <a:rPr lang="en-US" altLang="zh-TW" dirty="0" smtClean="0">
                <a:solidFill>
                  <a:schemeClr val="tx1"/>
                </a:solidFill>
              </a:rPr>
              <a:t> order.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Example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5988757"/>
            <a:ext cx="914400" cy="335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447800" y="1691640"/>
          <a:ext cx="6209766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8640"/>
                <a:gridCol w="255230"/>
                <a:gridCol w="595117"/>
                <a:gridCol w="595117"/>
                <a:gridCol w="595117"/>
                <a:gridCol w="595117"/>
                <a:gridCol w="595117"/>
                <a:gridCol w="595117"/>
                <a:gridCol w="255230"/>
                <a:gridCol w="757004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32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#ex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#cm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zh-TW" altLang="en-US" sz="2800" u="none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/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TW" altLang="en-US" sz="2800" u="none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/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TW" altLang="en-US" sz="2800" u="none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/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u="none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32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34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/>
                        <a:t>51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5638800"/>
            <a:ext cx="218829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/>
                </a:solidFill>
              </a:rPr>
              <a:t>circled</a:t>
            </a:r>
            <a:r>
              <a:rPr lang="en-US" sz="2400" dirty="0" smtClean="0"/>
              <a:t>: selected</a:t>
            </a:r>
            <a:br>
              <a:rPr lang="en-US" sz="2400" dirty="0" smtClean="0"/>
            </a:br>
            <a:r>
              <a:rPr lang="en-US" sz="2400" dirty="0" smtClean="0"/>
              <a:t>shaded: moved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5638800"/>
            <a:ext cx="32454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#ex: no. of exchanges</a:t>
            </a:r>
            <a:br>
              <a:rPr lang="en-US" sz="2400" dirty="0" smtClean="0"/>
            </a:br>
            <a:r>
              <a:rPr lang="en-US" sz="2400" dirty="0" smtClean="0"/>
              <a:t>#cm: no. of comparisons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 bwMode="auto">
          <a:xfrm>
            <a:off x="2319867" y="224761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05200" y="278101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505200" y="329184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906889" y="3794196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895600" y="430501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0" name="Heart 19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Code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1241425"/>
          </a:xfrm>
        </p:spPr>
        <p:txBody>
          <a:bodyPr/>
          <a:lstStyle/>
          <a:p>
            <a:r>
              <a:rPr lang="en-US" altLang="zh-TW" sz="2800" u="sng" dirty="0" smtClean="0"/>
              <a:t>Line 5-6</a:t>
            </a:r>
            <a:r>
              <a:rPr lang="en-US" altLang="zh-TW" sz="2800" dirty="0" smtClean="0"/>
              <a:t>: Shift down the elements until we find an element </a:t>
            </a:r>
            <a:r>
              <a:rPr lang="en-US" altLang="zh-TW" sz="2800" dirty="0" smtClean="0">
                <a:solidFill>
                  <a:schemeClr val="accent2"/>
                </a:solidFill>
              </a:rPr>
              <a:t>greater</a:t>
            </a:r>
            <a:r>
              <a:rPr lang="en-US" altLang="zh-TW" sz="2800" dirty="0" smtClean="0"/>
              <a:t> than </a:t>
            </a:r>
            <a:r>
              <a:rPr lang="en-US" altLang="zh-TW" sz="2800" i="1" dirty="0" smtClean="0">
                <a:solidFill>
                  <a:schemeClr val="tx1"/>
                </a:solidFill>
              </a:rPr>
              <a:t>a</a:t>
            </a:r>
            <a:r>
              <a:rPr lang="en-US" altLang="zh-TW" sz="2800" dirty="0" smtClean="0">
                <a:solidFill>
                  <a:schemeClr val="tx1"/>
                </a:solidFill>
              </a:rPr>
              <a:t>[</a:t>
            </a:r>
            <a:r>
              <a:rPr lang="en-US" altLang="zh-TW" sz="2800" i="1" dirty="0" smtClean="0">
                <a:solidFill>
                  <a:schemeClr val="tx1"/>
                </a:solidFill>
              </a:rPr>
              <a:t>i</a:t>
            </a:r>
            <a:r>
              <a:rPr lang="en-US" altLang="zh-TW" sz="2800" dirty="0" smtClean="0">
                <a:solidFill>
                  <a:schemeClr val="tx1"/>
                </a:solidFill>
              </a:rPr>
              <a:t>]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u="sng" dirty="0" smtClean="0"/>
              <a:t>Line 7</a:t>
            </a:r>
            <a:r>
              <a:rPr lang="en-US" altLang="zh-TW" sz="2800" dirty="0" smtClean="0"/>
              <a:t>: insert the saved element at this point.</a:t>
            </a:r>
            <a:endParaRPr lang="zh-TW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7696200" cy="239847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insertionsort(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i, j,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 &lt; n;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tmp = a[i];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(j = i; j &gt;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&amp;&amp; a[j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 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&gt; tmp;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j--)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    a[j] = a[j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];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shift down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a[j] = tmp;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the insert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4224867"/>
            <a:ext cx="1295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/>
              <a:t>make space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733800"/>
            <a:ext cx="2000956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i="1" dirty="0" smtClean="0"/>
              <a:t>N</a:t>
            </a:r>
            <a:r>
              <a:rPr lang="en-US" sz="2000" dirty="0" smtClean="0"/>
              <a:t> – 1 passes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Analysis (1)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Initially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[0] may be thought of as a sorted array of one element.</a:t>
            </a:r>
          </a:p>
          <a:p>
            <a:r>
              <a:rPr lang="en-US" altLang="zh-TW" sz="2800" dirty="0" smtClean="0"/>
              <a:t>After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 iterations, the elements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[0] through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] are in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order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b="1" dirty="0" smtClean="0">
                <a:solidFill>
                  <a:srgbClr val="FF9933"/>
                </a:solidFill>
              </a:rPr>
              <a:t>Time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complexity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dirty="0" smtClean="0"/>
              <a:t>in various cases</a:t>
            </a:r>
          </a:p>
          <a:p>
            <a:pPr lvl="1"/>
            <a:r>
              <a:rPr lang="en-US" altLang="zh-TW" sz="2800" dirty="0" smtClean="0"/>
              <a:t>If the initial array is sorted, only one comparison is made on each pass (line 5), so that the sort is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800" dirty="0" smtClean="0"/>
              <a:t>If the array is initially sorted in the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reversed</a:t>
            </a:r>
            <a:r>
              <a:rPr lang="en-US" altLang="zh-TW" sz="2800" dirty="0" smtClean="0"/>
              <a:t> order, the sort is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, since the total number of comparisons is</a:t>
            </a:r>
          </a:p>
          <a:p>
            <a:pPr lvl="1" algn="ctr">
              <a:buNone/>
            </a:pP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 +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- 2) + … + 2 + 1 =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/2 = O(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Motivations &amp; terminologies</a:t>
            </a:r>
          </a:p>
          <a:p>
            <a:r>
              <a:rPr lang="en-US" altLang="zh-TW" sz="2800" b="1" dirty="0" smtClean="0">
                <a:solidFill>
                  <a:schemeClr val="accent2"/>
                </a:solidFill>
              </a:rPr>
              <a:t>Elementary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dirty="0" smtClean="0"/>
              <a:t> sorting algorithms</a:t>
            </a:r>
          </a:p>
          <a:p>
            <a:pPr lvl="1"/>
            <a:r>
              <a:rPr lang="en-US" altLang="zh-TW" sz="2800" b="1" dirty="0" smtClean="0">
                <a:solidFill>
                  <a:schemeClr val="accent3"/>
                </a:solidFill>
              </a:rPr>
              <a:t>Bubble</a:t>
            </a:r>
            <a:r>
              <a:rPr lang="en-US" altLang="zh-TW" sz="2800" dirty="0" smtClean="0"/>
              <a:t> sort</a:t>
            </a:r>
          </a:p>
          <a:p>
            <a:pPr lvl="1"/>
            <a:r>
              <a:rPr lang="en-US" altLang="zh-TW" sz="2800" b="1" dirty="0" smtClean="0">
                <a:solidFill>
                  <a:schemeClr val="accent5"/>
                </a:solidFill>
              </a:rPr>
              <a:t>Insertion</a:t>
            </a:r>
            <a:r>
              <a:rPr lang="en-US" altLang="zh-TW" sz="2800" dirty="0" smtClean="0"/>
              <a:t> sort</a:t>
            </a:r>
          </a:p>
          <a:p>
            <a:pPr lvl="1"/>
            <a:r>
              <a:rPr lang="en-US" altLang="zh-TW" sz="2800" b="1" dirty="0" smtClean="0">
                <a:solidFill>
                  <a:srgbClr val="FF9933"/>
                </a:solidFill>
              </a:rPr>
              <a:t>Selection</a:t>
            </a:r>
            <a:r>
              <a:rPr lang="en-US" altLang="zh-TW" sz="2800" dirty="0" smtClean="0"/>
              <a:t> sort</a:t>
            </a:r>
          </a:p>
          <a:p>
            <a:pPr lvl="1"/>
            <a:r>
              <a:rPr lang="en-US" altLang="zh-TW" sz="2800" b="1" dirty="0" smtClean="0">
                <a:solidFill>
                  <a:schemeClr val="accent6"/>
                </a:solidFill>
              </a:rPr>
              <a:t>Shell</a:t>
            </a:r>
            <a:r>
              <a:rPr lang="en-US" altLang="zh-TW" sz="2800" dirty="0" smtClean="0"/>
              <a:t> sort *</a:t>
            </a:r>
          </a:p>
          <a:p>
            <a:r>
              <a:rPr lang="en-US" altLang="zh-TW" b="1" dirty="0" smtClean="0">
                <a:solidFill>
                  <a:schemeClr val="accent5"/>
                </a:solidFill>
              </a:rPr>
              <a:t>Merge</a:t>
            </a:r>
            <a:r>
              <a:rPr lang="en-US" altLang="zh-TW" dirty="0" smtClean="0">
                <a:solidFill>
                  <a:schemeClr val="accent5"/>
                </a:solidFill>
              </a:rPr>
              <a:t> </a:t>
            </a:r>
            <a:r>
              <a:rPr lang="en-US" altLang="zh-TW" dirty="0" smtClean="0"/>
              <a:t>sort</a:t>
            </a:r>
          </a:p>
          <a:p>
            <a:r>
              <a:rPr lang="en-US" altLang="zh-TW" b="1" smtClean="0">
                <a:solidFill>
                  <a:srgbClr val="FF9933"/>
                </a:solidFill>
              </a:rPr>
              <a:t>Quicksort</a:t>
            </a:r>
            <a:endParaRPr lang="en-US" altLang="zh-TW" b="1" dirty="0" smtClean="0">
              <a:solidFill>
                <a:srgbClr val="FF9933"/>
              </a:solidFill>
            </a:endParaRPr>
          </a:p>
          <a:p>
            <a:r>
              <a:rPr lang="en-US" altLang="zh-TW" b="1" dirty="0" smtClean="0">
                <a:solidFill>
                  <a:schemeClr val="tx2"/>
                </a:solidFill>
              </a:rPr>
              <a:t>Lower</a:t>
            </a:r>
            <a:r>
              <a:rPr lang="en-US" altLang="zh-TW" dirty="0" smtClean="0">
                <a:solidFill>
                  <a:schemeClr val="tx2"/>
                </a:solidFill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</a:rPr>
              <a:t>bound</a:t>
            </a:r>
            <a:r>
              <a:rPr lang="en-US" altLang="zh-TW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/>
              <a:t>of runtime complexity for general sorting algorithm *</a:t>
            </a:r>
            <a:endParaRPr lang="zh-TW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grpSp>
        <p:nvGrpSpPr>
          <p:cNvPr id="7" name="Group 6"/>
          <p:cNvGrpSpPr/>
          <p:nvPr/>
        </p:nvGrpSpPr>
        <p:grpSpPr>
          <a:xfrm>
            <a:off x="6705600" y="1524000"/>
            <a:ext cx="1905000" cy="1744330"/>
            <a:chOff x="6705600" y="1524000"/>
            <a:chExt cx="1905000" cy="1744330"/>
          </a:xfrm>
        </p:grpSpPr>
        <p:sp>
          <p:nvSpPr>
            <p:cNvPr id="5" name="Folded Corner 4"/>
            <p:cNvSpPr/>
            <p:nvPr/>
          </p:nvSpPr>
          <p:spPr bwMode="auto">
            <a:xfrm>
              <a:off x="6705600" y="1524000"/>
              <a:ext cx="1905000" cy="174433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Important examples are marked with</a:t>
              </a:r>
              <a:endParaRPr lang="en-US" sz="2400" smtClean="0"/>
            </a:p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6" name="Heart 5"/>
            <p:cNvSpPr/>
            <p:nvPr/>
          </p:nvSpPr>
          <p:spPr bwMode="auto">
            <a:xfrm>
              <a:off x="7391400" y="2590800"/>
              <a:ext cx="533400" cy="457200"/>
            </a:xfrm>
            <a:prstGeom prst="hear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Analysis (2)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76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  <a:ea typeface="YouYuan"/>
                <a:sym typeface="Wingdings"/>
              </a:rPr>
              <a:t>  </a:t>
            </a:r>
            <a:r>
              <a:rPr lang="en-US" altLang="zh-TW" sz="2800" dirty="0" smtClean="0"/>
              <a:t>The closer the array is to the sorted order, the more </a:t>
            </a:r>
            <a:r>
              <a:rPr lang="en-US" altLang="zh-TW" sz="2800" b="1" dirty="0" smtClean="0">
                <a:solidFill>
                  <a:schemeClr val="accent4"/>
                </a:solidFill>
              </a:rPr>
              <a:t>efficient</a:t>
            </a:r>
            <a:r>
              <a:rPr lang="en-US" altLang="zh-TW" sz="2800" dirty="0" smtClean="0"/>
              <a:t> the insertion sort becomes. (i.e. less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unnecessary</a:t>
            </a:r>
            <a:r>
              <a:rPr lang="en-US" altLang="zh-TW" sz="2800" dirty="0" smtClean="0"/>
              <a:t> comparisons)</a:t>
            </a:r>
          </a:p>
          <a:p>
            <a:r>
              <a:rPr lang="en-US" altLang="zh-TW" sz="2800" dirty="0" smtClean="0"/>
              <a:t>The average number of comparisons in the simple insertion sort (by considering all possible permutations of the input array) is also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The space requirements consists of only one temporary variable </a:t>
            </a:r>
            <a:r>
              <a:rPr lang="en-US" altLang="zh-TW" sz="2800" b="1" i="1" dirty="0" smtClean="0">
                <a:solidFill>
                  <a:schemeClr val="accent2"/>
                </a:solidFill>
              </a:rPr>
              <a:t>tmp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In worse case, insertion sort makes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 </a:t>
            </a:r>
            <a:r>
              <a:rPr lang="en-US" altLang="zh-TW" sz="2800" dirty="0" smtClean="0"/>
              <a:t>comparisons of keys and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 movements of entries.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Analysis (3)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22825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 smtClean="0">
                <a:solidFill>
                  <a:schemeClr val="accent6"/>
                </a:solidFill>
              </a:rPr>
              <a:t>Improve</a:t>
            </a:r>
            <a:r>
              <a:rPr lang="en-US" altLang="zh-TW" sz="2800" dirty="0" smtClean="0">
                <a:solidFill>
                  <a:schemeClr val="accent6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searching</a:t>
            </a:r>
            <a:r>
              <a:rPr lang="en-US" altLang="zh-TW" sz="2800" dirty="0" smtClean="0"/>
              <a:t>: use a binary search. </a:t>
            </a:r>
          </a:p>
          <a:p>
            <a:pPr lvl="1"/>
            <a:r>
              <a:rPr lang="en-US" altLang="zh-TW" sz="2800" dirty="0" smtClean="0"/>
              <a:t>This reduces the total number of comparisons from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dirty="0" smtClean="0">
                <a:solidFill>
                  <a:schemeClr val="accent5"/>
                </a:solidFill>
              </a:rPr>
              <a:t> log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.   </a:t>
            </a:r>
          </a:p>
          <a:p>
            <a:pPr lvl="1"/>
            <a:r>
              <a:rPr lang="en-US" altLang="zh-TW" sz="2800" dirty="0" smtClean="0"/>
              <a:t>The moving operation still requires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 time.  So the binary search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does</a:t>
            </a:r>
            <a:r>
              <a:rPr lang="en-US" altLang="zh-TW" sz="2800" dirty="0" smtClean="0">
                <a:solidFill>
                  <a:schemeClr val="accent3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not</a:t>
            </a:r>
            <a:r>
              <a:rPr lang="en-US" altLang="zh-TW" sz="2800" dirty="0" smtClean="0">
                <a:solidFill>
                  <a:schemeClr val="accent3"/>
                </a:solidFill>
              </a:rPr>
              <a:t> </a:t>
            </a:r>
            <a:r>
              <a:rPr lang="en-US" altLang="zh-TW" sz="2800" dirty="0" smtClean="0"/>
              <a:t>significantly improves the overall time requirement. </a:t>
            </a:r>
          </a:p>
          <a:p>
            <a:r>
              <a:rPr lang="en-US" altLang="zh-TW" sz="2800" b="1" dirty="0" smtClean="0">
                <a:solidFill>
                  <a:schemeClr val="accent2"/>
                </a:solidFill>
              </a:rPr>
              <a:t>Improve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insertion</a:t>
            </a:r>
            <a:r>
              <a:rPr lang="en-US" altLang="zh-TW" sz="2800" dirty="0" smtClean="0"/>
              <a:t>: use the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list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insertion</a:t>
            </a:r>
            <a:r>
              <a:rPr lang="en-US" altLang="zh-TW" sz="2800" dirty="0" smtClean="0"/>
              <a:t>.  </a:t>
            </a:r>
          </a:p>
          <a:p>
            <a:pPr lvl="1"/>
            <a:r>
              <a:rPr lang="en-US" altLang="zh-TW" sz="2800" dirty="0" smtClean="0"/>
              <a:t>This reduces the time required for insertion but not the time required for searching for the proper position. </a:t>
            </a:r>
          </a:p>
          <a:p>
            <a:pPr lvl="1"/>
            <a:r>
              <a:rPr lang="en-US" altLang="zh-TW" sz="2800" dirty="0" smtClean="0"/>
              <a:t>Also this requires time and memory to build the linked list copy of the original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Lower Bound for Simple Sorting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8001000" cy="36576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For any list, </a:t>
            </a:r>
            <a:r>
              <a:rPr lang="en-US" altLang="zh-TW" sz="2800" i="1" dirty="0" smtClean="0"/>
              <a:t>L</a:t>
            </a:r>
            <a:r>
              <a:rPr lang="en-US" altLang="zh-TW" sz="2800" dirty="0" smtClean="0"/>
              <a:t>, of numbers, consider </a:t>
            </a:r>
            <a:r>
              <a:rPr lang="en-US" altLang="zh-TW" sz="2800" i="1" dirty="0" smtClean="0"/>
              <a:t>L</a:t>
            </a:r>
            <a:r>
              <a:rPr lang="en-US" altLang="zh-TW" sz="2800" i="1" baseline="-25000" dirty="0" smtClean="0"/>
              <a:t>r</a:t>
            </a:r>
            <a:r>
              <a:rPr lang="en-US" altLang="zh-TW" sz="2800" dirty="0" smtClean="0"/>
              <a:t> , the list in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reversed</a:t>
            </a:r>
            <a:r>
              <a:rPr lang="en-US" altLang="zh-TW" sz="2800" dirty="0" smtClean="0"/>
              <a:t> order. </a:t>
            </a:r>
          </a:p>
          <a:p>
            <a:r>
              <a:rPr lang="en-US" altLang="zh-TW" sz="2800" dirty="0" smtClean="0"/>
              <a:t>Consider any pair of two numbers in the set of keys 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), with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 &gt; 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In exactly one of </a:t>
            </a:r>
            <a:r>
              <a:rPr lang="en-US" altLang="zh-TW" sz="2800" i="1" dirty="0" smtClean="0"/>
              <a:t>L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L</a:t>
            </a:r>
            <a:r>
              <a:rPr lang="en-US" altLang="zh-TW" sz="2800" i="1" baseline="-25000" dirty="0" smtClean="0"/>
              <a:t>r</a:t>
            </a:r>
            <a:r>
              <a:rPr lang="en-US" altLang="zh-TW" sz="2800" dirty="0" smtClean="0"/>
              <a:t> this ordered pair represents an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inversion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The total number of these pairs is  </a:t>
            </a:r>
          </a:p>
          <a:p>
            <a:pPr algn="ctr">
              <a:buNone/>
            </a:pP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 +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- 2) + … + 1 =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- 1)/2</a:t>
            </a:r>
          </a:p>
          <a:p>
            <a:r>
              <a:rPr lang="en-US" altLang="zh-TW" sz="2800" dirty="0" smtClean="0"/>
              <a:t>On average, it is half of the above. </a:t>
            </a:r>
          </a:p>
          <a:p>
            <a:pPr lvl="1"/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838268" cy="8248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The average number of inversions in an array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distinct numbers is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- 1)/4. </a:t>
            </a:r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685800" y="2362200"/>
            <a:ext cx="997837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 smtClean="0"/>
              <a:t>Proof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Lower Bound for Simple Sorting (2)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8001000" cy="1676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The average number of inversions is initially </a:t>
            </a:r>
            <a:br>
              <a:rPr lang="en-US" altLang="zh-TW" sz="2800" dirty="0" smtClean="0"/>
            </a:b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- 1)/4 = </a:t>
            </a:r>
            <a:r>
              <a:rPr lang="el-GR" altLang="zh-TW" sz="2800" smtClean="0"/>
              <a:t>Θ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Each swap removes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only</a:t>
            </a:r>
            <a:r>
              <a:rPr lang="en-US" altLang="zh-TW" sz="2800" dirty="0" smtClean="0"/>
              <a:t> one inversion, so Θ(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 swaps are required.</a:t>
            </a:r>
          </a:p>
          <a:p>
            <a:endParaRPr lang="en-US" altLang="zh-TW" sz="2800" dirty="0" smtClean="0"/>
          </a:p>
          <a:p>
            <a:pPr lvl="1"/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838268" cy="8248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Any algorithm that sorts by swapping adjacent elements requires </a:t>
            </a:r>
            <a:r>
              <a:rPr lang="el-GR" altLang="zh-TW" smtClean="0"/>
              <a:t>Ω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time on average.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362200"/>
            <a:ext cx="997837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 smtClean="0"/>
              <a:t>Proof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500" y="4567940"/>
            <a:ext cx="7239000" cy="1680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u="sng" dirty="0" smtClean="0"/>
              <a:t>Average case complexity of insertion sort</a:t>
            </a:r>
          </a:p>
          <a:p>
            <a:r>
              <a:rPr lang="en-US" altLang="zh-TW" sz="2400" i="1" dirty="0" smtClean="0"/>
              <a:t>j</a:t>
            </a:r>
            <a:r>
              <a:rPr lang="en-US" altLang="zh-TW" sz="2400" dirty="0" smtClean="0"/>
              <a:t> loop executes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- 1)/4 times. </a:t>
            </a:r>
          </a:p>
          <a:p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loop executes exactly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times.</a:t>
            </a:r>
          </a:p>
          <a:p>
            <a:r>
              <a:rPr lang="en-US" altLang="zh-TW" sz="2400" dirty="0" smtClean="0"/>
              <a:t>Complexity = </a:t>
            </a:r>
            <a:r>
              <a:rPr lang="en-US" altLang="zh-TW" sz="2400" i="1" dirty="0" smtClean="0"/>
              <a:t>O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+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- 1)/4 = </a:t>
            </a:r>
            <a:r>
              <a:rPr lang="en-US" altLang="zh-TW" sz="2400" i="1" dirty="0" smtClean="0"/>
              <a:t>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/4 + </a:t>
            </a:r>
            <a:r>
              <a:rPr lang="en-US" altLang="zh-TW" sz="2400" i="1" dirty="0" smtClean="0"/>
              <a:t>O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8458200" y="762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Example 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19200" y="1600200"/>
          <a:ext cx="6626219" cy="396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  <a:gridCol w="505535"/>
                <a:gridCol w="54958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#e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#c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O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accent3"/>
                          </a:solidFill>
                        </a:rPr>
                        <a:t>W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7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8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9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1981200" y="203482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906889" y="242711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352800" y="281093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810000" y="3200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267200" y="3581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267200" y="39962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724400" y="439702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810000" y="4800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81200" y="5181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724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Scan the list from one end to the other, and whenever a pair of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adjacent</a:t>
            </a:r>
            <a:r>
              <a:rPr lang="en-US" altLang="zh-TW" sz="2800" dirty="0" smtClean="0"/>
              <a:t> keys is found to be out of order, then those entries are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swapped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In this pass, the largest key in the list will have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bubbled</a:t>
            </a:r>
            <a:r>
              <a:rPr lang="en-US" altLang="zh-TW" sz="2800" dirty="0" smtClean="0"/>
              <a:t> to the end, but the earlier keys may still be out of order. (assume that you begin from the left hand side)</a:t>
            </a:r>
          </a:p>
          <a:p>
            <a:r>
              <a:rPr lang="en-US" altLang="zh-TW" sz="2800" dirty="0" smtClean="0"/>
              <a:t>The bubble sort is probably the easiest algorithm to implement but the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most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time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consuming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dirty="0" smtClean="0"/>
              <a:t>of all the algorithm.</a:t>
            </a:r>
          </a:p>
          <a:p>
            <a:r>
              <a:rPr lang="en-US" altLang="zh-TW" sz="2800" dirty="0" smtClean="0"/>
              <a:t>The basic idea underlying the bubble sort is to pass through the array sequentially several 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25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Sort: Example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447800" y="1691640"/>
          <a:ext cx="6209766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8640"/>
                <a:gridCol w="255230"/>
                <a:gridCol w="595117"/>
                <a:gridCol w="595117"/>
                <a:gridCol w="595117"/>
                <a:gridCol w="595117"/>
                <a:gridCol w="595117"/>
                <a:gridCol w="595117"/>
                <a:gridCol w="255230"/>
                <a:gridCol w="757004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64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32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#ex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#cm</a:t>
                      </a:r>
                      <a:endParaRPr lang="zh-TW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u="none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TW" altLang="en-US" sz="28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u="sng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accent3"/>
                          </a:solidFill>
                        </a:rPr>
                        <a:t>34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accent3"/>
                          </a:solidFill>
                        </a:rPr>
                        <a:t>32</a:t>
                      </a:r>
                      <a:endParaRPr lang="zh-TW" altLang="en-US" sz="28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</a:t>
                      </a:r>
                      <a:endParaRPr lang="zh-TW" altLang="en-US" sz="28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sz="28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TW" altLang="en-US" sz="28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 bwMode="auto">
          <a:xfrm>
            <a:off x="2895600" y="2263422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91667" y="2232378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682067" y="2754489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103511" y="32766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93911" y="3810000"/>
            <a:ext cx="457200" cy="4572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9600" y="5988757"/>
            <a:ext cx="914400" cy="3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5638800"/>
            <a:ext cx="319741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/>
                </a:solidFill>
              </a:rPr>
              <a:t>circled</a:t>
            </a:r>
            <a:r>
              <a:rPr lang="en-US" sz="2400" dirty="0" smtClean="0"/>
              <a:t>: selected</a:t>
            </a:r>
            <a:br>
              <a:rPr lang="en-US" sz="2400" dirty="0" smtClean="0"/>
            </a:br>
            <a:r>
              <a:rPr lang="en-US" sz="2400" u="sng" dirty="0" smtClean="0"/>
              <a:t>shaded</a:t>
            </a:r>
            <a:r>
              <a:rPr lang="en-US" sz="2400" dirty="0" smtClean="0"/>
              <a:t>: sorted subarray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5638800"/>
            <a:ext cx="32454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#ex: no. of exchanges</a:t>
            </a:r>
            <a:br>
              <a:rPr lang="en-US" sz="2400" dirty="0" smtClean="0"/>
            </a:br>
            <a:r>
              <a:rPr lang="en-US" sz="2400" dirty="0" smtClean="0"/>
              <a:t>#cm: no. of comparisons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1928" y="5410200"/>
            <a:ext cx="1576072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0000"/>
                </a:solidFill>
              </a:rPr>
              <a:t>(the bubbles)</a:t>
            </a:r>
            <a:endParaRPr lang="en-US" sz="2000" i="1">
              <a:solidFill>
                <a:srgbClr val="FF0000"/>
              </a:solidFill>
            </a:endParaRPr>
          </a:p>
        </p:txBody>
      </p:sp>
      <p:sp>
        <p:nvSpPr>
          <p:cNvPr id="14" name="Heart 13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Sort: Code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92722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Each pass consists of comparing each element in the array with its </a:t>
            </a:r>
            <a:r>
              <a:rPr lang="en-US" altLang="zh-TW" sz="2400" b="1" dirty="0" smtClean="0">
                <a:solidFill>
                  <a:schemeClr val="accent2"/>
                </a:solidFill>
              </a:rPr>
              <a:t>successor</a:t>
            </a:r>
            <a:r>
              <a:rPr lang="en-US" altLang="zh-TW" sz="2400" dirty="0" smtClean="0"/>
              <a:t> (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] with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+ </a:t>
            </a:r>
            <a:r>
              <a:rPr lang="en-US" altLang="zh-TW" sz="2400" smtClean="0"/>
              <a:t>1])</a:t>
            </a:r>
          </a:p>
          <a:p>
            <a:pPr lvl="1"/>
            <a:r>
              <a:rPr lang="en-US" altLang="zh-TW" sz="2400" b="1" smtClean="0">
                <a:solidFill>
                  <a:schemeClr val="accent3"/>
                </a:solidFill>
              </a:rPr>
              <a:t>Swap</a:t>
            </a:r>
            <a:r>
              <a:rPr lang="en-US" altLang="zh-TW" sz="2400" smtClean="0"/>
              <a:t> </a:t>
            </a:r>
            <a:r>
              <a:rPr lang="en-US" altLang="zh-TW" sz="2400" dirty="0" smtClean="0"/>
              <a:t>the two elements if they are not in proper order. </a:t>
            </a:r>
          </a:p>
          <a:p>
            <a:r>
              <a:rPr lang="en-US" altLang="zh-TW" sz="2400" dirty="0" smtClean="0"/>
              <a:t>After each pass, the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largest</a:t>
            </a:r>
            <a:r>
              <a:rPr lang="en-US" altLang="zh-TW" sz="2400" dirty="0" smtClean="0"/>
              <a:t> element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-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- 1] is in its </a:t>
            </a:r>
            <a:r>
              <a:rPr lang="en-US" altLang="zh-TW" sz="2400" b="1" dirty="0" smtClean="0">
                <a:solidFill>
                  <a:srgbClr val="CC6600"/>
                </a:solidFill>
              </a:rPr>
              <a:t>proper</a:t>
            </a:r>
            <a:r>
              <a:rPr lang="en-US" altLang="zh-TW" sz="2400" dirty="0" smtClean="0"/>
              <a:t> position within the sorted 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3302285"/>
            <a:ext cx="6400800" cy="317471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bubblesort(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18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a[])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i, j,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 &lt; n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i++)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800" b="1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(j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j &lt; n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- i; j++)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en-US" altLang="zh-TW" sz="1800" b="1" smtClean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compare the two neighbors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en-US" altLang="zh-TW" sz="1800" b="1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(a[j] &gt; a[j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]) {	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800" b="1" smtClean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swap a[j] and a[j+1]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             tmp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= a[j];	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             a[j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 = a[j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             a[j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	    }</a:t>
            </a:r>
            <a:endParaRPr lang="en-US" altLang="zh-TW" sz="18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Sort: Improvement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762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Stops when we spot that there is no more exchanges in the last 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324942"/>
            <a:ext cx="6400800" cy="369485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bubblesort_imprv(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i, j, tmp, swapped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 &lt; n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&amp;&amp; swapped;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swapped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(j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j &lt; n - i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j++){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	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(a[j] &gt; a[j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]) {	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swapped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tmp = a[j];		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a[j] = a[j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a[j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  <a:endParaRPr lang="en-US" altLang="zh-TW" sz="1800" b="1" dirty="0" smtClean="0">
              <a:solidFill>
                <a:schemeClr val="tx2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  <a:endParaRPr lang="en-US" altLang="zh-TW" sz="1800" b="1" dirty="0" smtClean="0">
              <a:solidFill>
                <a:schemeClr val="tx2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Sort: Analysis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4876800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chemeClr val="accent5"/>
                </a:solidFill>
              </a:rPr>
              <a:t>Original</a:t>
            </a:r>
            <a:r>
              <a:rPr lang="en-US" altLang="zh-TW" sz="2800" dirty="0" smtClean="0"/>
              <a:t> version:</a:t>
            </a:r>
          </a:p>
          <a:p>
            <a:pPr lvl="1"/>
            <a:r>
              <a:rPr lang="en-US" altLang="zh-TW" sz="2800" dirty="0" smtClean="0"/>
              <a:t>The number of comparisons made in: </a:t>
            </a:r>
            <a:br>
              <a:rPr lang="en-US" altLang="zh-TW" sz="2800" dirty="0" smtClean="0"/>
            </a:br>
            <a:r>
              <a:rPr lang="en-US" altLang="zh-TW" sz="2800" dirty="0" smtClean="0"/>
              <a:t>1</a:t>
            </a:r>
            <a:r>
              <a:rPr lang="en-US" altLang="zh-TW" sz="2800" baseline="30000" dirty="0" smtClean="0"/>
              <a:t>st</a:t>
            </a:r>
            <a:r>
              <a:rPr lang="en-US" altLang="zh-TW" sz="2800" dirty="0" smtClean="0"/>
              <a:t> pass: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- 1; 2</a:t>
            </a:r>
            <a:r>
              <a:rPr lang="en-US" altLang="zh-TW" sz="2800" baseline="30000" dirty="0" smtClean="0"/>
              <a:t>nd</a:t>
            </a:r>
            <a:r>
              <a:rPr lang="en-US" altLang="zh-TW" sz="2800" dirty="0" smtClean="0"/>
              <a:t> pass: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- 2, and so on.</a:t>
            </a:r>
          </a:p>
          <a:p>
            <a:pPr lvl="1"/>
            <a:r>
              <a:rPr lang="en-US" altLang="zh-TW" sz="2800" dirty="0" smtClean="0"/>
              <a:t>The total number of comparisons is </a:t>
            </a:r>
            <a:br>
              <a:rPr lang="en-US" altLang="zh-TW" sz="2800" dirty="0" smtClean="0"/>
            </a:b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 +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- 2) + … + 1 =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- 1)/2 =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)$</a:t>
            </a:r>
          </a:p>
          <a:p>
            <a:r>
              <a:rPr lang="en-US" altLang="zh-TW" sz="2800" b="1" dirty="0" smtClean="0">
                <a:solidFill>
                  <a:schemeClr val="accent3"/>
                </a:solidFill>
              </a:rPr>
              <a:t>With</a:t>
            </a:r>
            <a:r>
              <a:rPr lang="en-US" altLang="zh-TW" sz="2800" dirty="0" smtClean="0">
                <a:solidFill>
                  <a:schemeClr val="accent3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improvement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800" dirty="0" smtClean="0"/>
              <a:t>When it is close to sorted,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altLang="zh-TW" sz="2800" dirty="0" smtClean="0"/>
              <a:t>When it is far from sorted, 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O</a:t>
            </a:r>
            <a:r>
              <a:rPr lang="en-US" altLang="zh-TW" sz="2800" dirty="0" smtClean="0">
                <a:solidFill>
                  <a:schemeClr val="accent5"/>
                </a:solidFill>
              </a:rPr>
              <a:t>(</a:t>
            </a:r>
            <a:r>
              <a:rPr lang="en-US" altLang="zh-TW" sz="2800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aseline="30000" dirty="0" smtClean="0">
                <a:solidFill>
                  <a:schemeClr val="accent5"/>
                </a:solidFill>
              </a:rPr>
              <a:t>2</a:t>
            </a:r>
            <a:r>
              <a:rPr lang="en-US" altLang="zh-TW" sz="2800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altLang="zh-TW" sz="2800" dirty="0" smtClean="0">
                <a:solidFill>
                  <a:schemeClr val="tx2"/>
                </a:solidFill>
                <a:sym typeface="Wingdings"/>
              </a:rPr>
              <a:t></a:t>
            </a:r>
            <a:r>
              <a:rPr lang="en-US" altLang="zh-TW" sz="2800" dirty="0" smtClean="0">
                <a:sym typeface="Wingdings"/>
              </a:rPr>
              <a:t> Bubble sort </a:t>
            </a:r>
            <a:r>
              <a:rPr lang="en-US" altLang="zh-TW" sz="2800" dirty="0" smtClean="0"/>
              <a:t>requires little additional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29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items are stored in computer memory often has </a:t>
            </a:r>
            <a:r>
              <a:rPr lang="en-US" b="1" smtClean="0">
                <a:solidFill>
                  <a:schemeClr val="accent2"/>
                </a:solidFill>
              </a:rPr>
              <a:t>profound</a:t>
            </a:r>
            <a:r>
              <a:rPr lang="en-US" smtClean="0"/>
              <a:t> influence on speed and simplicity of algorithms.</a:t>
            </a:r>
          </a:p>
          <a:p>
            <a:r>
              <a:rPr lang="en-US" b="1" smtClean="0">
                <a:solidFill>
                  <a:srgbClr val="FF0000"/>
                </a:solidFill>
              </a:rPr>
              <a:t>Imagine how hard it would be to use a dictionary that is not alphabetized!</a:t>
            </a:r>
          </a:p>
          <a:p>
            <a:r>
              <a:rPr lang="en-US" smtClean="0"/>
              <a:t>Sorting is clearly a </a:t>
            </a:r>
            <a:r>
              <a:rPr lang="en-US" b="1" smtClean="0">
                <a:solidFill>
                  <a:schemeClr val="accent5"/>
                </a:solidFill>
              </a:rPr>
              <a:t>practical</a:t>
            </a:r>
            <a:r>
              <a:rPr lang="en-US" smtClean="0"/>
              <a:t> problem.</a:t>
            </a:r>
          </a:p>
          <a:p>
            <a:pPr lvl="1"/>
            <a:r>
              <a:rPr lang="en-US" smtClean="0"/>
              <a:t>But it also makes a </a:t>
            </a:r>
            <a:r>
              <a:rPr lang="en-US" b="1" smtClean="0">
                <a:solidFill>
                  <a:schemeClr val="accent4"/>
                </a:solidFill>
              </a:rPr>
              <a:t>valuable</a:t>
            </a:r>
            <a:r>
              <a:rPr lang="en-US" smtClean="0"/>
              <a:t> case study of how to attach programming problems in general.</a:t>
            </a:r>
          </a:p>
          <a:p>
            <a:r>
              <a:rPr lang="en-US" smtClean="0"/>
              <a:t>Sorting techniques provide </a:t>
            </a:r>
            <a:r>
              <a:rPr lang="en-US" b="1" smtClean="0">
                <a:solidFill>
                  <a:schemeClr val="accent6"/>
                </a:solidFill>
              </a:rPr>
              <a:t>excellent</a:t>
            </a:r>
            <a:r>
              <a:rPr lang="en-US" smtClean="0"/>
              <a:t> illustrations of the general ideas in the analysis of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Bubble Sort</a:t>
            </a:r>
            <a:r>
              <a:rPr lang="en-US" altLang="zh-TW" dirty="0" smtClean="0"/>
              <a:t>: Example 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19200" y="1600200"/>
          <a:ext cx="6626219" cy="396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  <a:gridCol w="505535"/>
                <a:gridCol w="54958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#e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#c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E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O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R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D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5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9</a:t>
                      </a:r>
                      <a:endParaRPr lang="zh-TW" altLang="en-US" sz="2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E</a:t>
                      </a:r>
                      <a:endParaRPr lang="zh-TW" altLang="en-US" sz="2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O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D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/>
                        <a:t>W</a:t>
                      </a:r>
                      <a:endParaRPr lang="zh-TW" altLang="en-US" sz="2000" u="sng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2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8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2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7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2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6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5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4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7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3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8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H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2</a:t>
                      </a:r>
                      <a:endParaRPr lang="zh-TW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9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E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449689" y="202748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38800" y="2438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96000" y="2015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78489" y="36152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39640" y="3215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832578" y="400755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368040" y="4419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81600" y="2819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95600" y="4800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438400" y="519288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Elementary Sorting Algo.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3124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4130"/>
                <a:gridCol w="2316735"/>
                <a:gridCol w="2316735"/>
              </a:tblGrid>
              <a:tr h="7139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Algorithm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 cm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</a:t>
                      </a:r>
                      <a:r>
                        <a:rPr lang="en-US" sz="2800" baseline="0" dirty="0" smtClean="0"/>
                        <a:t> ex</a:t>
                      </a:r>
                      <a:endParaRPr lang="en-US" sz="2800" dirty="0"/>
                    </a:p>
                  </a:txBody>
                  <a:tcPr/>
                </a:tc>
              </a:tr>
              <a:tr h="7139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Bubble Sort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/2</a:t>
                      </a:r>
                    </a:p>
                  </a:txBody>
                  <a:tcPr anchor="ctr"/>
                </a:tc>
              </a:tr>
              <a:tr h="9823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Insertion Sort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/4 </a:t>
                      </a:r>
                      <a:r>
                        <a:rPr lang="en-US" sz="2400" dirty="0" smtClean="0"/>
                        <a:t>(avg.)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/2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worse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/4 </a:t>
                      </a:r>
                      <a:r>
                        <a:rPr lang="en-US" sz="2400" dirty="0" smtClean="0"/>
                        <a:t>(avg.)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/2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worse</a:t>
                      </a:r>
                      <a:r>
                        <a:rPr lang="en-US" sz="2400" dirty="0" smtClean="0"/>
                        <a:t>)</a:t>
                      </a:r>
                      <a:endParaRPr lang="en-US" sz="2800" dirty="0"/>
                    </a:p>
                  </a:txBody>
                  <a:tcPr anchor="ctr"/>
                </a:tc>
              </a:tr>
              <a:tr h="7139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Selection Sort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dirty="0" smtClean="0"/>
                        <a:t>/2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N</a:t>
                      </a:r>
                      <a:endParaRPr lang="en-US" sz="28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31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2079625"/>
          </a:xfrm>
        </p:spPr>
        <p:txBody>
          <a:bodyPr/>
          <a:lstStyle/>
          <a:p>
            <a:r>
              <a:rPr lang="en-US" altLang="zh-TW" sz="2800" dirty="0" smtClean="0"/>
              <a:t>Selection sort moves the entries very efficiently but does many redundant comparisons.</a:t>
            </a:r>
          </a:p>
          <a:p>
            <a:r>
              <a:rPr lang="en-US" altLang="zh-TW" sz="2800" dirty="0" smtClean="0"/>
              <a:t>Insertion sort uses the minimum number of comparisons, but is inefficient in moving element only one slot at a time.</a:t>
            </a: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32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00100" y="3657600"/>
            <a:ext cx="7543800" cy="254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u="sng" dirty="0" smtClean="0"/>
              <a:t>Idea of Shell Sort</a:t>
            </a:r>
          </a:p>
          <a:p>
            <a:r>
              <a:rPr lang="en-US" altLang="zh-TW" dirty="0" smtClean="0"/>
              <a:t>Modify the comparison method so that it first compares </a:t>
            </a:r>
            <a:r>
              <a:rPr lang="en-US" altLang="zh-TW" b="1" dirty="0" smtClean="0">
                <a:solidFill>
                  <a:schemeClr val="accent2"/>
                </a:solidFill>
              </a:rPr>
              <a:t>distant</a:t>
            </a:r>
            <a:r>
              <a:rPr lang="en-US" altLang="zh-TW" dirty="0" smtClean="0"/>
              <a:t> keys.</a:t>
            </a:r>
          </a:p>
          <a:p>
            <a:r>
              <a:rPr lang="en-US" altLang="zh-TW" dirty="0" smtClean="0"/>
              <a:t>The distance between comparisons </a:t>
            </a:r>
            <a:r>
              <a:rPr lang="en-US" altLang="zh-TW" b="1" dirty="0" smtClean="0">
                <a:solidFill>
                  <a:schemeClr val="accent3"/>
                </a:solidFill>
              </a:rPr>
              <a:t>decreases</a:t>
            </a:r>
            <a:r>
              <a:rPr lang="en-US" altLang="zh-TW" dirty="0" smtClean="0"/>
              <a:t> as the algorithm runs through phases, with adjacent elements compared in the last phase.</a:t>
            </a:r>
            <a:endParaRPr lang="en-US" altLang="zh-TW" dirty="0"/>
          </a:p>
        </p:txBody>
      </p:sp>
      <p:sp>
        <p:nvSpPr>
          <p:cNvPr id="6" name="5-Point Star 5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3200399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accent6"/>
                </a:solidFill>
              </a:rPr>
              <a:t>Increment</a:t>
            </a:r>
            <a:r>
              <a:rPr lang="en-US" altLang="zh-TW" sz="2400" dirty="0" smtClean="0">
                <a:solidFill>
                  <a:schemeClr val="accent6"/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Sequence</a:t>
            </a:r>
            <a:r>
              <a:rPr lang="en-US" altLang="zh-TW" sz="2400" dirty="0" smtClean="0"/>
              <a:t>: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t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t</a:t>
            </a:r>
            <a:r>
              <a:rPr lang="en-US" altLang="zh-TW" sz="2400" baseline="-25000" dirty="0" smtClean="0"/>
              <a:t>-1</a:t>
            </a:r>
            <a:r>
              <a:rPr lang="en-US" altLang="zh-TW" sz="2400" dirty="0" smtClean="0"/>
              <a:t>, …, </a:t>
            </a:r>
            <a:r>
              <a:rPr lang="en-US" altLang="zh-TW" sz="2400" i="1" dirty="0" smtClean="0"/>
              <a:t>h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h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= 1,</a:t>
            </a:r>
          </a:p>
          <a:p>
            <a:r>
              <a:rPr lang="en-US" altLang="zh-TW" sz="2400" dirty="0" smtClean="0"/>
              <a:t>After a </a:t>
            </a:r>
            <a:r>
              <a:rPr lang="en-US" altLang="zh-TW" sz="2400" b="1" dirty="0" smtClean="0">
                <a:solidFill>
                  <a:schemeClr val="accent2"/>
                </a:solidFill>
              </a:rPr>
              <a:t>phase</a:t>
            </a:r>
            <a:r>
              <a:rPr lang="en-US" altLang="zh-TW" sz="2400" dirty="0" smtClean="0"/>
              <a:t> using some increment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, we have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] ≤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+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] for all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(i.e. all elements spaced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apart is sorted).</a:t>
            </a:r>
          </a:p>
          <a:p>
            <a:r>
              <a:rPr lang="en-US" altLang="zh-TW" sz="2400" dirty="0" smtClean="0"/>
              <a:t>The array is said to be </a:t>
            </a:r>
            <a:r>
              <a:rPr lang="en-US" altLang="zh-TW" sz="2400" b="1" i="1" dirty="0" smtClean="0">
                <a:solidFill>
                  <a:schemeClr val="accent3"/>
                </a:solidFill>
              </a:rPr>
              <a:t>h</a:t>
            </a:r>
            <a:r>
              <a:rPr lang="en-US" altLang="zh-TW" sz="2400" b="1" i="1" baseline="-25000" dirty="0" smtClean="0">
                <a:solidFill>
                  <a:schemeClr val="accent3"/>
                </a:solidFill>
              </a:rPr>
              <a:t>k</a:t>
            </a:r>
            <a:r>
              <a:rPr lang="en-US" altLang="zh-TW" sz="2400" b="1" dirty="0" smtClean="0">
                <a:solidFill>
                  <a:schemeClr val="accent3"/>
                </a:solidFill>
              </a:rPr>
              <a:t>-sorted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Shell sort is also called </a:t>
            </a:r>
            <a:r>
              <a:rPr lang="en-US" altLang="zh-TW" sz="2400" b="1" dirty="0" smtClean="0">
                <a:solidFill>
                  <a:schemeClr val="accent5"/>
                </a:solidFill>
              </a:rPr>
              <a:t>diminishing</a:t>
            </a:r>
            <a:r>
              <a:rPr lang="en-US" altLang="zh-TW" sz="2400" dirty="0" smtClean="0">
                <a:solidFill>
                  <a:schemeClr val="accent5"/>
                </a:solidFill>
              </a:rPr>
              <a:t> </a:t>
            </a:r>
            <a:r>
              <a:rPr lang="en-US" altLang="zh-TW" sz="2400" b="1" smtClean="0">
                <a:solidFill>
                  <a:schemeClr val="accent5"/>
                </a:solidFill>
              </a:rPr>
              <a:t>increment</a:t>
            </a:r>
            <a:r>
              <a:rPr lang="en-US" altLang="zh-TW" sz="2400" smtClean="0">
                <a:solidFill>
                  <a:schemeClr val="accent5"/>
                </a:solidFill>
              </a:rPr>
              <a:t> </a:t>
            </a:r>
            <a:r>
              <a:rPr lang="en-US" altLang="zh-TW" sz="2400" b="1" smtClean="0">
                <a:solidFill>
                  <a:schemeClr val="accent5"/>
                </a:solidFill>
              </a:rPr>
              <a:t>sort</a:t>
            </a:r>
          </a:p>
          <a:p>
            <a:pPr lvl="1"/>
            <a:r>
              <a:rPr lang="en-US" altLang="zh-TW" sz="2400" smtClean="0"/>
              <a:t>s</a:t>
            </a:r>
            <a:r>
              <a:rPr lang="en-US" altLang="zh-TW" sz="2400" smtClean="0"/>
              <a:t>ince </a:t>
            </a:r>
            <a:r>
              <a:rPr lang="en-US" altLang="zh-TW" sz="2400" dirty="0" smtClean="0"/>
              <a:t>the increment sequence goes smaller and smaller (i.e.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j</a:t>
            </a:r>
            <a:r>
              <a:rPr lang="en-US" altLang="zh-TW" sz="2400" baseline="-25000" dirty="0" smtClean="0"/>
              <a:t>+1</a:t>
            </a:r>
            <a:r>
              <a:rPr lang="en-US" altLang="zh-TW" sz="2400" dirty="0" smtClean="0"/>
              <a:t> &gt;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j</a:t>
            </a:r>
            <a:r>
              <a:rPr lang="en-US" altLang="zh-TW" sz="2400" dirty="0" smtClean="0"/>
              <a:t>)</a:t>
            </a:r>
          </a:p>
          <a:p>
            <a:endParaRPr lang="zh-TW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33</a:t>
            </a:fld>
            <a:endParaRPr lang="en-US" altLang="zh-TW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3237" y="4648200"/>
          <a:ext cx="709016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604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5-sorted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3-sorted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58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96</a:t>
                      </a:r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1-sorted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96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Sort: Strategy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31242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For a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-sort, for each position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in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baseline="-25000" dirty="0" smtClean="0"/>
              <a:t>+1</a:t>
            </a:r>
            <a:r>
              <a:rPr lang="en-US" altLang="zh-TW" sz="2400" dirty="0" smtClean="0"/>
              <a:t>, …,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- 1, place the element in the correct spot among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-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- 2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, etc.</a:t>
            </a:r>
          </a:p>
          <a:p>
            <a:r>
              <a:rPr lang="en-US" altLang="zh-TW" sz="2400" dirty="0" smtClean="0"/>
              <a:t>You can imagine this is like </a:t>
            </a:r>
            <a:r>
              <a:rPr lang="en-US" altLang="zh-TW" sz="2400" b="1" dirty="0" smtClean="0">
                <a:solidFill>
                  <a:srgbClr val="FF9933"/>
                </a:solidFill>
              </a:rPr>
              <a:t>jumping</a:t>
            </a:r>
            <a:r>
              <a:rPr lang="en-US" altLang="zh-TW" sz="2400" dirty="0" smtClean="0"/>
              <a:t> over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</a:t>
            </a:r>
            <a:r>
              <a:rPr lang="en-US" altLang="zh-TW" sz="2400" dirty="0" smtClean="0"/>
              <a:t> elements on the array.</a:t>
            </a:r>
          </a:p>
          <a:p>
            <a:r>
              <a:rPr lang="en-US" altLang="zh-TW" sz="2400" dirty="0" smtClean="0"/>
              <a:t>It is interesting that this is </a:t>
            </a:r>
            <a:r>
              <a:rPr lang="en-US" altLang="zh-TW" sz="2400" b="1" dirty="0" smtClean="0">
                <a:solidFill>
                  <a:schemeClr val="accent2"/>
                </a:solidFill>
              </a:rPr>
              <a:t>equivalent</a:t>
            </a:r>
            <a:r>
              <a:rPr lang="en-US" altLang="zh-TW" sz="2400" dirty="0" smtClean="0"/>
              <a:t> to perform an insertion sort on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independent</a:t>
            </a:r>
            <a:r>
              <a:rPr lang="en-US" altLang="zh-TW" sz="2400" dirty="0" smtClean="0"/>
              <a:t> subarrays.</a:t>
            </a:r>
          </a:p>
          <a:p>
            <a:r>
              <a:rPr lang="en-US" altLang="zh-TW" sz="2400" u="sng" dirty="0" smtClean="0"/>
              <a:t>Example</a:t>
            </a:r>
            <a:r>
              <a:rPr lang="en-US" altLang="zh-TW" sz="2400" dirty="0" smtClean="0"/>
              <a:t>: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k </a:t>
            </a:r>
            <a:r>
              <a:rPr lang="en-US" altLang="zh-TW" sz="2400" dirty="0" smtClean="0"/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4267200"/>
          <a:ext cx="410813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30"/>
                <a:gridCol w="405130"/>
                <a:gridCol w="405130"/>
                <a:gridCol w="559117"/>
                <a:gridCol w="405130"/>
                <a:gridCol w="405130"/>
                <a:gridCol w="559117"/>
                <a:gridCol w="559117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TW" altLang="en-US" sz="2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sz="2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TW" altLang="en-US" sz="2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Sort: Code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838200"/>
          </a:xfrm>
        </p:spPr>
        <p:txBody>
          <a:bodyPr/>
          <a:lstStyle/>
          <a:p>
            <a:r>
              <a:rPr lang="en-US" altLang="zh-TW" sz="2800" dirty="0" smtClean="0"/>
              <a:t>A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popular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choice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dirty="0" smtClean="0"/>
              <a:t>for the increment sequence (as suggested by Shell):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6248400" cy="343478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shellsort(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i, j, inc,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(inc = n /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2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inc &gt; 0; inc /=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2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 = inc; i &lt; n;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	    tmp = a[i];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(j = i; j &gt;= inc; j -= inc)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(tmp &lt; a[j - inc])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    a[j] = a[j - inc];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	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break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    a[j] = tmp;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1" name="Picture 10" descr="tmp.bmp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1828800"/>
            <a:ext cx="1765300" cy="317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629400" y="2819400"/>
            <a:ext cx="1905000" cy="617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i="1" dirty="0" smtClean="0">
                <a:solidFill>
                  <a:srgbClr val="FF0000"/>
                </a:solidFill>
              </a:rPr>
              <a:t>we may use better sequence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5-Point Star 8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pic>
        <p:nvPicPr>
          <p:cNvPr id="10" name="Picture 9" descr="tmp.bmp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1799" y="1828800"/>
            <a:ext cx="1371600" cy="317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Sort: Upper Bound Analysis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09600" y="1461159"/>
            <a:ext cx="8001000" cy="8248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The worse-case running time of Shell sort, using Shell's increments, is </a:t>
            </a:r>
            <a:r>
              <a:rPr lang="el-GR" altLang="zh-TW" smtClean="0"/>
              <a:t>Θ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609600" y="2386548"/>
            <a:ext cx="7772400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Upper</a:t>
            </a:r>
            <a:r>
              <a:rPr lang="en-US" altLang="zh-TW" dirty="0" smtClean="0"/>
              <a:t> bound: a </a:t>
            </a:r>
            <a:r>
              <a:rPr lang="en-US" altLang="zh-TW" i="1" dirty="0" smtClean="0"/>
              <a:t>h</a:t>
            </a:r>
            <a:r>
              <a:rPr lang="en-US" altLang="zh-TW" i="1" baseline="-25000" dirty="0" smtClean="0"/>
              <a:t>k</a:t>
            </a:r>
            <a:r>
              <a:rPr lang="en-US" altLang="zh-TW" dirty="0" smtClean="0"/>
              <a:t>-sort consists of </a:t>
            </a:r>
            <a:r>
              <a:rPr lang="en-US" altLang="zh-TW" i="1" dirty="0" smtClean="0"/>
              <a:t>h</a:t>
            </a:r>
            <a:r>
              <a:rPr lang="en-US" altLang="zh-TW" i="1" baseline="-25000" dirty="0" smtClean="0"/>
              <a:t>k</a:t>
            </a:r>
            <a:r>
              <a:rPr lang="en-US" altLang="zh-TW" dirty="0" smtClean="0"/>
              <a:t> insertion sorts 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of </a:t>
            </a:r>
            <a:r>
              <a:rPr lang="en-US" altLang="zh-TW" smtClean="0"/>
              <a:t>around </a:t>
            </a:r>
            <a:r>
              <a:rPr lang="en-US" altLang="zh-TW" i="1" dirty="0" smtClean="0"/>
              <a:t>N</a:t>
            </a:r>
            <a:r>
              <a:rPr lang="en-US" altLang="zh-TW" smtClean="0"/>
              <a:t>/</a:t>
            </a:r>
            <a:r>
              <a:rPr lang="en-US" altLang="zh-TW" i="1" smtClean="0"/>
              <a:t>h</a:t>
            </a:r>
            <a:r>
              <a:rPr lang="en-US" altLang="zh-TW" i="1" baseline="-25000" smtClean="0"/>
              <a:t>k</a:t>
            </a:r>
            <a:r>
              <a:rPr lang="en-US" altLang="zh-TW" smtClean="0"/>
              <a:t> </a:t>
            </a:r>
            <a:r>
              <a:rPr lang="en-US" altLang="zh-TW" dirty="0" smtClean="0"/>
              <a:t>elements. </a:t>
            </a:r>
          </a:p>
          <a:p>
            <a:r>
              <a:rPr lang="en-US" altLang="zh-TW" dirty="0" smtClean="0"/>
              <a:t>Total cost of a pass = O(</a:t>
            </a:r>
            <a:r>
              <a:rPr lang="en-US" altLang="zh-TW" i="1" dirty="0" smtClean="0"/>
              <a:t>h</a:t>
            </a:r>
            <a:r>
              <a:rPr lang="en-US" altLang="zh-TW" i="1" baseline="-25000" dirty="0" smtClean="0"/>
              <a:t>k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/</a:t>
            </a:r>
            <a:r>
              <a:rPr lang="en-US" altLang="zh-TW" i="1" dirty="0" smtClean="0"/>
              <a:t>h</a:t>
            </a:r>
            <a:r>
              <a:rPr lang="en-US" altLang="zh-TW" i="1" baseline="-25000" dirty="0" smtClean="0"/>
              <a:t>k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=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</a:t>
            </a:r>
            <a:r>
              <a:rPr lang="en-US" altLang="zh-TW" i="1" dirty="0" smtClean="0"/>
              <a:t>h</a:t>
            </a:r>
            <a:r>
              <a:rPr lang="en-US" altLang="zh-TW" i="1" baseline="-25000" dirty="0" smtClean="0"/>
              <a:t>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Summing over all passes,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Shell's sequence is a geometric sequence with ratio = 2,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11" name="Picture 10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5334000"/>
            <a:ext cx="1800230" cy="370332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09600" y="5791200"/>
            <a:ext cx="8077200" cy="45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/>
              <a:t>Thus the </a:t>
            </a:r>
            <a:r>
              <a:rPr lang="en-US" altLang="zh-TW" b="1" dirty="0" smtClean="0">
                <a:solidFill>
                  <a:schemeClr val="accent3"/>
                </a:solidFill>
              </a:rPr>
              <a:t>worse</a:t>
            </a:r>
            <a:r>
              <a:rPr lang="en-US" altLang="zh-TW" dirty="0" smtClean="0"/>
              <a:t> case complexity of shell sort = 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" name="5-Point Star 9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pic>
        <p:nvPicPr>
          <p:cNvPr id="13" name="Picture 12" descr="tmp.bmp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4114799"/>
            <a:ext cx="3924300" cy="787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Sort: Lower Bound Analysis 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2819399"/>
          </a:xfrm>
        </p:spPr>
        <p:txBody>
          <a:bodyPr>
            <a:normAutofit fontScale="92500"/>
          </a:bodyPr>
          <a:lstStyle/>
          <a:p>
            <a:r>
              <a:rPr lang="en-US" altLang="zh-TW" sz="2400" dirty="0" smtClean="0"/>
              <a:t>We pick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= 2</a:t>
            </a:r>
            <a:r>
              <a:rPr lang="en-US" altLang="zh-TW" sz="2400" i="1" baseline="30000" dirty="0" smtClean="0"/>
              <a:t>x</a:t>
            </a:r>
            <a:r>
              <a:rPr lang="en-US" altLang="zh-TW" sz="2400" dirty="0" smtClean="0"/>
              <a:t> for some 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, so that all increments are </a:t>
            </a:r>
            <a:r>
              <a:rPr lang="en-US" altLang="zh-TW" sz="2400" b="1" dirty="0" smtClean="0">
                <a:solidFill>
                  <a:schemeClr val="accent2"/>
                </a:solidFill>
              </a:rPr>
              <a:t>even</a:t>
            </a:r>
            <a:r>
              <a:rPr lang="en-US" altLang="zh-TW" sz="2400" dirty="0" smtClean="0"/>
              <a:t> except the last one </a:t>
            </a:r>
            <a:r>
              <a:rPr lang="en-US" altLang="zh-TW" sz="2400" i="1" dirty="0" smtClean="0"/>
              <a:t>h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= 1. </a:t>
            </a:r>
          </a:p>
          <a:p>
            <a:r>
              <a:rPr lang="en-US" altLang="zh-TW" sz="2400" dirty="0" smtClean="0"/>
              <a:t>We put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/2 largest numbers in the </a:t>
            </a:r>
            <a:r>
              <a:rPr lang="en-US" altLang="zh-TW" sz="2400" b="1" dirty="0" smtClean="0">
                <a:solidFill>
                  <a:schemeClr val="accent2"/>
                </a:solidFill>
              </a:rPr>
              <a:t>even</a:t>
            </a:r>
            <a:r>
              <a:rPr lang="en-US" altLang="zh-TW" sz="2400" dirty="0" smtClean="0"/>
              <a:t> positions and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/2 smallest numbers in the </a:t>
            </a:r>
            <a:r>
              <a:rPr lang="en-US" altLang="zh-TW" sz="2400" b="1" dirty="0" smtClean="0">
                <a:solidFill>
                  <a:schemeClr val="accent5"/>
                </a:solidFill>
              </a:rPr>
              <a:t>odd</a:t>
            </a:r>
            <a:r>
              <a:rPr lang="en-US" altLang="zh-TW" sz="2400" dirty="0" smtClean="0"/>
              <a:t> positions.</a:t>
            </a:r>
          </a:p>
          <a:p>
            <a:r>
              <a:rPr lang="en-US" altLang="zh-TW" sz="2400" dirty="0" smtClean="0"/>
              <a:t>Therefore in before the last phase, the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/2 largest numbers remain in even positions, similar for smallest numbers.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-th smallest number is in 2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- 1, to restore it requires </a:t>
            </a:r>
            <a:r>
              <a:rPr lang="en-US" altLang="zh-TW" sz="2400" i="1" dirty="0" smtClean="0"/>
              <a:t>i</a:t>
            </a:r>
            <a:r>
              <a:rPr lang="en-US" altLang="zh-TW" sz="2400" dirty="0" smtClean="0"/>
              <a:t> - 1 moves in the </a:t>
            </a:r>
            <a:r>
              <a:rPr lang="en-US" altLang="zh-TW" sz="2400" smtClean="0"/>
              <a:t>array</a:t>
            </a:r>
            <a:r>
              <a:rPr lang="en-US" altLang="zh-TW" sz="2400" smtClean="0"/>
              <a:t>.</a:t>
            </a:r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37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0064" y="5105400"/>
          <a:ext cx="5043872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07528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After 4-sort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After 2-sort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After 1-sort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sng" dirty="0" smtClean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zh-TW" altLang="en-US" b="1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pic>
        <p:nvPicPr>
          <p:cNvPr id="9" name="Picture 8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5679" y="4142230"/>
            <a:ext cx="2133604" cy="81077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057400" y="4394335"/>
            <a:ext cx="222208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kern="0" smtClean="0">
                <a:solidFill>
                  <a:srgbClr val="737373"/>
                </a:solidFill>
                <a:latin typeface="Calibri"/>
                <a:ea typeface="+mn-ea"/>
              </a:rPr>
              <a:t> Total # moves </a:t>
            </a:r>
            <a:r>
              <a:rPr lang="en-US" altLang="zh-TW" sz="2400" kern="0" smtClean="0">
                <a:solidFill>
                  <a:srgbClr val="737373"/>
                </a:solidFill>
                <a:latin typeface="Calibri"/>
                <a:ea typeface="+mn-ea"/>
              </a:rPr>
              <a:t>=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Sort: Analysis (3)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Although shell sort is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easy</a:t>
            </a:r>
            <a:r>
              <a:rPr lang="en-US" altLang="zh-TW" sz="2800" dirty="0" smtClean="0"/>
              <a:t> to code, the analysis of its running time is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difficult</a:t>
            </a:r>
            <a:r>
              <a:rPr lang="en-US" altLang="zh-TW" sz="2800" dirty="0" smtClean="0"/>
              <a:t> and the runtime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depends on the choice </a:t>
            </a:r>
            <a:r>
              <a:rPr lang="en-US" altLang="zh-TW" sz="2800" dirty="0" smtClean="0"/>
              <a:t>of the increment sequence.</a:t>
            </a:r>
          </a:p>
          <a:p>
            <a:r>
              <a:rPr lang="en-US" altLang="zh-TW" sz="2800" dirty="0" smtClean="0"/>
              <a:t>An important theorem about Shell sort:</a:t>
            </a:r>
          </a:p>
          <a:p>
            <a:pPr lvl="1"/>
            <a:r>
              <a:rPr lang="en-US" altLang="zh-TW" sz="2800" b="1" dirty="0" smtClean="0">
                <a:solidFill>
                  <a:srgbClr val="FF9933"/>
                </a:solidFill>
              </a:rPr>
              <a:t>An </a:t>
            </a:r>
            <a:r>
              <a:rPr lang="en-US" altLang="zh-TW" sz="2800" b="1" i="1" dirty="0" smtClean="0">
                <a:solidFill>
                  <a:srgbClr val="FF9933"/>
                </a:solidFill>
              </a:rPr>
              <a:t>h</a:t>
            </a:r>
            <a:r>
              <a:rPr lang="en-US" altLang="zh-TW" sz="2800" b="1" i="1" baseline="-25000" dirty="0" smtClean="0">
                <a:solidFill>
                  <a:srgbClr val="FF9933"/>
                </a:solidFill>
              </a:rPr>
              <a:t>k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-sorted array that is then </a:t>
            </a:r>
            <a:r>
              <a:rPr lang="en-US" altLang="zh-TW" sz="2800" b="1" i="1" dirty="0" smtClean="0">
                <a:solidFill>
                  <a:srgbClr val="FF9933"/>
                </a:solidFill>
              </a:rPr>
              <a:t>h</a:t>
            </a:r>
            <a:r>
              <a:rPr lang="en-US" altLang="zh-TW" sz="2800" b="1" i="1" baseline="-25000" dirty="0" smtClean="0">
                <a:solidFill>
                  <a:srgbClr val="FF9933"/>
                </a:solidFill>
              </a:rPr>
              <a:t>k</a:t>
            </a:r>
            <a:r>
              <a:rPr lang="en-US" altLang="zh-TW" sz="2800" b="1" baseline="-25000" dirty="0" smtClean="0">
                <a:solidFill>
                  <a:srgbClr val="FF9933"/>
                </a:solidFill>
              </a:rPr>
              <a:t>-1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-sorted remains </a:t>
            </a:r>
            <a:r>
              <a:rPr lang="en-US" altLang="zh-TW" sz="2800" b="1" i="1" dirty="0" smtClean="0">
                <a:solidFill>
                  <a:srgbClr val="FF9933"/>
                </a:solidFill>
              </a:rPr>
              <a:t>h</a:t>
            </a:r>
            <a:r>
              <a:rPr lang="en-US" altLang="zh-TW" sz="2800" b="1" i="1" baseline="-25000" dirty="0" smtClean="0">
                <a:solidFill>
                  <a:srgbClr val="FF9933"/>
                </a:solidFill>
              </a:rPr>
              <a:t>k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-sorted.</a:t>
            </a:r>
          </a:p>
          <a:p>
            <a:r>
              <a:rPr lang="en-US" altLang="zh-TW" sz="2800" dirty="0" smtClean="0"/>
              <a:t>Therefore it is clever to choose increments that are relatively prime, i.e.  gcd(</a:t>
            </a:r>
            <a:r>
              <a:rPr lang="en-US" altLang="zh-TW" sz="2800" i="1" dirty="0" smtClean="0"/>
              <a:t>h</a:t>
            </a:r>
            <a:r>
              <a:rPr lang="en-US" altLang="zh-TW" sz="2800" i="1" baseline="-25000" dirty="0" smtClean="0"/>
              <a:t>i</a:t>
            </a:r>
            <a:r>
              <a:rPr lang="en-US" altLang="zh-TW" sz="2800" baseline="-25000" dirty="0" smtClean="0"/>
              <a:t>+1</a:t>
            </a:r>
            <a:r>
              <a:rPr lang="en-US" altLang="zh-TW" sz="2800" dirty="0" smtClean="0"/>
              <a:t>,</a:t>
            </a:r>
            <a:r>
              <a:rPr lang="en-US" altLang="zh-TW" sz="2800" i="1" dirty="0" smtClean="0"/>
              <a:t>h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) </a:t>
            </a:r>
            <a:r>
              <a:rPr lang="en-US" altLang="zh-TW" sz="2800" smtClean="0"/>
              <a:t>= </a:t>
            </a:r>
            <a:r>
              <a:rPr lang="en-US" altLang="zh-TW" sz="2800" smtClean="0"/>
              <a:t>1 </a:t>
            </a:r>
            <a:r>
              <a:rPr lang="en-US" altLang="zh-TW" sz="2800" dirty="0" smtClean="0"/>
              <a:t>for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 &gt; 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 ≥ 1</a:t>
            </a:r>
          </a:p>
          <a:p>
            <a:r>
              <a:rPr lang="en-US" altLang="zh-TW" sz="2800" b="1" dirty="0" smtClean="0">
                <a:solidFill>
                  <a:schemeClr val="accent5"/>
                </a:solidFill>
              </a:rPr>
              <a:t>Hibbard's</a:t>
            </a:r>
            <a:r>
              <a:rPr lang="en-US" altLang="zh-TW" sz="2800" dirty="0" smtClean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/>
              <a:t>increments: 1, 3, 7, …, 2</a:t>
            </a:r>
            <a:r>
              <a:rPr lang="en-US" altLang="zh-TW" sz="2800" baseline="30000" dirty="0" smtClean="0"/>
              <a:t>k</a:t>
            </a:r>
            <a:r>
              <a:rPr lang="en-US" altLang="zh-TW" sz="2800" dirty="0" smtClean="0"/>
              <a:t> - 1 will give a worse-case running time </a:t>
            </a:r>
            <a:r>
              <a:rPr lang="el-GR" altLang="zh-TW" sz="2800" smtClean="0"/>
              <a:t>Θ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3/2</a:t>
            </a:r>
            <a:r>
              <a:rPr lang="en-US" altLang="zh-TW" sz="2800" dirty="0" smtClean="0"/>
              <a:t>). </a:t>
            </a:r>
          </a:p>
          <a:p>
            <a:r>
              <a:rPr lang="en-US" altLang="zh-TW" sz="2800" b="1" dirty="0" smtClean="0">
                <a:solidFill>
                  <a:srgbClr val="CC6600"/>
                </a:solidFill>
              </a:rPr>
              <a:t>Sedgewick's</a:t>
            </a:r>
            <a:r>
              <a:rPr lang="en-US" altLang="zh-TW" sz="2800" dirty="0" smtClean="0"/>
              <a:t> increments: 9x4</a:t>
            </a:r>
            <a:r>
              <a:rPr lang="en-US" altLang="zh-TW" sz="2800" i="1" baseline="30000" dirty="0" smtClean="0"/>
              <a:t>i</a:t>
            </a:r>
            <a:r>
              <a:rPr lang="en-US" altLang="zh-TW" sz="2800" dirty="0" smtClean="0"/>
              <a:t> - 9x2</a:t>
            </a:r>
            <a:r>
              <a:rPr lang="en-US" altLang="zh-TW" sz="2800" i="1" baseline="30000" dirty="0" smtClean="0"/>
              <a:t>i</a:t>
            </a:r>
            <a:r>
              <a:rPr lang="en-US" altLang="zh-TW" sz="2800" dirty="0" smtClean="0"/>
              <a:t> + 1 or 4</a:t>
            </a:r>
            <a:r>
              <a:rPr lang="en-US" altLang="zh-TW" sz="2800" i="1" baseline="30000" dirty="0" smtClean="0"/>
              <a:t>i</a:t>
            </a:r>
            <a:r>
              <a:rPr lang="en-US" altLang="zh-TW" sz="2800" dirty="0" smtClean="0"/>
              <a:t> - 3x2</a:t>
            </a:r>
            <a:r>
              <a:rPr lang="en-US" altLang="zh-TW" sz="2800" i="1" baseline="30000" dirty="0" smtClean="0"/>
              <a:t>i</a:t>
            </a:r>
            <a:r>
              <a:rPr lang="en-US" altLang="zh-TW" sz="2800" dirty="0" smtClean="0"/>
              <a:t> + 1. Worst-case: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(n</a:t>
            </a:r>
            <a:r>
              <a:rPr lang="en-US" altLang="zh-TW" sz="2800" baseline="30000" dirty="0" smtClean="0"/>
              <a:t>4/3</a:t>
            </a:r>
            <a:r>
              <a:rPr lang="en-US" altLang="zh-TW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38</a:t>
            </a:fld>
            <a:endParaRPr lang="en-US" altLang="zh-TW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I: Summary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67042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Study several fundamental sorting algorithms based on swapping elements in list.</a:t>
            </a:r>
          </a:p>
          <a:p>
            <a:pPr lvl="1"/>
            <a:r>
              <a:rPr lang="en-US" altLang="zh-TW" sz="2800" dirty="0" smtClean="0"/>
              <a:t>Insertion sort: minimum no. of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comparisons</a:t>
            </a:r>
          </a:p>
          <a:p>
            <a:pPr lvl="1"/>
            <a:r>
              <a:rPr lang="en-US" altLang="zh-TW" sz="2800" dirty="0" smtClean="0"/>
              <a:t>Selection sort: minimum no. of element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exchanges</a:t>
            </a:r>
          </a:p>
          <a:p>
            <a:pPr lvl="1"/>
            <a:r>
              <a:rPr lang="en-US" altLang="zh-TW" dirty="0" smtClean="0"/>
              <a:t>Bubble sort: the </a:t>
            </a:r>
            <a:r>
              <a:rPr lang="en-US" altLang="zh-TW" b="1" dirty="0" smtClean="0">
                <a:solidFill>
                  <a:schemeClr val="accent3"/>
                </a:solidFill>
              </a:rPr>
              <a:t>slowest</a:t>
            </a:r>
            <a:r>
              <a:rPr lang="en-US" altLang="zh-TW" dirty="0" smtClean="0"/>
              <a:t> algorithm</a:t>
            </a:r>
          </a:p>
          <a:p>
            <a:pPr lvl="1"/>
            <a:r>
              <a:rPr lang="en-US" altLang="zh-TW" sz="2800" dirty="0" smtClean="0"/>
              <a:t>Shell sort: performance depends on choice of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increment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sequence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Understand the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lower</a:t>
            </a:r>
            <a:r>
              <a:rPr lang="en-US" altLang="zh-TW" sz="2800" dirty="0" smtClean="0"/>
              <a:t> bound of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 in sorting using swapping adjacent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39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Terminologies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We are going to study methods of sorting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files</a:t>
            </a:r>
            <a:r>
              <a:rPr lang="en-US" altLang="zh-TW" sz="2800" dirty="0" smtClean="0"/>
              <a:t> of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items</a:t>
            </a:r>
            <a:r>
              <a:rPr lang="en-US" altLang="zh-TW" sz="2800" dirty="0" smtClean="0"/>
              <a:t> containing </a:t>
            </a:r>
            <a:r>
              <a:rPr lang="en-US" altLang="zh-TW" sz="2800" b="1" dirty="0" smtClean="0">
                <a:solidFill>
                  <a:schemeClr val="accent4"/>
                </a:solidFill>
              </a:rPr>
              <a:t>keys</a:t>
            </a:r>
            <a:r>
              <a:rPr lang="en-US" altLang="zh-TW" sz="2800" dirty="0" smtClean="0"/>
              <a:t>.</a:t>
            </a:r>
          </a:p>
          <a:p>
            <a:r>
              <a:rPr lang="en-US" altLang="zh-TW" dirty="0" smtClean="0"/>
              <a:t>Each </a:t>
            </a:r>
            <a:r>
              <a:rPr lang="en-US" altLang="zh-TW" b="1" dirty="0" smtClean="0">
                <a:solidFill>
                  <a:schemeClr val="accent5"/>
                </a:solidFill>
              </a:rPr>
              <a:t>item</a:t>
            </a:r>
            <a:r>
              <a:rPr lang="en-US" altLang="zh-TW" dirty="0" smtClean="0"/>
              <a:t>(record) contains a </a:t>
            </a:r>
            <a:r>
              <a:rPr lang="en-US" altLang="zh-TW" b="1" dirty="0" smtClean="0">
                <a:solidFill>
                  <a:schemeClr val="accent4"/>
                </a:solidFill>
              </a:rPr>
              <a:t>key</a:t>
            </a:r>
            <a:r>
              <a:rPr lang="en-US" altLang="zh-TW" dirty="0" smtClean="0"/>
              <a:t>, which is a small part of the item, and are used to control the sort. </a:t>
            </a:r>
          </a:p>
          <a:p>
            <a:pPr lvl="1"/>
            <a:r>
              <a:rPr lang="en-US" altLang="zh-TW" dirty="0" smtClean="0"/>
              <a:t>The remainder of the item is called </a:t>
            </a:r>
            <a:r>
              <a:rPr lang="en-US" altLang="zh-TW" u="sng" dirty="0" smtClean="0"/>
              <a:t>satellite</a:t>
            </a:r>
            <a:r>
              <a:rPr lang="en-US" altLang="zh-TW" dirty="0" smtClean="0"/>
              <a:t> data.</a:t>
            </a:r>
          </a:p>
          <a:p>
            <a:r>
              <a:rPr lang="en-US" altLang="zh-TW" sz="2800" b="1" dirty="0" smtClean="0">
                <a:solidFill>
                  <a:schemeClr val="accent6"/>
                </a:solidFill>
              </a:rPr>
              <a:t>Sorting</a:t>
            </a:r>
            <a:r>
              <a:rPr lang="en-US" altLang="zh-TW" sz="2800" dirty="0" smtClean="0"/>
              <a:t>: rearrange the items such that their keys are ordered.</a:t>
            </a:r>
            <a:endParaRPr lang="en-US" altLang="zh-TW" dirty="0"/>
          </a:p>
          <a:p>
            <a:pPr lvl="1"/>
            <a:r>
              <a:rPr lang="en-US" altLang="zh-TW" dirty="0" smtClean="0"/>
              <a:t>e.g. numerical order, alphabetical order, lexicographical order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Internal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b="1" dirty="0" smtClean="0">
                <a:solidFill>
                  <a:schemeClr val="accent2"/>
                </a:solidFill>
              </a:rPr>
              <a:t>sort</a:t>
            </a:r>
            <a:r>
              <a:rPr lang="en-US" altLang="zh-TW" dirty="0" smtClean="0"/>
              <a:t>: sorting takes place entirely within the main memory of the computer.</a:t>
            </a:r>
          </a:p>
          <a:p>
            <a:r>
              <a:rPr lang="en-US" altLang="zh-TW" b="1" dirty="0" smtClean="0">
                <a:solidFill>
                  <a:schemeClr val="accent3"/>
                </a:solidFill>
              </a:rPr>
              <a:t>External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b="1" dirty="0" smtClean="0">
                <a:solidFill>
                  <a:schemeClr val="accent3"/>
                </a:solidFill>
              </a:rPr>
              <a:t>sort</a:t>
            </a:r>
            <a:r>
              <a:rPr lang="en-US" altLang="zh-TW" dirty="0" smtClean="0"/>
              <a:t>: handle massive amounts of data that cannot fit into the main memory. It requires a slower kind of memory (like hard-disk) for the sorting.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77975"/>
            <a:ext cx="8001000" cy="4594225"/>
          </a:xfrm>
        </p:spPr>
        <p:txBody>
          <a:bodyPr>
            <a:normAutofit fontScale="92500"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classic</a:t>
            </a:r>
            <a:r>
              <a:rPr lang="en-US" altLang="zh-TW" sz="2800" dirty="0" smtClean="0"/>
              <a:t> example of divide and conquer strategy: </a:t>
            </a:r>
          </a:p>
          <a:p>
            <a:pPr lvl="1"/>
            <a:r>
              <a:rPr lang="en-US" altLang="zh-TW" sz="2800" b="1" dirty="0" smtClean="0">
                <a:solidFill>
                  <a:schemeClr val="accent5"/>
                </a:solidFill>
              </a:rPr>
              <a:t>Divide</a:t>
            </a:r>
            <a:r>
              <a:rPr lang="en-US" altLang="zh-TW" sz="2800" dirty="0" smtClean="0"/>
              <a:t>: Split the array into two halves and solve the sorting problem independently</a:t>
            </a:r>
          </a:p>
          <a:p>
            <a:pPr lvl="1"/>
            <a:r>
              <a:rPr lang="en-US" altLang="zh-TW" sz="2800" b="1" dirty="0" smtClean="0">
                <a:solidFill>
                  <a:srgbClr val="7030A0"/>
                </a:solidFill>
              </a:rPr>
              <a:t>Conquer</a:t>
            </a:r>
            <a:r>
              <a:rPr lang="en-US" altLang="zh-TW" sz="2800" dirty="0" smtClean="0"/>
              <a:t>: Merge the sorted sub-array to get back a whole sorted array.</a:t>
            </a:r>
          </a:p>
          <a:p>
            <a:r>
              <a:rPr lang="en-US" altLang="zh-TW" sz="2800" dirty="0" smtClean="0"/>
              <a:t>The fundamental operation is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merging</a:t>
            </a:r>
            <a:r>
              <a:rPr lang="en-US" altLang="zh-TW" sz="2800" dirty="0" smtClean="0"/>
              <a:t> two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sorted</a:t>
            </a:r>
            <a:r>
              <a:rPr lang="en-US" altLang="zh-TW" sz="2800" dirty="0" smtClean="0"/>
              <a:t> lists. </a:t>
            </a:r>
          </a:p>
          <a:p>
            <a:pPr lvl="1"/>
            <a:r>
              <a:rPr lang="en-US" altLang="zh-TW" sz="2800" dirty="0" smtClean="0"/>
              <a:t>Since the lists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 are sorted, the merging can be done by simply a linear scan through the input and put the output to an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auxiliary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list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).</a:t>
            </a:r>
          </a:p>
          <a:p>
            <a:r>
              <a:rPr lang="en-US" altLang="zh-TW" sz="2800" dirty="0" smtClean="0"/>
              <a:t>Thus we use three counters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 to record the current position on the three lists respectively.</a:t>
            </a:r>
          </a:p>
          <a:p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Merging: </a:t>
            </a:r>
            <a:r>
              <a:rPr lang="en-US" altLang="zh-TW" dirty="0" smtClean="0"/>
              <a:t>Example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41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17526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5800" y="17526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3810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4384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46482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27432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0" y="27432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27432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 bwMode="auto">
          <a:xfrm>
            <a:off x="9144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24384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Up Arrow 17"/>
          <p:cNvSpPr/>
          <p:nvPr/>
        </p:nvSpPr>
        <p:spPr bwMode="auto">
          <a:xfrm>
            <a:off x="51816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38100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0" y="38100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95800" y="3810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Up Arrow 21"/>
          <p:cNvSpPr/>
          <p:nvPr/>
        </p:nvSpPr>
        <p:spPr bwMode="auto">
          <a:xfrm>
            <a:off x="9144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29718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Up Arrow 23"/>
          <p:cNvSpPr/>
          <p:nvPr/>
        </p:nvSpPr>
        <p:spPr bwMode="auto">
          <a:xfrm>
            <a:off x="57150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8600" y="49530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286000" y="49530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95800" y="4953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Up Arrow 27"/>
          <p:cNvSpPr/>
          <p:nvPr/>
        </p:nvSpPr>
        <p:spPr bwMode="auto">
          <a:xfrm>
            <a:off x="13716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29718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63246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8153" y="6019800"/>
            <a:ext cx="4427695" cy="409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Is this merging process stable?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Merging: </a:t>
            </a:r>
            <a:r>
              <a:rPr lang="en-US" altLang="zh-TW" dirty="0" smtClean="0"/>
              <a:t>Example (2)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42</a:t>
            </a:fld>
            <a:endParaRPr lang="en-US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17526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5800" y="17526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14478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35052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68580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27432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0" y="27432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495800" y="27432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 bwMode="auto">
          <a:xfrm>
            <a:off x="19812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35052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Up Arrow 17"/>
          <p:cNvSpPr/>
          <p:nvPr/>
        </p:nvSpPr>
        <p:spPr bwMode="auto">
          <a:xfrm>
            <a:off x="7391400" y="3276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38100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0" y="38100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95800" y="3810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Up Arrow 21"/>
          <p:cNvSpPr/>
          <p:nvPr/>
        </p:nvSpPr>
        <p:spPr bwMode="auto">
          <a:xfrm>
            <a:off x="24384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>
            <a:off x="35052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Up Arrow 23"/>
          <p:cNvSpPr/>
          <p:nvPr/>
        </p:nvSpPr>
        <p:spPr bwMode="auto">
          <a:xfrm>
            <a:off x="7924800" y="4343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8600" y="4953000"/>
          <a:ext cx="2057400" cy="4572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286000" y="4953000"/>
          <a:ext cx="2057400" cy="4572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95800" y="4953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26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27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38</a:t>
                      </a:r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Up Arrow 27"/>
          <p:cNvSpPr/>
          <p:nvPr/>
        </p:nvSpPr>
        <p:spPr bwMode="auto">
          <a:xfrm>
            <a:off x="24384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43434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88392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Sort: Algorithm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23999"/>
            <a:ext cx="8001000" cy="22098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= 1, there is only one element to sort and we have the answer.</a:t>
            </a:r>
          </a:p>
          <a:p>
            <a:r>
              <a:rPr lang="en-US" altLang="zh-TW" sz="2800" dirty="0" smtClean="0"/>
              <a:t>Otherwise, recursively merge sort the first half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and the second half (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).</a:t>
            </a:r>
          </a:p>
          <a:p>
            <a:r>
              <a:rPr lang="en-US" altLang="zh-TW" sz="2800" dirty="0" smtClean="0"/>
              <a:t>The sorted two halves will be merged together using the procedure shown in the previous example.</a:t>
            </a:r>
          </a:p>
          <a:p>
            <a:endParaRPr lang="zh-TW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43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457200" y="3733800"/>
            <a:ext cx="8229600" cy="720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smtClean="0"/>
              <a:t>Since the algorithm is recursive, we need a driver function to start the recursion. The function also allocates a temporary array.</a:t>
            </a:r>
            <a:endParaRPr lang="en-US" altLang="zh-TW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4630136"/>
            <a:ext cx="7086600" cy="161826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30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mergesort(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a[]){ </a:t>
            </a:r>
            <a:r>
              <a:rPr lang="en-US" altLang="zh-TW" sz="1800" b="1" dirty="0" smtClean="0">
                <a:solidFill>
                  <a:srgbClr val="0070C0"/>
                </a:solidFill>
                <a:latin typeface="Consolas" pitchFamily="49" charset="0"/>
              </a:rPr>
              <a:t>/* driver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31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*tmpa = 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*)malloc(n *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sizeof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32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33     msort(a, tmpa,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, n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34     free(tmpa);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35 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Sort: Example (1)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Page </a:t>
            </a:r>
            <a:fld id="{CBD189B8-EEA1-4A54-9404-05DB107CF4AD}" type="slidenum">
              <a:rPr lang="en-US" altLang="zh-TW" smtClean="0"/>
              <a:pPr/>
              <a:t>44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86449" y="2133600"/>
          <a:ext cx="5571102" cy="396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7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2000" u="none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2000" u="none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altLang="zh-TW" sz="2000" u="none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altLang="zh-TW" sz="2000" u="none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mtClean="0"/>
                        <a:t>W</a:t>
                      </a:r>
                      <a:endParaRPr lang="en-US" u="none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8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9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371600"/>
            <a:ext cx="5867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Top-down merge sort: Divide-and-conquer approach</a:t>
            </a:r>
            <a:br>
              <a:rPr lang="en-US" sz="2000" smtClean="0"/>
            </a:br>
            <a:r>
              <a:rPr lang="en-US" sz="2000" smtClean="0"/>
              <a:t>Only merging steps in the recursion are shown.</a:t>
            </a:r>
            <a:endParaRPr lang="en-US" sz="2000"/>
          </a:p>
        </p:txBody>
      </p:sp>
      <p:sp>
        <p:nvSpPr>
          <p:cNvPr id="8" name="Heart 7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Sort: Example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Page </a:t>
            </a:r>
            <a:fld id="{CBD189B8-EEA1-4A54-9404-05DB107CF4AD}" type="slidenum">
              <a:rPr lang="en-US" altLang="zh-TW" smtClean="0"/>
              <a:pPr/>
              <a:t>45</a:t>
            </a:fld>
            <a:endParaRPr lang="en-US" altLang="zh-TW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820298" y="1600200"/>
          <a:ext cx="5571102" cy="396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7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8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 smtClean="0"/>
                        <a:t>9</a:t>
                      </a:r>
                      <a:endParaRPr lang="zh-TW" altLang="en-US" sz="2000" i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943600"/>
            <a:ext cx="710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Bottom-up merge sort: iterative, merge 1-1, then 2-2, 4-4, 8-8, etc.</a:t>
            </a:r>
            <a:endParaRPr lang="en-US" sz="20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Sort: Code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Case (i): right = left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1 </a:t>
            </a:r>
            <a:r>
              <a:rPr lang="en-US" altLang="zh-TW" sz="2800" dirty="0" smtClean="0"/>
              <a:t>element; do nothing and return</a:t>
            </a:r>
          </a:p>
          <a:p>
            <a:r>
              <a:rPr lang="en-US" altLang="zh-TW" sz="2800" dirty="0" smtClean="0"/>
              <a:t>Case (ii): right = left + 1 </a:t>
            </a:r>
            <a:r>
              <a:rPr lang="en-US" altLang="zh-TW" sz="2800" dirty="0" smtClean="0">
                <a:sym typeface="Wingdings" pitchFamily="2" charset="2"/>
              </a:rPr>
              <a:t></a:t>
            </a:r>
            <a:r>
              <a:rPr lang="en-US" altLang="zh-TW" sz="2800" dirty="0" smtClean="0"/>
              <a:t> 2 elements; </a:t>
            </a:r>
          </a:p>
          <a:p>
            <a:pPr lvl="1"/>
            <a:r>
              <a:rPr lang="en-US" altLang="zh-TW" dirty="0" smtClean="0"/>
              <a:t>center = left		 line 24 returns at once; </a:t>
            </a:r>
          </a:p>
          <a:p>
            <a:pPr lvl="1"/>
            <a:r>
              <a:rPr lang="en-US" altLang="zh-TW" dirty="0" smtClean="0"/>
              <a:t>center + 1 = right  	 line 25 returns at once.</a:t>
            </a:r>
          </a:p>
          <a:p>
            <a:r>
              <a:rPr lang="en-US" altLang="zh-TW" sz="2800" dirty="0" smtClean="0"/>
              <a:t>Then merge two single-entry sub-arrays.</a:t>
            </a:r>
          </a:p>
          <a:p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46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3513652"/>
            <a:ext cx="8153400" cy="265854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19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msort(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a[],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tmpa[],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left,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right){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20     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center;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21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22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(left &lt; right){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23         center = (left + right) /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24         msort(a, tmpa, left, center);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25         msort(a, tmpa, center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, right);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26         merge(a, tmpa, left, center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, right);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27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28 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Sort: Code (2)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096000"/>
            <a:ext cx="8763000" cy="304800"/>
          </a:xfrm>
        </p:spPr>
        <p:txBody>
          <a:bodyPr/>
          <a:lstStyle/>
          <a:p>
            <a:r>
              <a:rPr lang="en-US" altLang="zh-TW" sz="2000" dirty="0" smtClean="0"/>
              <a:t>Determine when the scan on either half is done: calculate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lend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rend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47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8001000" cy="4475071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1 void 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merge(</a:t>
            </a:r>
            <a:r>
              <a:rPr lang="en-US" altLang="zh-TW" sz="1800" b="1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a[], </a:t>
            </a:r>
            <a:r>
              <a:rPr lang="en-US" altLang="zh-TW" sz="1800" b="1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 tmpa[],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l,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r,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rend){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2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3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lend = r -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4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t = l;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5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n = rend - l +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6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7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(l &lt;= lend &amp;&amp; r &lt;= rend)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main loop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8         tmpa[t++] = a[l] &lt;= a[r] ? a[l++] : a[r++];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9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(l &lt;= lend)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copy rest of first half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10         tmpa[t++] = a[l++];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11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(r &lt;= rend)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copy rest of second half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12         tmpa[t++] = a[r++];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13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14    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copy tmpa back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15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i &lt; n; i++, rend--)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16         a[rend] = tmpa[rend];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17 }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Sort: Analysis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3070225"/>
          </a:xfrm>
        </p:spPr>
        <p:txBody>
          <a:bodyPr/>
          <a:lstStyle/>
          <a:p>
            <a:r>
              <a:rPr lang="en-US" altLang="zh-TW" sz="2800" dirty="0" smtClean="0"/>
              <a:t>For simplicity, we assume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a power of 2. </a:t>
            </a:r>
            <a:br>
              <a:rPr lang="en-US" altLang="zh-TW" sz="2800" dirty="0" smtClean="0"/>
            </a:br>
            <a:r>
              <a:rPr lang="en-US" altLang="zh-TW" sz="2400" dirty="0" smtClean="0"/>
              <a:t>(The result remains </a:t>
            </a:r>
            <a:r>
              <a:rPr lang="en-US" altLang="zh-TW" sz="2400" b="1" dirty="0" smtClean="0">
                <a:solidFill>
                  <a:schemeClr val="accent3"/>
                </a:solidFill>
              </a:rPr>
              <a:t>valid</a:t>
            </a:r>
            <a:r>
              <a:rPr lang="en-US" altLang="zh-TW" sz="2400" dirty="0" smtClean="0"/>
              <a:t> when this assumption is violated)</a:t>
            </a:r>
          </a:p>
          <a:p>
            <a:r>
              <a:rPr lang="en-US" altLang="zh-TW" sz="2800" dirty="0" smtClean="0"/>
              <a:t>For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= 1,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is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constant</a:t>
            </a:r>
            <a:r>
              <a:rPr lang="en-US" altLang="zh-TW" sz="2800" dirty="0" smtClean="0"/>
              <a:t> and we let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(1) = 1,</a:t>
            </a:r>
          </a:p>
          <a:p>
            <a:r>
              <a:rPr lang="en-US" altLang="zh-TW" dirty="0" smtClean="0"/>
              <a:t>o</a:t>
            </a:r>
            <a:r>
              <a:rPr lang="en-US" altLang="zh-TW" sz="2800" dirty="0" smtClean="0"/>
              <a:t>therwise,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= 2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/2) +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, </a:t>
            </a:r>
          </a:p>
          <a:p>
            <a:pPr lvl="1"/>
            <a:r>
              <a:rPr lang="en-US" altLang="zh-TW" dirty="0" smtClean="0"/>
              <a:t>we sort two halves and merge in linear time.</a:t>
            </a:r>
          </a:p>
          <a:p>
            <a:r>
              <a:rPr lang="en-US" altLang="zh-TW" sz="2800" dirty="0" smtClean="0"/>
              <a:t>To prepare </a:t>
            </a:r>
            <a:r>
              <a:rPr lang="en-US" altLang="zh-TW" sz="2800" smtClean="0"/>
              <a:t>for </a:t>
            </a:r>
            <a:r>
              <a:rPr lang="en-US" altLang="zh-TW" sz="2800" b="1" i="1" smtClean="0">
                <a:solidFill>
                  <a:schemeClr val="accent5"/>
                </a:solidFill>
              </a:rPr>
              <a:t>telescoping</a:t>
            </a:r>
            <a:r>
              <a:rPr lang="en-US" altLang="zh-TW" sz="2800" dirty="0" smtClean="0"/>
              <a:t>, we divide the equation by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48</a:t>
            </a:fld>
            <a:endParaRPr lang="en-US" altLang="zh-TW" dirty="0"/>
          </a:p>
        </p:txBody>
      </p:sp>
      <p:pic>
        <p:nvPicPr>
          <p:cNvPr id="6" name="Picture 5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8635" y="4686300"/>
            <a:ext cx="2626731" cy="71326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Sort: Analysis (2)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5575"/>
            <a:ext cx="8001000" cy="479425"/>
          </a:xfrm>
        </p:spPr>
        <p:txBody>
          <a:bodyPr/>
          <a:lstStyle/>
          <a:p>
            <a:r>
              <a:rPr lang="en-US" altLang="zh-TW" sz="2800" dirty="0" smtClean="0"/>
              <a:t>This is valid for any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that is a power of 2, so: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49</a:t>
            </a:fld>
            <a:endParaRPr lang="en-US" altLang="zh-TW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724400"/>
            <a:ext cx="800100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t" anchorCtr="0" compatLnSpc="1">
            <a:prstTxWarp prst="textNoShape">
              <a:avLst/>
            </a:prstTxWarp>
          </a:bodyPr>
          <a:lstStyle/>
          <a:p>
            <a:pPr marL="600075" marR="0" lvl="0" indent="-412750" algn="l" defTabSz="642938" rtl="0" eaLnBrk="1" fontAlgn="base" latinLnBrk="0" hangingPunct="1">
              <a:lnSpc>
                <a:spcPct val="80000"/>
              </a:lnSpc>
              <a:spcBef>
                <a:spcPts val="1263"/>
              </a:spcBef>
              <a:spcAft>
                <a:spcPct val="0"/>
              </a:spcAft>
              <a:buClrTx/>
              <a:buSzPct val="77000"/>
              <a:buFont typeface="Wingdings" pitchFamily="2" charset="2"/>
              <a:buChar char="n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arker Felt" charset="0"/>
              </a:rPr>
              <a:t>Adding up all equations, we have</a:t>
            </a:r>
          </a:p>
        </p:txBody>
      </p:sp>
      <p:pic>
        <p:nvPicPr>
          <p:cNvPr id="8" name="Picture 7" descr="tmp.bmp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2452" y="1956704"/>
            <a:ext cx="2539096" cy="2539096"/>
          </a:xfrm>
          <a:prstGeom prst="rect">
            <a:avLst/>
          </a:prstGeom>
          <a:noFill/>
        </p:spPr>
      </p:pic>
      <p:pic>
        <p:nvPicPr>
          <p:cNvPr id="11" name="Picture 10" descr="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7150" y="5257799"/>
            <a:ext cx="3733966" cy="9388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524000"/>
            <a:ext cx="7162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A sorting method is said to be </a:t>
            </a:r>
            <a:r>
              <a:rPr lang="en-US" altLang="zh-TW" sz="2400" b="1" dirty="0" smtClean="0">
                <a:solidFill>
                  <a:schemeClr val="accent4"/>
                </a:solidFill>
              </a:rPr>
              <a:t>stable</a:t>
            </a:r>
            <a:r>
              <a:rPr lang="en-US" altLang="zh-TW" sz="2400" dirty="0" smtClean="0"/>
              <a:t> if it preserves the relative order of items with duplicated keys in the file.</a:t>
            </a:r>
            <a:endParaRPr lang="zh-TW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2362200" cy="3366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Adams		1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Black		2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Brown		4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Jackson	2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Jones		4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Smith		1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Thompson	4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Washington	2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White		3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Wilson		3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2743200"/>
            <a:ext cx="2362200" cy="28879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Adams		1</a:t>
            </a:r>
            <a:br>
              <a:rPr lang="en-US" sz="2400" dirty="0" smtClean="0"/>
            </a:br>
            <a:r>
              <a:rPr lang="en-US" sz="2400" dirty="0" smtClean="0"/>
              <a:t>Smith		1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Washington	2</a:t>
            </a:r>
            <a:br>
              <a:rPr lang="en-US" sz="2400" dirty="0" smtClean="0"/>
            </a:br>
            <a:r>
              <a:rPr lang="en-US" sz="2400" dirty="0" smtClean="0"/>
              <a:t>Jackson	2</a:t>
            </a:r>
            <a:br>
              <a:rPr lang="en-US" sz="2400" dirty="0" smtClean="0"/>
            </a:br>
            <a:r>
              <a:rPr lang="en-US" sz="2400" dirty="0" smtClean="0"/>
              <a:t>Black		2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White		3</a:t>
            </a:r>
            <a:br>
              <a:rPr lang="en-US" sz="2400" dirty="0" smtClean="0"/>
            </a:br>
            <a:r>
              <a:rPr lang="en-US" sz="2400" dirty="0" smtClean="0"/>
              <a:t>Wilson		3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Thompson 	4</a:t>
            </a:r>
            <a:br>
              <a:rPr lang="en-US" sz="2400" dirty="0" smtClean="0"/>
            </a:br>
            <a:r>
              <a:rPr lang="en-US" sz="2400" dirty="0" smtClean="0"/>
              <a:t>Brown		4</a:t>
            </a:r>
            <a:br>
              <a:rPr lang="en-US" sz="2400" dirty="0" smtClean="0"/>
            </a:br>
            <a:r>
              <a:rPr lang="en-US" sz="2400" dirty="0" smtClean="0"/>
              <a:t>Jones		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743200"/>
            <a:ext cx="2362200" cy="2887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Adams		1</a:t>
            </a:r>
            <a:br>
              <a:rPr lang="en-US" sz="2400" dirty="0" smtClean="0"/>
            </a:br>
            <a:r>
              <a:rPr lang="en-US" sz="2400" dirty="0" smtClean="0"/>
              <a:t>Smith		1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Black		2</a:t>
            </a:r>
            <a:br>
              <a:rPr lang="en-US" sz="2400" dirty="0" smtClean="0"/>
            </a:br>
            <a:r>
              <a:rPr lang="en-US" sz="2400" dirty="0" smtClean="0"/>
              <a:t>Jackson	2</a:t>
            </a:r>
            <a:br>
              <a:rPr lang="en-US" sz="2400" dirty="0" smtClean="0"/>
            </a:br>
            <a:r>
              <a:rPr lang="en-US" sz="2400" dirty="0" smtClean="0"/>
              <a:t>Washington	2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White		3</a:t>
            </a:r>
            <a:br>
              <a:rPr lang="en-US" sz="2400" dirty="0" smtClean="0"/>
            </a:br>
            <a:r>
              <a:rPr lang="en-US" sz="2400" dirty="0" smtClean="0"/>
              <a:t>Wilson		3</a:t>
            </a:r>
          </a:p>
          <a:p>
            <a:pPr>
              <a:lnSpc>
                <a:spcPts val="2000"/>
              </a:lnSpc>
              <a:spcBef>
                <a:spcPts val="600"/>
              </a:spcBef>
            </a:pPr>
            <a:r>
              <a:rPr lang="en-US" sz="2400" dirty="0" smtClean="0"/>
              <a:t>Brown		4</a:t>
            </a:r>
            <a:br>
              <a:rPr lang="en-US" sz="2400" dirty="0" smtClean="0"/>
            </a:br>
            <a:r>
              <a:rPr lang="en-US" sz="2400" dirty="0" smtClean="0"/>
              <a:t>Jones		4</a:t>
            </a:r>
            <a:br>
              <a:rPr lang="en-US" sz="2400" dirty="0" smtClean="0"/>
            </a:br>
            <a:r>
              <a:rPr lang="en-US" sz="2400" dirty="0" smtClean="0"/>
              <a:t>Thompson	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5540" y="5710407"/>
            <a:ext cx="1469120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unstable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8701" y="5710407"/>
            <a:ext cx="108439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stable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" y="6425549"/>
            <a:ext cx="7772400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Note: only some of the sorting algorithms in our discussion are stable.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Merge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  <a:sym typeface="Wingdings"/>
              </a:rPr>
              <a:t></a:t>
            </a:r>
            <a:r>
              <a:rPr lang="en-US" smtClean="0">
                <a:sym typeface="Wingdings"/>
              </a:rPr>
              <a:t> </a:t>
            </a:r>
            <a:r>
              <a:rPr lang="en-US" smtClean="0"/>
              <a:t>Guaranteed to sort a file of </a:t>
            </a:r>
            <a:r>
              <a:rPr lang="en-US" i="1" smtClean="0"/>
              <a:t>N</a:t>
            </a:r>
            <a:r>
              <a:rPr lang="en-US" smtClean="0"/>
              <a:t> items in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lg </a:t>
            </a:r>
            <a:r>
              <a:rPr lang="en-US" i="1" smtClean="0"/>
              <a:t>N</a:t>
            </a:r>
            <a:r>
              <a:rPr lang="en-US" smtClean="0"/>
              <a:t>) time</a:t>
            </a:r>
          </a:p>
          <a:p>
            <a:r>
              <a:rPr lang="en-US" smtClean="0">
                <a:solidFill>
                  <a:schemeClr val="accent3"/>
                </a:solidFill>
                <a:sym typeface="Wingdings"/>
              </a:rPr>
              <a:t></a:t>
            </a:r>
            <a:r>
              <a:rPr lang="en-US" smtClean="0">
                <a:sym typeface="Wingdings"/>
              </a:rPr>
              <a:t> </a:t>
            </a:r>
            <a:r>
              <a:rPr lang="en-US" smtClean="0"/>
              <a:t>use up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extra space</a:t>
            </a:r>
          </a:p>
          <a:p>
            <a:pPr lvl="1"/>
            <a:r>
              <a:rPr lang="en-US" smtClean="0"/>
              <a:t>need </a:t>
            </a:r>
            <a:r>
              <a:rPr lang="en-US" b="1" smtClean="0">
                <a:solidFill>
                  <a:schemeClr val="accent5"/>
                </a:solidFill>
              </a:rPr>
              <a:t>careful</a:t>
            </a:r>
            <a:r>
              <a:rPr lang="en-US" smtClean="0"/>
              <a:t> implementations for efficient sorting</a:t>
            </a:r>
          </a:p>
          <a:p>
            <a:r>
              <a:rPr lang="en-US" smtClean="0"/>
              <a:t>Running time depends </a:t>
            </a:r>
            <a:r>
              <a:rPr lang="en-US" b="1" smtClean="0">
                <a:solidFill>
                  <a:schemeClr val="accent2"/>
                </a:solidFill>
              </a:rPr>
              <a:t>primarily</a:t>
            </a:r>
            <a:r>
              <a:rPr lang="en-US" smtClean="0"/>
              <a:t> on only the number of input keys</a:t>
            </a:r>
          </a:p>
          <a:p>
            <a:pPr lvl="1"/>
            <a:r>
              <a:rPr lang="en-US" smtClean="0"/>
              <a:t>insensitive of their relative orders</a:t>
            </a:r>
          </a:p>
          <a:p>
            <a:r>
              <a:rPr lang="en-US" b="1" smtClean="0">
                <a:solidFill>
                  <a:schemeClr val="accent6"/>
                </a:solidFill>
              </a:rPr>
              <a:t>stable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Page </a:t>
            </a:r>
            <a:fld id="{CBD189B8-EEA1-4A54-9404-05DB107CF4AD}" type="slidenum">
              <a:rPr lang="en-US" altLang="zh-TW" smtClean="0"/>
              <a:pPr/>
              <a:t>50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Stable Merging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25908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685800" y="22098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819400" y="22098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685800" y="31242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33400" y="16002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33400" y="50292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Up Arrow 34"/>
          <p:cNvSpPr/>
          <p:nvPr/>
        </p:nvSpPr>
        <p:spPr bwMode="auto">
          <a:xfrm>
            <a:off x="1295400" y="46482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6" name="Up Arrow 35"/>
          <p:cNvSpPr/>
          <p:nvPr/>
        </p:nvSpPr>
        <p:spPr bwMode="auto">
          <a:xfrm>
            <a:off x="3429000" y="46482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7" name="Up Arrow 36"/>
          <p:cNvSpPr/>
          <p:nvPr/>
        </p:nvSpPr>
        <p:spPr bwMode="auto">
          <a:xfrm>
            <a:off x="1752600" y="55626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33400" y="40386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34000" y="1600200"/>
            <a:ext cx="31242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Merge the subarrays into the aux array</a:t>
            </a:r>
          </a:p>
          <a:p>
            <a:r>
              <a:rPr lang="en-US" sz="2400" smtClean="0"/>
              <a:t>Pay attention to the relative orders of the alphabets</a:t>
            </a:r>
            <a:endParaRPr 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5334000" y="3962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We always merge from the left array first.</a:t>
            </a:r>
          </a:p>
          <a:p>
            <a:r>
              <a:rPr lang="en-US" sz="2400" smtClean="0"/>
              <a:t>key</a:t>
            </a:r>
            <a:r>
              <a:rPr lang="en-US" sz="2400" baseline="-25000" smtClean="0"/>
              <a:t>1</a:t>
            </a:r>
            <a:r>
              <a:rPr lang="en-US" sz="2400" smtClean="0"/>
              <a:t>(A</a:t>
            </a:r>
            <a:r>
              <a:rPr lang="en-US" sz="2400" baseline="-25000" smtClean="0"/>
              <a:t>1</a:t>
            </a:r>
            <a:r>
              <a:rPr lang="en-US" sz="2400" smtClean="0"/>
              <a:t>) = key</a:t>
            </a:r>
            <a:r>
              <a:rPr lang="en-US" sz="2400" baseline="-25000" smtClean="0"/>
              <a:t>1</a:t>
            </a:r>
            <a:r>
              <a:rPr lang="en-US" sz="2400" smtClean="0"/>
              <a:t>(A</a:t>
            </a:r>
            <a:r>
              <a:rPr lang="en-US" sz="2400" baseline="-25000" smtClean="0"/>
              <a:t>2</a:t>
            </a:r>
            <a:r>
              <a:rPr lang="en-US" sz="2400" smtClean="0"/>
              <a:t>)</a:t>
            </a:r>
          </a:p>
          <a:p>
            <a:r>
              <a:rPr lang="en-US" sz="2400" smtClean="0"/>
              <a:t>key</a:t>
            </a:r>
            <a:r>
              <a:rPr lang="en-US" sz="2400" baseline="-25000" smtClean="0"/>
              <a:t>2</a:t>
            </a:r>
            <a:r>
              <a:rPr lang="en-US" sz="2400" smtClean="0"/>
              <a:t>(A</a:t>
            </a:r>
            <a:r>
              <a:rPr lang="en-US" sz="2400" baseline="-25000" smtClean="0"/>
              <a:t>1</a:t>
            </a:r>
            <a:r>
              <a:rPr lang="en-US" sz="2400" smtClean="0"/>
              <a:t>) &lt; key</a:t>
            </a:r>
            <a:r>
              <a:rPr lang="en-US" sz="2400" baseline="-25000" smtClean="0"/>
              <a:t>2</a:t>
            </a:r>
            <a:r>
              <a:rPr lang="en-US" sz="2400" smtClean="0"/>
              <a:t>(A</a:t>
            </a:r>
            <a:r>
              <a:rPr lang="en-US" sz="2400" baseline="-25000" smtClean="0"/>
              <a:t>2</a:t>
            </a:r>
            <a:r>
              <a:rPr lang="en-US" sz="2400" smtClean="0"/>
              <a:t>) </a:t>
            </a:r>
            <a:endParaRPr lang="en-US" sz="240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85800" y="3656012"/>
            <a:ext cx="7696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762000" y="6019800"/>
            <a:ext cx="7696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Stable Merging (2)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33400" y="2667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Up Arrow 34"/>
          <p:cNvSpPr/>
          <p:nvPr/>
        </p:nvSpPr>
        <p:spPr bwMode="auto">
          <a:xfrm>
            <a:off x="23622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6" name="Up Arrow 35"/>
          <p:cNvSpPr/>
          <p:nvPr/>
        </p:nvSpPr>
        <p:spPr bwMode="auto">
          <a:xfrm>
            <a:off x="3962400" y="2286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7" name="Up Arrow 36"/>
          <p:cNvSpPr/>
          <p:nvPr/>
        </p:nvSpPr>
        <p:spPr bwMode="auto">
          <a:xfrm>
            <a:off x="3429000" y="3200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33400" y="16764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49530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Up Arrow 14"/>
          <p:cNvSpPr/>
          <p:nvPr/>
        </p:nvSpPr>
        <p:spPr bwMode="auto">
          <a:xfrm>
            <a:off x="2895600" y="4572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105400" y="45720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5105400" y="5486400"/>
            <a:ext cx="2286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3400" y="3962400"/>
          <a:ext cx="4343400" cy="4572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1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A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B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2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C</a:t>
                      </a:r>
                      <a:r>
                        <a:rPr lang="en-US" altLang="zh-TW" sz="2400" baseline="-25000" smtClean="0"/>
                        <a:t>3</a:t>
                      </a:r>
                      <a:endParaRPr lang="zh-TW" altLang="en-US" sz="2400" baseline="-25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0" y="1724577"/>
            <a:ext cx="31242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Continue with B</a:t>
            </a:r>
            <a:r>
              <a:rPr lang="en-US" sz="2400" baseline="-25000" smtClean="0"/>
              <a:t>1</a:t>
            </a:r>
            <a:r>
              <a:rPr lang="en-US" sz="2400" smtClean="0"/>
              <a:t>, B</a:t>
            </a:r>
            <a:r>
              <a:rPr lang="en-US" sz="2400" baseline="-25000" smtClean="0"/>
              <a:t>2</a:t>
            </a:r>
            <a:r>
              <a:rPr lang="en-US" sz="2400" smtClean="0"/>
              <a:t>, B</a:t>
            </a:r>
            <a:r>
              <a:rPr lang="en-US" sz="2400" baseline="-25000" smtClean="0"/>
              <a:t>3</a:t>
            </a:r>
            <a:endParaRPr lang="en-US" sz="2400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5562600" y="3964318"/>
            <a:ext cx="3124200" cy="1141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Merge sort is stable only when the merging step is stable and preserve relative orders of the items.</a:t>
            </a:r>
            <a:endParaRPr lang="en-US" sz="2000" baseline="-2500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85800" y="3656012"/>
            <a:ext cx="7696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62000" y="6019800"/>
            <a:ext cx="7696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2003425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i="1" dirty="0" smtClean="0">
                <a:solidFill>
                  <a:schemeClr val="accent2"/>
                </a:solidFill>
              </a:rPr>
              <a:t>quicksort</a:t>
            </a:r>
            <a:r>
              <a:rPr lang="en-US" altLang="zh-TW" sz="2800" dirty="0" smtClean="0"/>
              <a:t> </a:t>
            </a:r>
            <a:r>
              <a:rPr lang="en-US" altLang="zh-TW" sz="2800" smtClean="0"/>
              <a:t>is one of the </a:t>
            </a:r>
            <a:r>
              <a:rPr lang="en-US" altLang="zh-TW" sz="2800" b="1" dirty="0" smtClean="0">
                <a:solidFill>
                  <a:schemeClr val="accent4"/>
                </a:solidFill>
              </a:rPr>
              <a:t>fastest</a:t>
            </a:r>
            <a:r>
              <a:rPr lang="en-US" altLang="zh-TW" sz="2800" dirty="0" smtClean="0"/>
              <a:t> known </a:t>
            </a:r>
            <a:r>
              <a:rPr lang="en-US" altLang="zh-TW" sz="2800" smtClean="0"/>
              <a:t>sorting algorithms </a:t>
            </a:r>
            <a:r>
              <a:rPr lang="en-US" altLang="zh-TW" sz="2800" dirty="0" smtClean="0"/>
              <a:t>in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practice</a:t>
            </a:r>
            <a:r>
              <a:rPr lang="en-US" altLang="zh-TW" sz="2800" dirty="0" smtClean="0"/>
              <a:t>. </a:t>
            </a:r>
          </a:p>
          <a:p>
            <a:r>
              <a:rPr lang="en-US" altLang="zh-TW" sz="2800" dirty="0" smtClean="0"/>
              <a:t>Its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worse-case</a:t>
            </a:r>
            <a:r>
              <a:rPr lang="en-US" altLang="zh-TW" sz="2800" dirty="0" smtClean="0"/>
              <a:t> performance </a:t>
            </a:r>
            <a:r>
              <a:rPr lang="en-US" altLang="zh-TW" sz="2800" smtClean="0"/>
              <a:t>is </a:t>
            </a:r>
            <a:r>
              <a:rPr lang="en-US" altLang="zh-TW" sz="2800" i="1" smtClean="0"/>
              <a:t>O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N</a:t>
            </a:r>
            <a:r>
              <a:rPr lang="en-US" altLang="zh-TW" sz="2800" baseline="30000" smtClean="0"/>
              <a:t>2</a:t>
            </a:r>
            <a:r>
              <a:rPr lang="en-US" altLang="zh-TW" sz="2800" dirty="0" smtClean="0"/>
              <a:t>) and its average runtime </a:t>
            </a:r>
            <a:r>
              <a:rPr lang="en-US" altLang="zh-TW" sz="2800" smtClean="0"/>
              <a:t>is </a:t>
            </a:r>
            <a:r>
              <a:rPr lang="en-US" altLang="zh-TW" sz="2800" i="1" smtClean="0"/>
              <a:t>O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</a:t>
            </a:r>
            <a:r>
              <a:rPr lang="en-US" altLang="zh-TW" sz="2800" smtClean="0"/>
              <a:t>log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).</a:t>
            </a:r>
            <a:endParaRPr lang="en-US" altLang="zh-TW" sz="2800" dirty="0" smtClean="0"/>
          </a:p>
          <a:p>
            <a:r>
              <a:rPr lang="en-US" altLang="zh-TW" sz="2800" dirty="0" smtClean="0"/>
              <a:t>A divide-and-conquer recursive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762000" y="3505200"/>
            <a:ext cx="7696200" cy="2803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u="sng" dirty="0" smtClean="0"/>
              <a:t>Quicksort Algorithm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If the number of elements in</a:t>
            </a:r>
            <a:r>
              <a:rPr lang="en-US" altLang="zh-TW" i="1" dirty="0" smtClean="0"/>
              <a:t> S </a:t>
            </a:r>
            <a:r>
              <a:rPr lang="en-US" altLang="zh-TW" dirty="0" smtClean="0"/>
              <a:t>is 0 or 1, then return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Pick any element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in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named the </a:t>
            </a:r>
            <a:r>
              <a:rPr lang="en-US" altLang="zh-TW" b="1" dirty="0" smtClean="0">
                <a:solidFill>
                  <a:schemeClr val="accent5"/>
                </a:solidFill>
              </a:rPr>
              <a:t>pivot</a:t>
            </a:r>
            <a:r>
              <a:rPr lang="en-US" altLang="zh-TW" dirty="0" smtClean="0"/>
              <a:t>.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Partition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' =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– {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}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into two disjoint groups: 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dirty="0" smtClean="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dirty="0" smtClean="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Return {</a:t>
            </a:r>
            <a:r>
              <a:rPr lang="en-US" altLang="zh-TW" i="1" dirty="0" smtClean="0"/>
              <a:t>quicksort</a:t>
            </a:r>
            <a:r>
              <a:rPr lang="en-US" altLang="zh-TW" dirty="0" smtClean="0"/>
              <a:t>(S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),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quicksort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)}</a:t>
            </a:r>
            <a:endParaRPr lang="en-US" altLang="zh-TW" dirty="0"/>
          </a:p>
        </p:txBody>
      </p:sp>
      <p:pic>
        <p:nvPicPr>
          <p:cNvPr id="8" name="Picture 7" descr="tmp.bmp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5239844"/>
            <a:ext cx="5295900" cy="342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Quicksort: Pivot Selection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5575"/>
            <a:ext cx="8001000" cy="28416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Ideally we want half the keys to go into </a:t>
            </a:r>
            <a:r>
              <a:rPr lang="en-US" altLang="zh-TW" sz="2800" i="1" dirty="0" smtClean="0"/>
              <a:t>S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 and another half into </a:t>
            </a:r>
            <a:r>
              <a:rPr lang="en-US" altLang="zh-TW" sz="2800" i="1" dirty="0" smtClean="0"/>
              <a:t>S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800" dirty="0" smtClean="0"/>
              <a:t>The choice of pivot can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strongly</a:t>
            </a:r>
            <a:r>
              <a:rPr lang="en-US" altLang="zh-TW" sz="2800" dirty="0" smtClean="0"/>
              <a:t> affect the relative sizes of the partitions.</a:t>
            </a:r>
          </a:p>
          <a:p>
            <a:r>
              <a:rPr lang="en-US" altLang="zh-TW" sz="2800" dirty="0" smtClean="0"/>
              <a:t>Why quicksort is faster than merge sort?</a:t>
            </a:r>
          </a:p>
          <a:p>
            <a:pPr lvl="1"/>
            <a:r>
              <a:rPr lang="en-US" altLang="zh-TW" sz="2800" dirty="0" smtClean="0"/>
              <a:t>We can implement the partitioning to be performed in place and very efficiently. There is no need of an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extra</a:t>
            </a:r>
            <a:r>
              <a:rPr lang="en-US" altLang="zh-TW" sz="2800" dirty="0" smtClean="0"/>
              <a:t> array in merge sort.</a:t>
            </a:r>
          </a:p>
          <a:p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7696200" cy="20190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marL="514350" indent="-51435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600" dirty="0" smtClean="0">
                <a:sym typeface="Wingdings"/>
              </a:rPr>
              <a:t> </a:t>
            </a:r>
            <a:r>
              <a:rPr lang="en-US" altLang="zh-TW" sz="2600" dirty="0" smtClean="0"/>
              <a:t>The first element: </a:t>
            </a:r>
            <a:r>
              <a:rPr lang="en-US" altLang="zh-TW" sz="2600" b="1" dirty="0" smtClean="0">
                <a:solidFill>
                  <a:schemeClr val="accent3"/>
                </a:solidFill>
              </a:rPr>
              <a:t>bad</a:t>
            </a:r>
            <a:r>
              <a:rPr lang="en-US" altLang="zh-TW" sz="2600" dirty="0" smtClean="0"/>
              <a:t> choice. Keep making bad partitioning when the array is sorted or reversed.</a:t>
            </a:r>
          </a:p>
          <a:p>
            <a:pPr marL="514350" indent="-51435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600" dirty="0" smtClean="0">
                <a:sym typeface="Wingdings"/>
              </a:rPr>
              <a:t> </a:t>
            </a:r>
            <a:r>
              <a:rPr lang="en-US" altLang="zh-TW" sz="2600" dirty="0" smtClean="0"/>
              <a:t>A random pivot: 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safe</a:t>
            </a:r>
            <a:r>
              <a:rPr lang="en-US" altLang="zh-TW" sz="2600" dirty="0" smtClean="0"/>
              <a:t>, but you take extra time to generate the random number.</a:t>
            </a:r>
          </a:p>
          <a:p>
            <a:pPr marL="514350" indent="-51435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600" dirty="0" smtClean="0">
                <a:sym typeface="Wingdings"/>
              </a:rPr>
              <a:t> </a:t>
            </a:r>
            <a:r>
              <a:rPr lang="en-US" altLang="zh-TW" sz="2600" dirty="0" smtClean="0"/>
              <a:t>Median-of-Three Partitioning: pick the median of </a:t>
            </a:r>
            <a:r>
              <a:rPr lang="en-US" altLang="zh-TW" sz="2600" i="1" dirty="0" smtClean="0"/>
              <a:t>a</a:t>
            </a:r>
            <a:r>
              <a:rPr lang="en-US" altLang="zh-TW" sz="2600" dirty="0" smtClean="0"/>
              <a:t>[0</a:t>
            </a:r>
            <a:r>
              <a:rPr lang="en-US" altLang="zh-TW" sz="2600" smtClean="0"/>
              <a:t>], </a:t>
            </a:r>
            <a:r>
              <a:rPr lang="en-US" altLang="zh-TW" sz="2600" i="1" smtClean="0"/>
              <a:t>a</a:t>
            </a:r>
            <a:r>
              <a:rPr lang="en-US" altLang="zh-TW" sz="2600" smtClean="0"/>
              <a:t>[</a:t>
            </a:r>
            <a:r>
              <a:rPr lang="en-US" altLang="zh-TW" sz="2600" i="1" smtClean="0"/>
              <a:t>n</a:t>
            </a:r>
            <a:r>
              <a:rPr lang="en-US" altLang="zh-TW" sz="2600" smtClean="0"/>
              <a:t> </a:t>
            </a:r>
            <a:r>
              <a:rPr lang="en-US" altLang="zh-TW" sz="2600" dirty="0" smtClean="0"/>
              <a:t>- 1] </a:t>
            </a:r>
            <a:r>
              <a:rPr lang="en-US" altLang="zh-TW" sz="2600" smtClean="0"/>
              <a:t>and </a:t>
            </a:r>
            <a:r>
              <a:rPr lang="en-US" altLang="zh-TW" sz="2600" i="1" smtClean="0"/>
              <a:t>a</a:t>
            </a:r>
            <a:r>
              <a:rPr lang="en-US" altLang="zh-TW" sz="2600" smtClean="0"/>
              <a:t>[</a:t>
            </a:r>
            <a:r>
              <a:rPr lang="en-US" altLang="zh-TW" sz="2600" i="1" smtClean="0"/>
              <a:t>n</a:t>
            </a:r>
            <a:r>
              <a:rPr lang="en-US" altLang="zh-TW" sz="2600" smtClean="0"/>
              <a:t> </a:t>
            </a:r>
            <a:r>
              <a:rPr lang="en-US" altLang="zh-TW" sz="2600" dirty="0" smtClean="0"/>
              <a:t>/ 2] to be the pivot.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Partitioning Strategy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762000" y="1472574"/>
            <a:ext cx="6263253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Pick the pivot using median-of-three method</a:t>
            </a:r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057400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Up Arrow 7"/>
          <p:cNvSpPr/>
          <p:nvPr/>
        </p:nvSpPr>
        <p:spPr bwMode="auto">
          <a:xfrm>
            <a:off x="4114800" y="2724876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1" y="3352800"/>
            <a:ext cx="7696200" cy="123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Swap the pivot with the last element (hiding)</a:t>
            </a:r>
          </a:p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Take two counters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i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and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j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at the first element and next-to-last element respectively.</a:t>
            </a:r>
            <a:endParaRPr lang="zh-TW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0200" y="4800600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5"/>
                          </a:solidFill>
                        </a:rPr>
                        <a:t>6</a:t>
                      </a:r>
                      <a:endParaRPr lang="zh-TW" altLang="en-US" sz="32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Up Arrow 10"/>
          <p:cNvSpPr/>
          <p:nvPr/>
        </p:nvSpPr>
        <p:spPr bwMode="auto">
          <a:xfrm>
            <a:off x="7239000" y="5486400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1752600" y="5486400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6629400" y="5486400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7128933" y="4834468"/>
            <a:ext cx="533400" cy="457200"/>
          </a:xfrm>
          <a:prstGeom prst="triangl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Partitioning Strategy (2)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56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762000" y="1439969"/>
            <a:ext cx="7772400" cy="191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1" kern="0" dirty="0" smtClean="0">
                <a:solidFill>
                  <a:schemeClr val="accent3"/>
                </a:solidFill>
                <a:latin typeface="Calibri"/>
                <a:ea typeface="+mn-ea"/>
              </a:rPr>
              <a:t>Goal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: move all the small elements to the left part of the array while the large elements to the right part.</a:t>
            </a:r>
          </a:p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- move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i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until we find an element larger than the pivot</a:t>
            </a:r>
            <a:b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</a:b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- move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j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until we find a smaller element</a:t>
            </a:r>
            <a:b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</a:b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- exchange the two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27900"/>
            <a:ext cx="7696200" cy="43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And repeat …</a:t>
            </a:r>
            <a:endParaRPr lang="zh-TW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0200" y="5239476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5"/>
                          </a:solidFill>
                        </a:rPr>
                        <a:t>6</a:t>
                      </a:r>
                      <a:endParaRPr lang="zh-TW" altLang="en-US" sz="32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Up Arrow 10"/>
          <p:cNvSpPr/>
          <p:nvPr/>
        </p:nvSpPr>
        <p:spPr bwMode="auto">
          <a:xfrm>
            <a:off x="7239000" y="5925276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3581400" y="59252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5410200" y="59252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00200" y="3486876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5"/>
                          </a:solidFill>
                        </a:rPr>
                        <a:t>6</a:t>
                      </a:r>
                      <a:endParaRPr lang="zh-TW" altLang="en-US" sz="32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Up Arrow 14"/>
          <p:cNvSpPr/>
          <p:nvPr/>
        </p:nvSpPr>
        <p:spPr bwMode="auto">
          <a:xfrm>
            <a:off x="7239000" y="4172676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1752600" y="41726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6019800" y="41726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7140222" y="3536244"/>
            <a:ext cx="533400" cy="457200"/>
          </a:xfrm>
          <a:prstGeom prst="triangl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7140222" y="5280378"/>
            <a:ext cx="533400" cy="457200"/>
          </a:xfrm>
          <a:prstGeom prst="triangl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909733" y="3516489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34067" y="3516489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291667" y="52578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656645" y="52578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471333" y="52578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21022" y="52578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Partitioning Strategy (3)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762000" y="1658076"/>
            <a:ext cx="7772400" cy="43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Until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i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and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j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 </a:t>
            </a:r>
            <a:r>
              <a:rPr lang="en-US" altLang="zh-TW" sz="2600" b="1" kern="0" dirty="0" smtClean="0">
                <a:solidFill>
                  <a:schemeClr val="accent4"/>
                </a:solidFill>
                <a:latin typeface="Calibri"/>
                <a:ea typeface="+mn-ea"/>
              </a:rPr>
              <a:t>cross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118300"/>
            <a:ext cx="7696200" cy="43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Swap the pivot with the element pointed by </a:t>
            </a:r>
            <a:r>
              <a:rPr lang="en-US" altLang="zh-TW" sz="2600" i="1" kern="0" dirty="0" smtClean="0">
                <a:solidFill>
                  <a:srgbClr val="737373"/>
                </a:solidFill>
                <a:latin typeface="Calibri"/>
                <a:ea typeface="+mn-ea"/>
              </a:rPr>
              <a:t>i</a:t>
            </a:r>
            <a:r>
              <a:rPr lang="en-US" altLang="zh-TW" sz="2600" kern="0" dirty="0" smtClean="0">
                <a:solidFill>
                  <a:srgbClr val="737373"/>
                </a:solidFill>
                <a:latin typeface="Calibri"/>
                <a:ea typeface="+mn-ea"/>
              </a:rPr>
              <a:t>. Done!</a:t>
            </a:r>
            <a:endParaRPr lang="zh-TW" altLang="en-US"/>
          </a:p>
        </p:txBody>
      </p:sp>
      <p:sp>
        <p:nvSpPr>
          <p:cNvPr id="11" name="Up Arrow 10"/>
          <p:cNvSpPr/>
          <p:nvPr/>
        </p:nvSpPr>
        <p:spPr bwMode="auto">
          <a:xfrm>
            <a:off x="7239000" y="5315676"/>
            <a:ext cx="381000" cy="323124"/>
          </a:xfrm>
          <a:prstGeom prst="upArrow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00200" y="2240280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accent5"/>
                          </a:solidFill>
                        </a:rPr>
                        <a:t>6</a:t>
                      </a:r>
                      <a:endParaRPr lang="zh-TW" altLang="en-US" sz="32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Up Arrow 14"/>
          <p:cNvSpPr/>
          <p:nvPr/>
        </p:nvSpPr>
        <p:spPr bwMode="auto">
          <a:xfrm>
            <a:off x="7239000" y="2953476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410200" y="29534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4800600" y="29534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00200" y="4648200"/>
          <a:ext cx="6096000" cy="57912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 bwMode="auto">
          <a:xfrm>
            <a:off x="5410200" y="5315676"/>
            <a:ext cx="381000" cy="323124"/>
          </a:xfrm>
          <a:prstGeom prst="upArrow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4800600" y="5315676"/>
            <a:ext cx="381000" cy="32312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>
            <a:off x="7140222" y="2286000"/>
            <a:ext cx="533400" cy="457200"/>
          </a:xfrm>
          <a:prstGeom prst="triangle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21022" y="2274711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493911" y="2274711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34067" y="2274711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288844" y="2274711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Quicksort: Code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457200"/>
          </a:xfrm>
        </p:spPr>
        <p:txBody>
          <a:bodyPr/>
          <a:lstStyle/>
          <a:p>
            <a:r>
              <a:rPr lang="en-US" altLang="zh-TW" sz="2800" dirty="0" smtClean="0"/>
              <a:t>The median-of-three pivot selection: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6300" y="1981200"/>
            <a:ext cx="7391400" cy="369485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9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median3(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a[],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l,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r){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10     </a:t>
            </a:r>
            <a:r>
              <a:rPr lang="en-US" altLang="zh-TW" sz="18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c = (l + r) /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11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12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(a[l] &gt; a[c]){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13         swap(&amp;a[l], &amp;a[c]);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14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(a[l] &gt; a[r])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15         swap(&amp;a[l], &amp;a[r]);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16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(a[c] &gt; a[r])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17         swap(&amp;a[c], &amp;a[r]);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18    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we are sure that: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19    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a[l] &lt;= a[c] &lt;= a[r]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20     swap(&amp;a[c], &amp;a[r]);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hide pivot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21     </a:t>
            </a:r>
            <a:r>
              <a:rPr lang="en-US" altLang="zh-TW" sz="1800" b="1" dirty="0" smtClean="0">
                <a:solidFill>
                  <a:srgbClr val="CC6600"/>
                </a:solidFill>
                <a:latin typeface="Consolas" pitchFamily="49" charset="0"/>
              </a:rPr>
              <a:t>return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a[r]; </a:t>
            </a:r>
            <a:r>
              <a:rPr lang="en-US" altLang="zh-TW" sz="1800" b="1" dirty="0" smtClean="0">
                <a:solidFill>
                  <a:schemeClr val="tx2"/>
                </a:solidFill>
                <a:latin typeface="Consolas" pitchFamily="49" charset="0"/>
              </a:rPr>
              <a:t>// return pivot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22 }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Quicksort: Code (2)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0100" y="1482031"/>
            <a:ext cx="7543800" cy="476636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24 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static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qsort_r(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int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*a, 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left, 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right){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25/6   </a:t>
            </a:r>
            <a:r>
              <a:rPr lang="en-US" altLang="zh-TW" sz="16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i, j, p; 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itchFamily="49" charset="0"/>
              </a:rPr>
              <a:t>// handle simple cases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27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(left &gt;= right)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return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28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(left +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== right){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29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(a[left] &gt; a[right])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30             swap(&amp;a[left], &amp;a[right]);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31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return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32     }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33/4   p = median3(a, left, right); i = left; j = right;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35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600" b="1" dirty="0" smtClean="0">
                <a:latin typeface="Consolas" pitchFamily="49" charset="0"/>
              </a:rPr>
              <a:t> (1){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36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600" b="1" dirty="0" smtClean="0">
                <a:latin typeface="Consolas" pitchFamily="49" charset="0"/>
              </a:rPr>
              <a:t> (a[++i] &lt; p);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37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while</a:t>
            </a:r>
            <a:r>
              <a:rPr lang="en-US" altLang="zh-TW" sz="1600" b="1" dirty="0" smtClean="0">
                <a:latin typeface="Consolas" pitchFamily="49" charset="0"/>
              </a:rPr>
              <a:t> (a[--j] &gt; p);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38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latin typeface="Consolas" pitchFamily="49" charset="0"/>
              </a:rPr>
              <a:t> (i &lt; j)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39             swap(&amp;a[i], &amp;a[j]);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40 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else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41             break;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42     } </a:t>
            </a:r>
            <a:r>
              <a:rPr lang="en-US" altLang="zh-TW" sz="1600" b="1" dirty="0" smtClean="0">
                <a:solidFill>
                  <a:srgbClr val="005DB3"/>
                </a:solidFill>
                <a:latin typeface="Consolas" pitchFamily="49" charset="0"/>
              </a:rPr>
              <a:t>// restore pivot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43     swap(&amp;a[i], &amp;a[right]);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44/5   qsort_r(a, left, i -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latin typeface="Consolas" pitchFamily="49" charset="0"/>
              </a:rPr>
              <a:t>); qsort_r(a, i +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latin typeface="Consolas" pitchFamily="49" charset="0"/>
              </a:rPr>
              <a:t>, right);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latin typeface="Consolas" pitchFamily="49" charset="0"/>
              </a:rPr>
              <a:t> 46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Permutation and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-Permutation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467042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A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permutation</a:t>
            </a:r>
            <a:r>
              <a:rPr lang="en-US" altLang="zh-TW" sz="2400" dirty="0" smtClean="0"/>
              <a:t> of a finite set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 is an </a:t>
            </a:r>
            <a:r>
              <a:rPr lang="en-US" altLang="zh-TW" sz="2400" b="1" dirty="0" smtClean="0">
                <a:solidFill>
                  <a:schemeClr val="accent3"/>
                </a:solidFill>
              </a:rPr>
              <a:t>ordered</a:t>
            </a:r>
            <a:r>
              <a:rPr lang="en-US" altLang="zh-TW" sz="2400" dirty="0" smtClean="0"/>
              <a:t> sequence of all the elements of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, with each element appearing exactly once. </a:t>
            </a:r>
          </a:p>
          <a:p>
            <a:r>
              <a:rPr lang="en-US" altLang="zh-TW" sz="2400" dirty="0" smtClean="0"/>
              <a:t>For example, if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 = {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c</a:t>
            </a:r>
            <a:r>
              <a:rPr lang="en-US" altLang="zh-TW" sz="2400" dirty="0" smtClean="0"/>
              <a:t>}, there are 6 permutations of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: </a:t>
            </a:r>
          </a:p>
          <a:p>
            <a:pPr algn="ctr">
              <a:buNone/>
            </a:pPr>
            <a:r>
              <a:rPr lang="en-US" altLang="zh-TW" sz="2400" i="1" dirty="0" smtClean="0">
                <a:solidFill>
                  <a:schemeClr val="accent2"/>
                </a:solidFill>
              </a:rPr>
              <a:t>abc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acb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bac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bca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cab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cba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TW" sz="2400" dirty="0" smtClean="0"/>
              <a:t>There </a:t>
            </a:r>
            <a:r>
              <a:rPr lang="en-US" altLang="zh-TW" sz="2400" smtClean="0"/>
              <a:t>are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! </a:t>
            </a:r>
            <a:r>
              <a:rPr lang="en-US" altLang="zh-TW" sz="2400" dirty="0" smtClean="0"/>
              <a:t>permutations of a set </a:t>
            </a:r>
            <a:r>
              <a:rPr lang="en-US" altLang="zh-TW" sz="2400" smtClean="0"/>
              <a:t>of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</a:t>
            </a:r>
            <a:r>
              <a:rPr lang="en-US" altLang="zh-TW" sz="2400" dirty="0" smtClean="0"/>
              <a:t>elements. </a:t>
            </a:r>
          </a:p>
          <a:p>
            <a:r>
              <a:rPr lang="en-US" altLang="zh-TW" sz="2400" smtClean="0"/>
              <a:t>A </a:t>
            </a:r>
            <a:r>
              <a:rPr lang="en-US" altLang="zh-TW" sz="2400" b="1" i="1" smtClean="0">
                <a:solidFill>
                  <a:srgbClr val="CC6600"/>
                </a:solidFill>
              </a:rPr>
              <a:t>K</a:t>
            </a:r>
            <a:r>
              <a:rPr lang="en-US" altLang="zh-TW" sz="2400" b="1" smtClean="0">
                <a:solidFill>
                  <a:srgbClr val="CC6600"/>
                </a:solidFill>
              </a:rPr>
              <a:t>-permutation</a:t>
            </a:r>
            <a:r>
              <a:rPr lang="en-US" altLang="zh-TW" sz="2400" smtClean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 is an ordered sequence </a:t>
            </a:r>
            <a:r>
              <a:rPr lang="en-US" altLang="zh-TW" sz="2400" smtClean="0"/>
              <a:t>of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 </a:t>
            </a:r>
            <a:r>
              <a:rPr lang="en-US" altLang="zh-TW" sz="2400" dirty="0" smtClean="0"/>
              <a:t>elements of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, with no element appearing more than once in </a:t>
            </a:r>
            <a:r>
              <a:rPr lang="en-US" altLang="zh-TW" sz="2400" smtClean="0"/>
              <a:t>the sequence.</a:t>
            </a:r>
          </a:p>
          <a:p>
            <a:pPr lvl="1"/>
            <a:r>
              <a:rPr lang="en-US" altLang="zh-TW" sz="2400" smtClean="0"/>
              <a:t>An </a:t>
            </a:r>
            <a:r>
              <a:rPr lang="en-US" altLang="zh-TW" sz="2400" dirty="0" smtClean="0"/>
              <a:t>ordinary permutation is just </a:t>
            </a:r>
            <a:r>
              <a:rPr lang="en-US" altLang="zh-TW" sz="2400" smtClean="0"/>
              <a:t>an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-permutation </a:t>
            </a:r>
            <a:r>
              <a:rPr lang="en-US" altLang="zh-TW" sz="2400" dirty="0" smtClean="0"/>
              <a:t>of </a:t>
            </a:r>
            <a:r>
              <a:rPr lang="en-US" altLang="zh-TW" sz="2400" smtClean="0"/>
              <a:t>an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-set</a:t>
            </a:r>
            <a:r>
              <a:rPr lang="en-US" altLang="zh-TW" sz="2400" dirty="0" smtClean="0"/>
              <a:t>.) </a:t>
            </a:r>
          </a:p>
          <a:p>
            <a:r>
              <a:rPr lang="en-US" altLang="zh-TW" sz="2400" dirty="0" smtClean="0"/>
              <a:t>The twelve 2-permutations of the set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c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 are</a:t>
            </a:r>
          </a:p>
          <a:p>
            <a:pPr algn="ctr">
              <a:buNone/>
            </a:pPr>
            <a:r>
              <a:rPr lang="en-US" altLang="zh-TW" sz="2400" i="1" dirty="0" smtClean="0">
                <a:solidFill>
                  <a:schemeClr val="accent2"/>
                </a:solidFill>
              </a:rPr>
              <a:t>ab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ac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ad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ba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bc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bd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ca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cb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cd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da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db</a:t>
            </a:r>
            <a:r>
              <a:rPr lang="en-US" altLang="zh-TW" sz="2400" dirty="0" smtClean="0">
                <a:solidFill>
                  <a:schemeClr val="accent2"/>
                </a:solidFill>
              </a:rPr>
              <a:t>, </a:t>
            </a:r>
            <a:r>
              <a:rPr lang="en-US" altLang="zh-TW" sz="2400" i="1" dirty="0" smtClean="0">
                <a:solidFill>
                  <a:schemeClr val="accent2"/>
                </a:solidFill>
              </a:rPr>
              <a:t>dc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</a:p>
          <a:p>
            <a:endParaRPr lang="zh-TW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Quicksort: Example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smtClean="0"/>
              <a:t>Page </a:t>
            </a:r>
            <a:fld id="{59F48393-F182-4E3D-BEC3-AF9523C10D5B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744098" y="1950720"/>
          <a:ext cx="5571102" cy="2773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270951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270951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H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i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L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R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smtClean="0">
                          <a:solidFill>
                            <a:schemeClr val="accent3"/>
                          </a:solidFill>
                        </a:rPr>
                        <a:t>O</a:t>
                      </a:r>
                      <a:endParaRPr lang="zh-TW" altLang="en-US" sz="2000" u="sng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</a:t>
                      </a:r>
                      <a:endParaRPr lang="zh-TW" altLang="en-US" sz="2000" i="1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20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TW" altLang="en-US" sz="200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Oval 4"/>
          <p:cNvSpPr>
            <a:spLocks/>
          </p:cNvSpPr>
          <p:nvPr/>
        </p:nvSpPr>
        <p:spPr bwMode="auto">
          <a:xfrm>
            <a:off x="3429000" y="238534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6" name="Oval 5"/>
          <p:cNvSpPr>
            <a:spLocks/>
          </p:cNvSpPr>
          <p:nvPr/>
        </p:nvSpPr>
        <p:spPr bwMode="auto">
          <a:xfrm>
            <a:off x="4343400" y="31699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 bwMode="auto">
          <a:xfrm>
            <a:off x="6172200" y="35509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 bwMode="auto">
          <a:xfrm>
            <a:off x="5257800" y="394320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 bwMode="auto">
          <a:xfrm>
            <a:off x="762000" y="5562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5534577"/>
            <a:ext cx="310001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/>
                </a:solidFill>
              </a:rPr>
              <a:t>: median-of-three pivot</a:t>
            </a:r>
            <a:endParaRPr lang="en-US" sz="2400">
              <a:solidFill>
                <a:schemeClr val="accent3"/>
              </a:solidFill>
            </a:endParaRPr>
          </a:p>
        </p:txBody>
      </p:sp>
      <p:sp>
        <p:nvSpPr>
          <p:cNvPr id="11" name="Heart 10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Quicksort: Analysis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When the array is small, it sorts in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constant</a:t>
            </a:r>
            <a:r>
              <a:rPr lang="en-US" altLang="zh-TW" sz="2800" dirty="0" smtClean="0"/>
              <a:t> time: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(0) =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(1) = 1</a:t>
            </a:r>
          </a:p>
          <a:p>
            <a:r>
              <a:rPr lang="en-US" altLang="zh-TW" sz="2800" dirty="0" smtClean="0"/>
              <a:t>If we choose the pivot in constant time, the runtime for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elements is just </a:t>
            </a:r>
          </a:p>
          <a:p>
            <a:pPr lvl="1"/>
            <a:r>
              <a:rPr lang="en-US" altLang="zh-TW" sz="2800" dirty="0" smtClean="0"/>
              <a:t>the time spent on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sorting</a:t>
            </a:r>
            <a:r>
              <a:rPr lang="en-US" altLang="zh-TW" sz="2800" dirty="0" smtClean="0"/>
              <a:t> the two partitions  +</a:t>
            </a:r>
          </a:p>
          <a:p>
            <a:pPr lvl="1"/>
            <a:r>
              <a:rPr lang="en-US" altLang="zh-TW" dirty="0" smtClean="0"/>
              <a:t>t</a:t>
            </a:r>
            <a:r>
              <a:rPr lang="en-US" altLang="zh-TW" sz="2800" dirty="0" smtClean="0"/>
              <a:t>he linear time spent in the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partitioning</a:t>
            </a:r>
            <a:r>
              <a:rPr lang="en-US" altLang="zh-TW" sz="2800" dirty="0" smtClean="0"/>
              <a:t>:</a:t>
            </a:r>
            <a:endParaRPr lang="en-US" altLang="zh-TW" sz="2800" i="1" dirty="0" smtClean="0"/>
          </a:p>
          <a:p>
            <a:pPr algn="ctr">
              <a:buNone/>
            </a:pP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) +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- 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 - 1) +</a:t>
            </a:r>
            <a:r>
              <a:rPr lang="en-US" altLang="zh-TW" sz="2800" i="1" dirty="0" smtClean="0"/>
              <a:t> cN </a:t>
            </a:r>
          </a:p>
          <a:p>
            <a:pPr>
              <a:buNone/>
            </a:pPr>
            <a:r>
              <a:rPr lang="en-US" altLang="zh-TW" sz="2800" dirty="0" smtClean="0"/>
              <a:t>	for some constant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 = |</a:t>
            </a:r>
            <a:r>
              <a:rPr lang="en-US" altLang="zh-TW" sz="2800" i="1" dirty="0" smtClean="0"/>
              <a:t>S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| is the number of elements in </a:t>
            </a:r>
            <a:r>
              <a:rPr lang="en-US" altLang="zh-TW" sz="2800" i="1" dirty="0" smtClean="0"/>
              <a:t>S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61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r>
              <a:rPr lang="en-US" altLang="zh-TW" dirty="0" smtClean="0"/>
              <a:t>: Worse-case Analysis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1888659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kern="0" dirty="0" smtClean="0">
                <a:solidFill>
                  <a:schemeClr val="accent3"/>
                </a:solidFill>
                <a:latin typeface="Calibri"/>
                <a:ea typeface="+mn-ea"/>
              </a:rPr>
              <a:t>Worse case</a:t>
            </a:r>
            <a:endParaRPr lang="zh-TW" altLang="en-US" b="1" u="sng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51317"/>
            <a:ext cx="8229600" cy="7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TW" dirty="0" smtClean="0"/>
              <a:t>We have pivot being the smallest elements throughout.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TW" dirty="0" smtClean="0"/>
              <a:t>Then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= 0. For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&gt; 1,</a:t>
            </a:r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685800" y="5111182"/>
            <a:ext cx="8229600" cy="41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altLang="zh-TW" dirty="0" smtClean="0"/>
              <a:t>Adding up, we have</a:t>
            </a:r>
            <a:endParaRPr lang="zh-TW" altLang="en-US"/>
          </a:p>
        </p:txBody>
      </p:sp>
      <p:pic>
        <p:nvPicPr>
          <p:cNvPr id="10" name="Picture 9" descr="tmp.bmp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8900" y="2781300"/>
            <a:ext cx="4140200" cy="2247900"/>
          </a:xfrm>
          <a:prstGeom prst="rect">
            <a:avLst/>
          </a:prstGeom>
          <a:noFill/>
        </p:spPr>
      </p:pic>
      <p:pic>
        <p:nvPicPr>
          <p:cNvPr id="13" name="Picture 12" descr="tmp.bmp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450" y="5372099"/>
            <a:ext cx="3886200" cy="863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r>
              <a:rPr lang="en-US" altLang="zh-TW" dirty="0" smtClean="0"/>
              <a:t>: Best-case Analysis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1569660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kern="0" dirty="0" smtClean="0">
                <a:solidFill>
                  <a:srgbClr val="FF9933"/>
                </a:solidFill>
                <a:latin typeface="Calibri"/>
                <a:ea typeface="+mn-ea"/>
              </a:rPr>
              <a:t>Best case</a:t>
            </a:r>
            <a:endParaRPr lang="zh-TW" altLang="en-US" b="1" u="sng">
              <a:solidFill>
                <a:srgbClr val="FF99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51317"/>
            <a:ext cx="8229600" cy="252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The pivot is always in the </a:t>
            </a:r>
            <a:r>
              <a:rPr lang="en-US" altLang="zh-TW" b="1" dirty="0" smtClean="0">
                <a:solidFill>
                  <a:schemeClr val="accent2"/>
                </a:solidFill>
              </a:rPr>
              <a:t>middle</a:t>
            </a:r>
            <a:r>
              <a:rPr lang="en-US" altLang="zh-TW" dirty="0" smtClean="0"/>
              <a:t>. So the two subarrays are each close to half the size of the original.</a:t>
            </a:r>
          </a:p>
          <a:p>
            <a:pPr algn="ctr">
              <a:spcBef>
                <a:spcPts val="600"/>
              </a:spcBef>
            </a:pPr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= 2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/2) + </a:t>
            </a:r>
            <a:r>
              <a:rPr lang="en-US" altLang="zh-TW" i="1" dirty="0" smtClean="0"/>
              <a:t>cN</a:t>
            </a:r>
          </a:p>
          <a:p>
            <a:pPr>
              <a:spcBef>
                <a:spcPts val="600"/>
              </a:spcBef>
            </a:pPr>
            <a:r>
              <a:rPr lang="en-US" altLang="zh-TW" dirty="0" smtClean="0"/>
              <a:t>Repeat the same technique we used in analyzing merge sort, we conclude that</a:t>
            </a:r>
          </a:p>
          <a:p>
            <a:pPr algn="ctr">
              <a:spcBef>
                <a:spcPts val="600"/>
              </a:spcBef>
            </a:pPr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= </a:t>
            </a:r>
            <a:r>
              <a:rPr lang="en-US" altLang="zh-TW" i="1" dirty="0" smtClean="0"/>
              <a:t>cN </a:t>
            </a:r>
            <a:r>
              <a:rPr lang="en-US" altLang="zh-TW" dirty="0" smtClean="0"/>
              <a:t>lg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+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r>
              <a:rPr lang="en-US" altLang="zh-TW" dirty="0" smtClean="0"/>
              <a:t>: Avg-case Analysis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64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2145139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kern="0" dirty="0" smtClean="0">
                <a:solidFill>
                  <a:schemeClr val="accent6"/>
                </a:solidFill>
                <a:latin typeface="Calibri"/>
                <a:ea typeface="+mn-ea"/>
              </a:rPr>
              <a:t>Average case</a:t>
            </a:r>
            <a:endParaRPr lang="zh-TW" altLang="en-US" b="1" u="sng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51317"/>
            <a:ext cx="8229600" cy="4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The average value of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), and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-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- 1),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1167" y="2362200"/>
            <a:ext cx="5103833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The runtime expression becomes:</a:t>
            </a:r>
            <a:endParaRPr lang="zh-TW" altLang="en-US"/>
          </a:p>
        </p:txBody>
      </p:sp>
      <p:pic>
        <p:nvPicPr>
          <p:cNvPr id="10" name="Picture 9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199" y="1752599"/>
            <a:ext cx="1295458" cy="810804"/>
          </a:xfrm>
          <a:prstGeom prst="rect">
            <a:avLst/>
          </a:prstGeom>
          <a:noFill/>
        </p:spPr>
      </p:pic>
      <p:pic>
        <p:nvPicPr>
          <p:cNvPr id="11" name="Picture 10" descr="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63" y="2806699"/>
            <a:ext cx="6907074" cy="29719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r>
              <a:rPr lang="en-US" altLang="zh-TW" dirty="0" smtClean="0"/>
              <a:t>: Avg-case Analysis (2)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65</a:t>
            </a:fld>
            <a:endParaRPr lang="en-US" altLang="zh-TW" dirty="0"/>
          </a:p>
        </p:txBody>
      </p:sp>
      <p:sp>
        <p:nvSpPr>
          <p:cNvPr id="7" name="Rectangle 6"/>
          <p:cNvSpPr/>
          <p:nvPr/>
        </p:nvSpPr>
        <p:spPr>
          <a:xfrm>
            <a:off x="609600" y="1443207"/>
            <a:ext cx="8229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Subtract (3) from (2)</a:t>
            </a:r>
          </a:p>
          <a:p>
            <a:pPr algn="ctr">
              <a:spcBef>
                <a:spcPts val="600"/>
              </a:spcBef>
            </a:pPr>
            <a:r>
              <a:rPr lang="pt-BR" altLang="zh-TW" sz="2400" i="1" smtClean="0"/>
              <a:t>NT</a:t>
            </a:r>
            <a:r>
              <a:rPr lang="pt-BR" altLang="zh-TW" sz="2400" smtClean="0"/>
              <a:t>(</a:t>
            </a:r>
            <a:r>
              <a:rPr lang="pt-BR" altLang="zh-TW" sz="2400" i="1" smtClean="0"/>
              <a:t>N</a:t>
            </a:r>
            <a:r>
              <a:rPr lang="pt-BR" altLang="zh-TW" sz="2400" smtClean="0"/>
              <a:t>) - (</a:t>
            </a:r>
            <a:r>
              <a:rPr lang="pt-BR" altLang="zh-TW" sz="2400" i="1" smtClean="0"/>
              <a:t>N</a:t>
            </a:r>
            <a:r>
              <a:rPr lang="pt-BR" altLang="zh-TW" sz="2400" smtClean="0"/>
              <a:t> - 1)</a:t>
            </a:r>
            <a:r>
              <a:rPr lang="pt-BR" altLang="zh-TW" sz="2400" i="1" smtClean="0"/>
              <a:t>T</a:t>
            </a:r>
            <a:r>
              <a:rPr lang="pt-BR" altLang="zh-TW" sz="2400" smtClean="0"/>
              <a:t>(</a:t>
            </a:r>
            <a:r>
              <a:rPr lang="pt-BR" altLang="zh-TW" sz="2400" i="1" smtClean="0"/>
              <a:t>N </a:t>
            </a:r>
            <a:r>
              <a:rPr lang="pt-BR" altLang="zh-TW" sz="2400" smtClean="0"/>
              <a:t>- 1) = 2</a:t>
            </a:r>
            <a:r>
              <a:rPr lang="pt-BR" altLang="zh-TW" sz="2400" i="1" smtClean="0"/>
              <a:t>T</a:t>
            </a:r>
            <a:r>
              <a:rPr lang="pt-BR" altLang="zh-TW" sz="2400" smtClean="0"/>
              <a:t>(</a:t>
            </a:r>
            <a:r>
              <a:rPr lang="pt-BR" altLang="zh-TW" sz="2400" i="1" smtClean="0"/>
              <a:t>N</a:t>
            </a:r>
            <a:r>
              <a:rPr lang="pt-BR" altLang="zh-TW" sz="2400" smtClean="0"/>
              <a:t> - 1) + 2</a:t>
            </a:r>
            <a:r>
              <a:rPr lang="pt-BR" altLang="zh-TW" sz="2400" i="1" smtClean="0"/>
              <a:t>cN</a:t>
            </a:r>
            <a:r>
              <a:rPr lang="pt-BR" altLang="zh-TW" sz="2400" smtClean="0"/>
              <a:t> – </a:t>
            </a:r>
            <a:r>
              <a:rPr lang="pt-BR" altLang="zh-TW" sz="2400" i="1" smtClean="0"/>
              <a:t>c</a:t>
            </a:r>
            <a:r>
              <a:rPr lang="pt-BR" altLang="zh-TW" sz="2400" smtClean="0"/>
              <a:t> </a:t>
            </a:r>
            <a:r>
              <a:rPr lang="pt-BR" altLang="zh-TW" sz="2400" smtClean="0">
                <a:sym typeface="Wingdings" pitchFamily="2" charset="2"/>
              </a:rPr>
              <a:t></a:t>
            </a:r>
          </a:p>
          <a:p>
            <a:pPr algn="ctr">
              <a:spcBef>
                <a:spcPts val="600"/>
              </a:spcBef>
            </a:pPr>
            <a:r>
              <a:rPr lang="pt-BR" altLang="zh-TW" sz="2400" i="1" smtClean="0">
                <a:sym typeface="Wingdings" pitchFamily="2" charset="2"/>
              </a:rPr>
              <a:t>NT</a:t>
            </a:r>
            <a:r>
              <a:rPr lang="pt-BR" altLang="zh-TW" sz="2400" smtClean="0">
                <a:sym typeface="Wingdings" pitchFamily="2" charset="2"/>
              </a:rPr>
              <a:t>(</a:t>
            </a:r>
            <a:r>
              <a:rPr lang="pt-BR" altLang="zh-TW" sz="2400" i="1" smtClean="0">
                <a:sym typeface="Wingdings" pitchFamily="2" charset="2"/>
              </a:rPr>
              <a:t>N</a:t>
            </a:r>
            <a:r>
              <a:rPr lang="pt-BR" altLang="zh-TW" sz="2400" smtClean="0">
                <a:sym typeface="Wingdings" pitchFamily="2" charset="2"/>
              </a:rPr>
              <a:t>) ≈ (</a:t>
            </a:r>
            <a:r>
              <a:rPr lang="pt-BR" altLang="zh-TW" sz="2400" i="1" smtClean="0">
                <a:sym typeface="Wingdings" pitchFamily="2" charset="2"/>
              </a:rPr>
              <a:t>N</a:t>
            </a:r>
            <a:r>
              <a:rPr lang="pt-BR" altLang="zh-TW" sz="2400" smtClean="0">
                <a:sym typeface="Wingdings" pitchFamily="2" charset="2"/>
              </a:rPr>
              <a:t> + 1)</a:t>
            </a:r>
            <a:r>
              <a:rPr lang="pt-BR" altLang="zh-TW" sz="2400" i="1" smtClean="0">
                <a:sym typeface="Wingdings" pitchFamily="2" charset="2"/>
              </a:rPr>
              <a:t>T</a:t>
            </a:r>
            <a:r>
              <a:rPr lang="pt-BR" altLang="zh-TW" sz="2400" smtClean="0">
                <a:sym typeface="Wingdings" pitchFamily="2" charset="2"/>
              </a:rPr>
              <a:t>(</a:t>
            </a:r>
            <a:r>
              <a:rPr lang="pt-BR" altLang="zh-TW" sz="2400" i="1" smtClean="0">
                <a:sym typeface="Wingdings" pitchFamily="2" charset="2"/>
              </a:rPr>
              <a:t>N</a:t>
            </a:r>
            <a:r>
              <a:rPr lang="pt-BR" altLang="zh-TW" sz="2400" smtClean="0">
                <a:sym typeface="Wingdings" pitchFamily="2" charset="2"/>
              </a:rPr>
              <a:t> - 1) + 2</a:t>
            </a:r>
            <a:r>
              <a:rPr lang="pt-BR" altLang="zh-TW" sz="2400" i="1" smtClean="0">
                <a:sym typeface="Wingdings" pitchFamily="2" charset="2"/>
              </a:rPr>
              <a:t>cN </a:t>
            </a:r>
            <a:r>
              <a:rPr lang="pt-BR" altLang="zh-TW" i="1" smtClean="0">
                <a:sym typeface="Wingdings" pitchFamily="2" charset="2"/>
              </a:rPr>
              <a:t>		</a:t>
            </a:r>
            <a:endParaRPr lang="en-US" altLang="zh-TW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67" y="2818013"/>
            <a:ext cx="1969193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Telescoping</a:t>
            </a:r>
            <a:r>
              <a:rPr lang="en-US" altLang="zh-TW" dirty="0" smtClean="0"/>
              <a:t>:</a:t>
            </a:r>
            <a:endParaRPr lang="zh-TW" altLang="en-US"/>
          </a:p>
        </p:txBody>
      </p:sp>
      <p:pic>
        <p:nvPicPr>
          <p:cNvPr id="8" name="Picture 7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4937" y="2933699"/>
            <a:ext cx="3554126" cy="312433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172200" y="2310749"/>
            <a:ext cx="2403030" cy="3562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altLang="zh-TW" sz="2000" smtClean="0">
                <a:solidFill>
                  <a:schemeClr val="bg1"/>
                </a:solidFill>
                <a:sym typeface="Wingdings" pitchFamily="2" charset="2"/>
              </a:rPr>
              <a:t>(dropping constant </a:t>
            </a:r>
            <a:r>
              <a:rPr lang="pt-BR" altLang="zh-TW" sz="2000" i="1" smtClean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pt-BR" altLang="zh-TW" sz="200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Quicksort</a:t>
            </a:r>
            <a:r>
              <a:rPr lang="en-US" altLang="zh-TW" dirty="0" smtClean="0"/>
              <a:t>: Avg-case Analysis (3)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p:sp>
        <p:nvSpPr>
          <p:cNvPr id="13" name="Rectangle 12"/>
          <p:cNvSpPr/>
          <p:nvPr/>
        </p:nvSpPr>
        <p:spPr>
          <a:xfrm>
            <a:off x="611167" y="2514600"/>
            <a:ext cx="7072001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harmonic number </a:t>
            </a:r>
            <a:r>
              <a:rPr lang="en-US" altLang="zh-TW" sz="2400" i="1" dirty="0" smtClean="0"/>
              <a:t>H</a:t>
            </a:r>
            <a:r>
              <a:rPr lang="en-US" altLang="zh-TW" sz="2400" i="1" baseline="-25000" dirty="0" smtClean="0"/>
              <a:t>N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appears, take approximation:</a:t>
            </a:r>
            <a:endParaRPr lang="zh-TW" altLang="en-US" sz="2400"/>
          </a:p>
        </p:txBody>
      </p:sp>
      <p:pic>
        <p:nvPicPr>
          <p:cNvPr id="7" name="Picture 6" descr="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0045" y="1523999"/>
            <a:ext cx="2843910" cy="762034"/>
          </a:xfrm>
          <a:prstGeom prst="rect">
            <a:avLst/>
          </a:prstGeom>
          <a:noFill/>
        </p:spPr>
      </p:pic>
      <p:pic>
        <p:nvPicPr>
          <p:cNvPr id="14" name="Picture 13" descr="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085" y="3048000"/>
            <a:ext cx="5181830" cy="16764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General Lower Bound for Sorting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/>
              <a:t>How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fast</a:t>
            </a:r>
            <a:r>
              <a:rPr lang="en-US" altLang="zh-TW" sz="2800" dirty="0" smtClean="0"/>
              <a:t> can we sort?</a:t>
            </a:r>
          </a:p>
          <a:p>
            <a:pPr lvl="1"/>
            <a:r>
              <a:rPr lang="en-US" altLang="zh-TW" sz="2800" dirty="0" smtClean="0"/>
              <a:t>Bubble sort, insertion sort and selection sort: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 </a:t>
            </a:r>
          </a:p>
          <a:p>
            <a:pPr lvl="1"/>
            <a:r>
              <a:rPr lang="en-US" altLang="zh-TW" sz="2800" dirty="0" smtClean="0"/>
              <a:t>Heapsort, merge sort and quicksort(avg.):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log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b="1" dirty="0" smtClean="0">
                <a:solidFill>
                  <a:srgbClr val="FF9933"/>
                </a:solidFill>
              </a:rPr>
              <a:t>Comparison</a:t>
            </a:r>
            <a:r>
              <a:rPr lang="en-US" altLang="zh-TW" sz="2800" dirty="0" smtClean="0"/>
              <a:t> is the basic common technique that we have been using for sorting. </a:t>
            </a:r>
          </a:p>
          <a:p>
            <a:pPr lvl="1"/>
            <a:r>
              <a:rPr lang="en-US" altLang="zh-TW" sz="2800" dirty="0" smtClean="0"/>
              <a:t>The number of comparisons made during the sort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dominates</a:t>
            </a:r>
            <a:r>
              <a:rPr lang="en-US" altLang="zh-TW" sz="2800" dirty="0" smtClean="0"/>
              <a:t> the overall runtime of the algorithm.</a:t>
            </a:r>
          </a:p>
          <a:p>
            <a:r>
              <a:rPr lang="en-US" altLang="zh-TW" sz="2800" dirty="0" smtClean="0"/>
              <a:t>We are going to show that </a:t>
            </a:r>
            <a:r>
              <a:rPr lang="el-GR" altLang="zh-TW" sz="2800" smtClean="0"/>
              <a:t>Ω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comparisons are always required </a:t>
            </a:r>
            <a:r>
              <a:rPr lang="en-US" altLang="zh-TW" sz="2800" dirty="0" smtClean="0">
                <a:sym typeface="Wingdings" pitchFamily="2" charset="2"/>
              </a:rPr>
              <a:t> </a:t>
            </a:r>
            <a:r>
              <a:rPr lang="en-US" altLang="zh-TW" sz="2800" dirty="0" smtClean="0"/>
              <a:t>a lower bound for general sorting algorithm using comparisons is </a:t>
            </a:r>
            <a:r>
              <a:rPr lang="el-GR" altLang="zh-TW" sz="2800" smtClean="0"/>
              <a:t>Ω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).</a:t>
            </a:r>
          </a:p>
          <a:p>
            <a:endParaRPr lang="zh-TW" alt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sp>
        <p:nvSpPr>
          <p:cNvPr id="6" name="5-Point Star 5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4822825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We answer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YES</a:t>
            </a:r>
            <a:r>
              <a:rPr lang="en-US" altLang="zh-TW" sz="2800" dirty="0" smtClean="0"/>
              <a:t> or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NO</a:t>
            </a:r>
            <a:r>
              <a:rPr lang="en-US" altLang="zh-TW" sz="2800" dirty="0" smtClean="0"/>
              <a:t> when we compare.</a:t>
            </a:r>
          </a:p>
          <a:p>
            <a:r>
              <a:rPr lang="en-US" altLang="zh-TW" sz="2800" dirty="0" smtClean="0"/>
              <a:t>Suppose we record the decisions of YES and NO in a binary tree: if you answer YES, add a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left</a:t>
            </a:r>
            <a:r>
              <a:rPr lang="en-US" altLang="zh-TW" sz="2800" dirty="0" smtClean="0"/>
              <a:t> child; if you answer NO, add a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right</a:t>
            </a:r>
            <a:r>
              <a:rPr lang="en-US" altLang="zh-TW" sz="2800" dirty="0" smtClean="0"/>
              <a:t> child.</a:t>
            </a:r>
          </a:p>
          <a:p>
            <a:r>
              <a:rPr lang="en-US" altLang="zh-TW" sz="2800" dirty="0" smtClean="0"/>
              <a:t>The resultant tree is called a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decision</a:t>
            </a:r>
            <a:r>
              <a:rPr lang="en-US" altLang="zh-TW" sz="2800" dirty="0" smtClean="0"/>
              <a:t> tree.</a:t>
            </a:r>
          </a:p>
          <a:p>
            <a:r>
              <a:rPr lang="en-US" altLang="zh-TW" sz="2800" dirty="0" smtClean="0"/>
              <a:t>No matter in what order you compare, you need to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distinguish</a:t>
            </a:r>
            <a:r>
              <a:rPr lang="en-US" altLang="zh-TW" sz="2800" dirty="0" smtClean="0">
                <a:solidFill>
                  <a:srgbClr val="FF9933"/>
                </a:solidFill>
              </a:rPr>
              <a:t>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one permutation with another </a:t>
            </a:r>
            <a:r>
              <a:rPr lang="en-US" altLang="zh-TW" sz="2800" dirty="0" smtClean="0"/>
              <a:t>so that you can confirm on the sorted and correct answer.</a:t>
            </a:r>
          </a:p>
          <a:p>
            <a:r>
              <a:rPr lang="en-US" altLang="zh-TW" sz="2800" dirty="0" smtClean="0"/>
              <a:t>Every algorithm that sorts by using only comparisons can be represented by a decision tree.</a:t>
            </a:r>
          </a:p>
          <a:p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68</a:t>
            </a:fld>
            <a:endParaRPr lang="en-US" altLang="zh-TW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Tree: Example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03225"/>
          </a:xfrm>
        </p:spPr>
        <p:txBody>
          <a:bodyPr/>
          <a:lstStyle/>
          <a:p>
            <a:r>
              <a:rPr lang="en-US" altLang="zh-TW" sz="2800" dirty="0" smtClean="0"/>
              <a:t>Insertion sort on an array of 3 elements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.</a:t>
            </a:r>
          </a:p>
          <a:p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69</a:t>
            </a:fld>
            <a:endParaRPr lang="en-US" altLang="zh-TW" dirty="0"/>
          </a:p>
        </p:txBody>
      </p:sp>
      <p:pic>
        <p:nvPicPr>
          <p:cNvPr id="1026" name="Picture 2" descr="M:\course\csc2100a\lec\7.sort\fig\dec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602" y="2057400"/>
            <a:ext cx="4666796" cy="4181772"/>
          </a:xfrm>
          <a:prstGeom prst="rect">
            <a:avLst/>
          </a:prstGeom>
          <a:noFill/>
        </p:spPr>
      </p:pic>
      <p:sp>
        <p:nvSpPr>
          <p:cNvPr id="6" name="5-Point Star 5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Inversion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74662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An inversion in an array of numbers is any ordered pair (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j</a:t>
            </a:r>
            <a:r>
              <a:rPr lang="en-US" altLang="zh-TW" sz="2800" dirty="0" smtClean="0"/>
              <a:t>) having the property that 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 &lt; </a:t>
            </a:r>
            <a:r>
              <a:rPr lang="en-US" altLang="zh-TW" sz="2800" i="1" dirty="0" smtClean="0"/>
              <a:t>j</a:t>
            </a:r>
            <a:r>
              <a:rPr lang="en-US" altLang="zh-TW" sz="2800" dirty="0" smtClean="0"/>
              <a:t> but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] &gt;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j</a:t>
            </a:r>
            <a:r>
              <a:rPr lang="en-US" altLang="zh-TW" sz="2800" dirty="0" smtClean="0"/>
              <a:t>]. </a:t>
            </a:r>
          </a:p>
          <a:p>
            <a:r>
              <a:rPr lang="en-US" altLang="zh-TW" sz="2800" dirty="0" smtClean="0"/>
              <a:t>For example, the input list 34, 8, 64, 51, 32, 21 has nine inversions, namely (34,8), (34,32), (34,21), (64,51), (64,32), (64,21), (51,32), (51,21) and (32,21). </a:t>
            </a:r>
          </a:p>
          <a:p>
            <a:r>
              <a:rPr lang="en-US" altLang="zh-TW" sz="2800" b="1" dirty="0" smtClean="0">
                <a:solidFill>
                  <a:schemeClr val="accent2"/>
                </a:solidFill>
              </a:rPr>
              <a:t>Intuition</a:t>
            </a:r>
            <a:r>
              <a:rPr lang="en-US" altLang="zh-TW" sz="2800" dirty="0" smtClean="0"/>
              <a:t>: We need to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swap</a:t>
            </a:r>
            <a:r>
              <a:rPr lang="en-US" altLang="zh-TW" sz="2800" dirty="0" smtClean="0"/>
              <a:t>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] and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[</a:t>
            </a:r>
            <a:r>
              <a:rPr lang="en-US" altLang="zh-TW" sz="2800" i="1" dirty="0" smtClean="0"/>
              <a:t>j</a:t>
            </a:r>
            <a:r>
              <a:rPr lang="en-US" altLang="zh-TW" sz="2800" dirty="0" smtClean="0"/>
              <a:t>] so that the array is closer to be sorted. Thus more inversions imply more swaps are needed.</a:t>
            </a:r>
          </a:p>
          <a:p>
            <a:r>
              <a:rPr lang="en-US" altLang="zh-TW" sz="2800" dirty="0" smtClean="0"/>
              <a:t>Notice that this is exactly the number of swaps that needed to be (implicitly) performed by insertion sort.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 for Sorting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Recall that any binary tree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 of height </a:t>
            </a:r>
            <a:r>
              <a:rPr lang="en-US" altLang="zh-TW" sz="2800" i="1" dirty="0" smtClean="0"/>
              <a:t>h </a:t>
            </a:r>
            <a:r>
              <a:rPr lang="en-US" altLang="zh-TW" sz="2800" dirty="0" smtClean="0"/>
              <a:t>has at most 2</a:t>
            </a:r>
            <a:r>
              <a:rPr lang="en-US" altLang="zh-TW" sz="2800" i="1" baseline="30000" dirty="0" smtClean="0"/>
              <a:t>h</a:t>
            </a:r>
            <a:r>
              <a:rPr lang="en-US" altLang="zh-TW" sz="2800" dirty="0" smtClean="0"/>
              <a:t> leaves.</a:t>
            </a:r>
          </a:p>
          <a:p>
            <a:r>
              <a:rPr lang="en-US" altLang="zh-TW" sz="2800" dirty="0" smtClean="0"/>
              <a:t>So a binary tree with </a:t>
            </a:r>
            <a:r>
              <a:rPr lang="en-US" altLang="zh-TW" sz="2800" i="1" dirty="0" smtClean="0"/>
              <a:t>L</a:t>
            </a:r>
            <a:r>
              <a:rPr lang="en-US" altLang="zh-TW" sz="2800" dirty="0" smtClean="0"/>
              <a:t> leaves must have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height</a:t>
            </a:r>
            <a:r>
              <a:rPr lang="en-US" altLang="zh-TW" sz="2800" dirty="0" smtClean="0"/>
              <a:t> at least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ceil(lg</a:t>
            </a:r>
            <a:r>
              <a:rPr lang="en-US" altLang="zh-TW" sz="2800" dirty="0" smtClean="0">
                <a:solidFill>
                  <a:schemeClr val="accent5"/>
                </a:solidFill>
              </a:rPr>
              <a:t> </a:t>
            </a:r>
            <a:r>
              <a:rPr lang="en-US" altLang="zh-TW" sz="2800" b="1" i="1" dirty="0" smtClean="0">
                <a:solidFill>
                  <a:schemeClr val="accent5"/>
                </a:solidFill>
              </a:rPr>
              <a:t>L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)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A decision tree to sort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elements has </a:t>
            </a:r>
            <a:r>
              <a:rPr lang="en-US" altLang="zh-TW" sz="2800" i="1" dirty="0" smtClean="0">
                <a:solidFill>
                  <a:schemeClr val="accent3"/>
                </a:solidFill>
              </a:rPr>
              <a:t>N</a:t>
            </a:r>
            <a:r>
              <a:rPr lang="en-US" altLang="zh-TW" sz="2800" dirty="0" smtClean="0">
                <a:solidFill>
                  <a:schemeClr val="accent3"/>
                </a:solidFill>
              </a:rPr>
              <a:t>!</a:t>
            </a:r>
            <a:r>
              <a:rPr lang="en-US" altLang="zh-TW" sz="2800" dirty="0" smtClean="0"/>
              <a:t> leaves (to distinguish every permutation), so the height of the tree is 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ceil(lg </a:t>
            </a:r>
            <a:r>
              <a:rPr lang="en-US" altLang="zh-TW" sz="2800" b="1" i="1" dirty="0" smtClean="0">
                <a:solidFill>
                  <a:schemeClr val="accent5"/>
                </a:solidFill>
              </a:rPr>
              <a:t>N</a:t>
            </a:r>
            <a:r>
              <a:rPr lang="en-US" altLang="zh-TW" sz="2800" b="1" dirty="0" smtClean="0">
                <a:solidFill>
                  <a:schemeClr val="accent5"/>
                </a:solidFill>
              </a:rPr>
              <a:t>!)</a:t>
            </a:r>
            <a:r>
              <a:rPr lang="en-US" altLang="zh-TW" sz="2800" dirty="0" smtClean="0"/>
              <a:t>.</a:t>
            </a:r>
          </a:p>
          <a:p>
            <a:pPr algn="ctr">
              <a:buNone/>
            </a:pPr>
            <a:r>
              <a:rPr lang="en-US" altLang="zh-TW" sz="2800" dirty="0" smtClean="0"/>
              <a:t>lg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!) &gt; lg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/3)</a:t>
            </a:r>
            <a:r>
              <a:rPr lang="en-US" altLang="zh-TW" sz="2800" i="1" baseline="30000" dirty="0" smtClean="0"/>
              <a:t>N</a:t>
            </a:r>
            <a:r>
              <a:rPr lang="en-US" altLang="zh-TW" sz="2800" dirty="0" smtClean="0"/>
              <a:t> = </a:t>
            </a:r>
            <a:r>
              <a:rPr lang="en-US" altLang="zh-TW" sz="2800" i="1" dirty="0" smtClean="0"/>
              <a:t>N </a:t>
            </a:r>
            <a:r>
              <a:rPr lang="en-US" altLang="zh-TW" sz="2800" dirty="0" smtClean="0"/>
              <a:t>lg 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/3) = </a:t>
            </a:r>
            <a:r>
              <a:rPr lang="el-GR" altLang="zh-TW" sz="2800" smtClean="0"/>
              <a:t>Ω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That means in the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worse</a:t>
            </a:r>
            <a:r>
              <a:rPr lang="en-US" altLang="zh-TW" sz="2800" dirty="0" smtClean="0"/>
              <a:t> case we need at </a:t>
            </a:r>
            <a:r>
              <a:rPr lang="en-US" altLang="zh-TW" sz="2800" smtClean="0"/>
              <a:t>least 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(</a:t>
            </a:r>
            <a:r>
              <a:rPr lang="en-US" altLang="zh-TW" sz="2800" dirty="0" smtClean="0"/>
              <a:t>N lg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comparisons to sort.</a:t>
            </a:r>
          </a:p>
          <a:p>
            <a:pPr>
              <a:buNone/>
            </a:pPr>
            <a:endParaRPr lang="zh-TW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70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76200" y="6400800"/>
            <a:ext cx="762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N</a:t>
            </a:r>
            <a:r>
              <a:rPr lang="en-US" altLang="zh-TW" sz="2000" dirty="0" smtClean="0">
                <a:solidFill>
                  <a:schemeClr val="accent2"/>
                </a:solidFill>
              </a:rPr>
              <a:t>/3)</a:t>
            </a:r>
            <a:r>
              <a:rPr lang="en-US" altLang="zh-TW" sz="2000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TW" sz="2000" dirty="0" smtClean="0">
                <a:solidFill>
                  <a:schemeClr val="accent2"/>
                </a:solidFill>
              </a:rPr>
              <a:t> &lt;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N</a:t>
            </a:r>
            <a:r>
              <a:rPr lang="en-US" altLang="zh-TW" sz="2000" dirty="0" smtClean="0">
                <a:solidFill>
                  <a:schemeClr val="accent2"/>
                </a:solidFill>
              </a:rPr>
              <a:t>! &lt; (N/2)</a:t>
            </a:r>
            <a:r>
              <a:rPr lang="en-US" altLang="zh-TW" sz="2000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TW" sz="2000" dirty="0" smtClean="0">
                <a:solidFill>
                  <a:schemeClr val="accent2"/>
                </a:solidFill>
              </a:rPr>
              <a:t>. For a tighter bound, use Stirling's approximation</a:t>
            </a:r>
          </a:p>
        </p:txBody>
      </p:sp>
      <p:sp>
        <p:nvSpPr>
          <p:cNvPr id="6" name="5-Point Star 5"/>
          <p:cNvSpPr/>
          <p:nvPr/>
        </p:nvSpPr>
        <p:spPr bwMode="auto">
          <a:xfrm>
            <a:off x="83820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II: Summary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670425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accent5"/>
                </a:solidFill>
              </a:rPr>
              <a:t>Merge</a:t>
            </a:r>
            <a:r>
              <a:rPr lang="en-US" altLang="zh-TW" sz="2800" dirty="0" smtClean="0"/>
              <a:t> sort: solve the sorting by divide-and-conquer strategy. Fast and stable but requires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memory.</a:t>
            </a:r>
          </a:p>
          <a:p>
            <a:r>
              <a:rPr lang="en-US" altLang="zh-TW" sz="2800" b="1" smtClean="0">
                <a:solidFill>
                  <a:schemeClr val="accent4"/>
                </a:solidFill>
              </a:rPr>
              <a:t>Quicksort</a:t>
            </a:r>
            <a:r>
              <a:rPr lang="en-US" altLang="zh-TW" sz="2800" dirty="0" smtClean="0"/>
              <a:t>: fast, efficient and sort in-place. Constrained by pivot selection and can be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) in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worse</a:t>
            </a:r>
            <a:r>
              <a:rPr lang="en-US" altLang="zh-TW" sz="2800" dirty="0" smtClean="0"/>
              <a:t> case.</a:t>
            </a:r>
          </a:p>
          <a:p>
            <a:r>
              <a:rPr lang="en-US" altLang="zh-TW" sz="2800" dirty="0" smtClean="0"/>
              <a:t>In general, we need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lg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) comparisons to distinguish every permutations of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71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746625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We assume the following in our discussion of the sorting algorithms:</a:t>
            </a:r>
          </a:p>
          <a:p>
            <a:pPr lvl="1"/>
            <a:r>
              <a:rPr lang="en-US" altLang="zh-TW" sz="2800" b="1" dirty="0" smtClean="0">
                <a:solidFill>
                  <a:schemeClr val="accent2"/>
                </a:solidFill>
              </a:rPr>
              <a:t>Internal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dirty="0" smtClean="0"/>
              <a:t>- Each algorithm will be passed an array containing the elements and an integer containing the number of elements stored </a:t>
            </a:r>
            <a:r>
              <a:rPr lang="en-US" altLang="zh-TW" sz="2800" b="1" dirty="0" smtClean="0">
                <a:solidFill>
                  <a:schemeClr val="accent3"/>
                </a:solidFill>
              </a:rPr>
              <a:t>entirely</a:t>
            </a:r>
            <a:r>
              <a:rPr lang="en-US" altLang="zh-TW" sz="2800" dirty="0" smtClean="0"/>
              <a:t> in the main memory.</a:t>
            </a:r>
          </a:p>
          <a:p>
            <a:pPr lvl="1"/>
            <a:r>
              <a:rPr lang="en-US" altLang="zh-TW" sz="2800" b="1" dirty="0" smtClean="0">
                <a:solidFill>
                  <a:schemeClr val="accent5"/>
                </a:solidFill>
              </a:rPr>
              <a:t>Validity</a:t>
            </a:r>
            <a:r>
              <a:rPr lang="en-US" altLang="zh-TW" sz="2800" dirty="0" smtClean="0"/>
              <a:t> -- We will assume that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, the number of elements passed to our sorting routines, has already been checked and is legal.</a:t>
            </a:r>
          </a:p>
          <a:p>
            <a:pPr lvl="1"/>
            <a:r>
              <a:rPr lang="en-US" altLang="zh-TW" sz="2800" b="1" dirty="0" smtClean="0">
                <a:solidFill>
                  <a:schemeClr val="accent6"/>
                </a:solidFill>
              </a:rPr>
              <a:t>Ordering</a:t>
            </a:r>
            <a:r>
              <a:rPr lang="en-US" altLang="zh-TW" sz="2800" dirty="0" smtClean="0"/>
              <a:t> -- We require the existence of the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&lt;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>
                <a:solidFill>
                  <a:srgbClr val="FF9933"/>
                </a:solidFill>
              </a:rPr>
              <a:t>&gt;</a:t>
            </a:r>
            <a:r>
              <a:rPr lang="en-US" altLang="zh-TW" sz="2800" dirty="0" smtClean="0"/>
              <a:t> operators, which can be used to place a consistent ordering on the input.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Easy</a:t>
            </a:r>
            <a:r>
              <a:rPr lang="en-US" dirty="0" smtClean="0"/>
              <a:t> to implement.</a:t>
            </a:r>
          </a:p>
          <a:p>
            <a:r>
              <a:rPr lang="en-US" dirty="0" smtClean="0"/>
              <a:t>Take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time to sort </a:t>
            </a:r>
            <a:r>
              <a:rPr lang="en-US" i="1" dirty="0" smtClean="0"/>
              <a:t>N</a:t>
            </a:r>
            <a:r>
              <a:rPr lang="en-US" dirty="0" smtClean="0"/>
              <a:t> items in </a:t>
            </a:r>
            <a:r>
              <a:rPr lang="en-US" b="1" dirty="0" smtClean="0">
                <a:solidFill>
                  <a:srgbClr val="FF0000"/>
                </a:solidFill>
              </a:rPr>
              <a:t>worse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Yet suitable for:</a:t>
            </a:r>
          </a:p>
          <a:p>
            <a:pPr lvl="1"/>
            <a:r>
              <a:rPr lang="en-US" dirty="0" smtClean="0"/>
              <a:t>occasions which the sort problem has to be solved only </a:t>
            </a:r>
            <a:r>
              <a:rPr lang="en-US" b="1" dirty="0" smtClean="0">
                <a:solidFill>
                  <a:schemeClr val="accent5"/>
                </a:solidFill>
              </a:rPr>
              <a:t>once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small</a:t>
            </a:r>
            <a:r>
              <a:rPr lang="en-US" dirty="0" smtClean="0"/>
              <a:t> files where the number of items to be sorted is not too large. (&lt; 500)</a:t>
            </a:r>
            <a:br>
              <a:rPr lang="en-US" dirty="0" smtClean="0"/>
            </a:br>
            <a:r>
              <a:rPr lang="en-US" u="sng" dirty="0" smtClean="0"/>
              <a:t>Reasons</a:t>
            </a:r>
            <a:r>
              <a:rPr lang="en-US" dirty="0" smtClean="0"/>
              <a:t>: sophisticated algorithms generally incur </a:t>
            </a:r>
            <a:r>
              <a:rPr lang="en-US" b="1" dirty="0" smtClean="0">
                <a:solidFill>
                  <a:schemeClr val="accent3"/>
                </a:solidFill>
              </a:rPr>
              <a:t>overheads</a:t>
            </a:r>
            <a:r>
              <a:rPr lang="en-US" dirty="0" smtClean="0"/>
              <a:t> that makes them slower in small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26&quot;&gt;&lt;object type=&quot;3&quot; unique_id=&quot;10027&quot;&gt;&lt;property id=&quot;20148&quot; value=&quot;5&quot;/&gt;&lt;property id=&quot;20300&quot; value=&quot;Slide 1 - &amp;quot;DATA STRUCTURES&amp;quot;&quot;/&gt;&lt;property id=&quot;20307&quot; value=&quot;256&quot;/&gt;&lt;/object&gt;&lt;object type=&quot;3&quot; unique_id=&quot;10028&quot;&gt;&lt;property id=&quot;20148&quot; value=&quot;5&quot;/&gt;&lt;property id=&quot;20300&quot; value=&quot;Slide 2 - &amp;quot;What is CSCI2100* About?&amp;quot;&quot;/&gt;&lt;property id=&quot;20307&quot; value=&quot;412&quot;/&gt;&lt;/object&gt;&lt;object type=&quot;3&quot; unique_id=&quot;10029&quot;&gt;&lt;property id=&quot;20148&quot; value=&quot;5&quot;/&gt;&lt;property id=&quot;20300&quot; value=&quot;Slide 3 - &amp;quot;Course Schedule (Tentative)&amp;quot;&quot;/&gt;&lt;property id=&quot;20307&quot; value=&quot;414&quot;/&gt;&lt;/object&gt;&lt;object type=&quot;3&quot; unique_id=&quot;10030&quot;&gt;&lt;property id=&quot;20148&quot; value=&quot;5&quot;/&gt;&lt;property id=&quot;20300&quot; value=&quot;Slide 4 - &amp;quot;Activities – CSCI2100B&amp;quot;&quot;/&gt;&lt;property id=&quot;20307&quot; value=&quot;413&quot;/&gt;&lt;/object&gt;&lt;object type=&quot;3&quot; unique_id=&quot;10031&quot;&gt;&lt;property id=&quot;20148&quot; value=&quot;5&quot;/&gt;&lt;property id=&quot;20300&quot; value=&quot;Slide 5 - &amp;quot;2100S: More Programming Oriented&amp;quot;&quot;/&gt;&lt;property id=&quot;20307&quot; value=&quot;415&quot;/&gt;&lt;/object&gt;&lt;object type=&quot;3&quot; unique_id=&quot;10032&quot;&gt;&lt;property id=&quot;20148&quot; value=&quot;5&quot;/&gt;&lt;property id=&quot;20300&quot; value=&quot;Slide 6 - &amp;quot;Activities – 2100S&amp;quot;&quot;/&gt;&lt;property id=&quot;20307&quot; value=&quot;416&quot;/&gt;&lt;/object&gt;&lt;object type=&quot;3&quot; unique_id=&quot;10073&quot;&gt;&lt;property id=&quot;20148&quot; value=&quot;5&quot;/&gt;&lt;property id=&quot;20300&quot; value=&quot;Slide 7 - &amp;quot;2100S: For Whom?&amp;quot;&quot;/&gt;&lt;property id=&quot;20307&quot; value=&quot;417&quot;/&gt;&lt;/object&gt;&lt;object type=&quot;3&quot; unique_id=&quot;10119&quot;&gt;&lt;property id=&quot;20148&quot; value=&quot;5&quot;/&gt;&lt;property id=&quot;20300&quot; value=&quot;Slide 8 - &amp;quot;Act Now!&amp;quot;&quot;/&gt;&lt;property id=&quot;20307&quot; value=&quot;418&quot;/&gt;&lt;/object&gt;&lt;object type=&quot;3&quot; unique_id=&quot;10270&quot;&gt;&lt;property id=&quot;20148&quot; value=&quot;5&quot;/&gt;&lt;property id=&quot;20300&quot; value=&quot;Slide 9&quot;/&gt;&lt;property id=&quot;20307&quot; value=&quot;419&quot;/&gt;&lt;/object&gt;&lt;/object&gt;&lt;object type=&quot;8&quot; unique_id=&quot;1004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550"/>
  <p:tag name="BMPHEIGHT" val="100"/>
  <p:tag name="SOURCE" val="\documentclass{article}&#10;\pagestyle{empty}&#10;\usepackage{amsmath}&#10;\begin{document}&#10;\begin{displaymath}&#10;S_1 = \{x\in S' | x\leq v\} \quad&#10;S_2 = \{x\in S' | x\geq v\}                             &#10;\end{displaymath}&#10;\end{document} "/>
  <p:tag name="TRANSPAREN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16"/>
  <p:tag name="BMPHEIGHT" val="650"/>
  <p:tag name="SOURCE" val="\documentclass{article}&#10;\pagestyle{empty}&#10;\usepackage{amsmath}&#10;\begin{document}&#10;&#10;    \begin{align*}&#10;    T(N) &amp; = T(N - 1) + cN\\&#10;    T(N - 1) &amp;= T(N - 2) + c(N - 1)\\&#10;    T(N - 2) &amp;= T(N - 3) + c(N - 2)\\&#10;    &amp; \vdots\\&#10;    T(2) &amp;= T(1) + c(2)&#10;    \end{align*}&#10;\end{document} "/>
  <p:tag name="TRANSPAREN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141"/>
  <p:tag name="BMPHEIGHT" val="250"/>
  <p:tag name="SOURCE" val="\documentclass{article}&#10;\pagestyle{empty}&#10;\usepackage{amsmath}&#10;\begin{document}&#10;&#10;    $$T(N) = T(1) + c\sum_{i = 2}^N i = O(N^2)$$&#10;    \end{document} "/>
  <p:tag name="TRANSPARENT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25"/>
  <p:tag name="BMPHEIGHT" val="266"/>
  <p:tag name="SOURCE" val="\documentclass{article}&#10;\pagestyle{empty}&#10;\usepackage{amsmath}&#10;\begin{document}&#10;$$\frac{1}{N}\sum_{j = 0}^{N - 1}T(j)$$&#10;\end{document} "/>
  <p:tag name="TRANSPARENT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2266"/>
  <p:tag name="BMPHEIGHT" val="975"/>
  <p:tag name="SOURCE" val="\documentclass{article}&#10;\pagestyle{empty}&#10;\usepackage{amsmath}&#10;\begin{document}&#10;  \begin{align}&#10;    T(N) &amp;= \frac{2}{N}\left[ \sum_{j = 0}^{N - 1} T(j)\right] + cN\\&#10;    NT(N) &amp;= 2\left[ \sum_{j = 0}^{N - 1} T(j)\right] + cN^2\\&#10;    (N - 1)T(N - 1) &amp;= 2\left[ \sum_{j = 0}^{N - 2} T(j)\right] + c(N - 1)^2&#10;    \end{align}&#10;\end{document} "/>
  <p:tag name="TRANSPAREN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166"/>
  <p:tag name="BMPHEIGHT" val="1025"/>
  <p:tag name="SOURCE" val="\documentclass{article}&#10;\pagestyle{empty}&#10;\usepackage{amsmath}&#10;\begin{document}&#10;    \begin{align*}&#10;    \frac{T(N)}{N + 1} &amp;= \frac{T(N - 1)}{N} + \frac{2c}{N + 1}\\&#10;    \frac{T(N - 1)}{N} &amp;= \frac{T(N - 2)}{N - 1} + \frac{2c}{N}\\&#10;    \frac{T(N - 2)}{N - 1} &amp;= \frac{T(N - 3)}{N - 2} + \frac{2c}{N - 1}\\&#10;    &amp; \vdots \\&#10;    \frac{T(2)}{3} &amp;= \frac{T(1)}{2} + \frac{2c}{3}\\&#10;    \end{align*}&#10;\end{document} "/>
  <p:tag name="TRANSPARENT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33"/>
  <p:tag name="BMPHEIGHT" val="250"/>
  <p:tag name="SOURCE" val="\documentclass{article}&#10;\pagestyle{empty}&#10;\usepackage{amsmath}&#10;\begin{document}&#10; $$\frac{T(N)}{N + 1} = \frac{T(1)}{2} + 2c\sum_{i = 3}^{N + 1}\frac{1}{i}$$&#10;\end{document} "/>
  <p:tag name="TRANSPARENT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700"/>
  <p:tag name="BMPHEIGHT" val="550"/>
  <p:tag name="SOURCE" val="\documentclass{article}&#10;\pagestyle{empty}&#10;\usepackage{amsmath}&#10;\begin{document}&#10;    \begin{align*}&#10;    \frac{T(N)}{N + 1} &amp;\approx \frac{T(1)}{2} + 2c\left(\ln (N + 1) + \gamma - (1+\frac{1}{2})\right)\\&#10;    \frac{T(N)}{N + 1} &amp;= O(\ln N)\\&#10;    T(N) &amp;= O(N\ln N)&#10;    \end{align*}&#10;\end{document} "/>
  <p:tag name="TRANSPAREN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16"/>
  <p:tag name="BMPHEIGHT" val="91"/>
  <p:tag name="SOURCE" val="\documentclass{article}&#10;\pagestyle{empty}&#10;\begin{document}&#10;$h_k = \lfloor h_{k + 1}/2\rfloor$&#10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0"/>
  <p:tag name="BMPHEIGHT" val="91"/>
  <p:tag name="SOURCE" val="\documentclass{article}&#10;\pagestyle{empty}&#10;\begin{document}&#10;$h_t = \lfloor N/2 \rfloor$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25"/>
  <p:tag name="BMPHEIGHT" val="108"/>
  <p:tag name="SOURCE" val="\documentclass{article}&#10;\pagestyle{empty}&#10;\begin{document}&#10;$\sum_{i = 1}^t 1/h_i &lt; 2$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33"/>
  <p:tag name="BMPHEIGHT" val="250"/>
  <p:tag name="SOURCE" val="\documentclass{article}&#10;\pagestyle{empty}&#10;\begin{document}&#10;$$O\Big(\sum_{i = 1}^t N^2/h_i\Big) = O\Big(N^2\sum_{i = 1}^t 1/h_i\Big)$$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700"/>
  <p:tag name="BMPHEIGHT" val="266"/>
  <p:tag name="SOURCE" val="\documentclass{article}&#10;\pagestyle{empty}&#10;\begin{document}&#10;$$\sum_{i=1}^{N/2}(i - 1) = \Omega(N^2)$$&#10;\end{document} "/>
  <p:tag name="TRANSPAREN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766"/>
  <p:tag name="BMPHEIGHT" val="208"/>
  <p:tag name="SOURCE" val="\documentclass{article}&#10;\pagestyle{empty}&#10;\usepackage{amsmath}&#10;\begin{document}&#10;$$\frac{T(N)}{N} = \frac{T(N/2)}{N/2} + 1$$&#10;\end{document} "/>
  <p:tag name="TRANSPAREN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833"/>
  <p:tag name="BMPHEIGHT" val="833"/>
  <p:tag name="SOURCE" val="\documentclass{article}&#10;\pagestyle{empty}&#10;\usepackage{amsmath}&#10;\begin{document}&#10;\begin{align*}&#10;\frac{T(N/2)}{N/2} &amp;= \frac{T(N/4)}{N/4} + 1\\&#10;\frac{T(N/4)}{N/4} &amp;= \frac{T(N/8)}{N/8} + 1\\&#10;\vdots &amp;\\&#10;\frac{T(2)}{2} &amp; = \frac{T(1)}{1} + 1&#10;\end{align*}&#10;\end{document} "/>
  <p:tag name="TRANSPAREN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25"/>
  <p:tag name="BMPHEIGHT" val="308"/>
  <p:tag name="SOURCE" val="\documentclass{article}&#10;\pagestyle{empty}&#10;\usepackage{amsmath}&#10;\begin{document}&#10;\begin{align*}&#10;\frac{T(N)}{N} &amp;= \frac{T(1)}{1} + \lg N\\&#10;T(N) &amp;= N\lg N + N = O(N\lg N)&#10;\end{align*}&#10;\end{document} "/>
  <p:tag name="TRANSPARENT" val="True"/>
</p:tagLst>
</file>

<file path=ppt/theme/theme1.xml><?xml version="1.0" encoding="utf-8"?>
<a:theme xmlns:a="http://schemas.openxmlformats.org/drawingml/2006/main" name="Title &amp; Bullets">
  <a:themeElements>
    <a:clrScheme name="Custom 1">
      <a:dk1>
        <a:srgbClr val="727272"/>
      </a:dk1>
      <a:lt1>
        <a:srgbClr val="FFFFFF"/>
      </a:lt1>
      <a:dk2>
        <a:srgbClr val="005DB3"/>
      </a:dk2>
      <a:lt2>
        <a:srgbClr val="E6E6E6"/>
      </a:lt2>
      <a:accent1>
        <a:srgbClr val="F9F9F9"/>
      </a:accent1>
      <a:accent2>
        <a:srgbClr val="5188F9"/>
      </a:accent2>
      <a:accent3>
        <a:srgbClr val="FF0000"/>
      </a:accent3>
      <a:accent4>
        <a:srgbClr val="FFC000"/>
      </a:accent4>
      <a:accent5>
        <a:srgbClr val="00B050"/>
      </a:accent5>
      <a:accent6>
        <a:srgbClr val="7030A0"/>
      </a:accent6>
      <a:hlink>
        <a:srgbClr val="005DB3"/>
      </a:hlink>
      <a:folHlink>
        <a:srgbClr val="99CC00"/>
      </a:folHlink>
    </a:clrScheme>
    <a:fontScheme name="Title &amp; Bulle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2">
        <a:dk1>
          <a:srgbClr val="727272"/>
        </a:dk1>
        <a:lt1>
          <a:srgbClr val="FFFFFF"/>
        </a:lt1>
        <a:dk2>
          <a:srgbClr val="02243C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3">
        <a:dk1>
          <a:srgbClr val="727272"/>
        </a:dk1>
        <a:lt1>
          <a:srgbClr val="FFFFFF"/>
        </a:lt1>
        <a:dk2>
          <a:srgbClr val="005DB3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10598</TotalTime>
  <Words>5869</Words>
  <Application>Microsoft Office PowerPoint</Application>
  <PresentationFormat>On-screen Show (4:3)</PresentationFormat>
  <Paragraphs>1626</Paragraphs>
  <Slides>71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Title &amp; Bullets</vt:lpstr>
      <vt:lpstr>DATA STRUCTURES</vt:lpstr>
      <vt:lpstr>Contents</vt:lpstr>
      <vt:lpstr>Motivation</vt:lpstr>
      <vt:lpstr>Terminologies</vt:lpstr>
      <vt:lpstr>Stability</vt:lpstr>
      <vt:lpstr>Permutation and k-Permutation</vt:lpstr>
      <vt:lpstr>Inversion</vt:lpstr>
      <vt:lpstr>Assumptions</vt:lpstr>
      <vt:lpstr>Elementary Sorting Algorithms</vt:lpstr>
      <vt:lpstr>Selection Sort</vt:lpstr>
      <vt:lpstr>Selection Sort: Example</vt:lpstr>
      <vt:lpstr>Selection Sort: Code</vt:lpstr>
      <vt:lpstr>Selection Sort: Analysis</vt:lpstr>
      <vt:lpstr>Selection Sort: Analysis (2)</vt:lpstr>
      <vt:lpstr>Selection Sort: Example 2</vt:lpstr>
      <vt:lpstr>Insertion Sort</vt:lpstr>
      <vt:lpstr>Insertion Sort: Example</vt:lpstr>
      <vt:lpstr>Insertion Sort: Code</vt:lpstr>
      <vt:lpstr>Insertion Sort: Analysis (1)</vt:lpstr>
      <vt:lpstr>Insertion Sort: Analysis (2)</vt:lpstr>
      <vt:lpstr>Insertion Sort: Analysis (3)</vt:lpstr>
      <vt:lpstr>A Lower Bound for Simple Sorting</vt:lpstr>
      <vt:lpstr>A Lower Bound for Simple Sorting (2)</vt:lpstr>
      <vt:lpstr>Insertion Sort: Example 2</vt:lpstr>
      <vt:lpstr>Bubble Sort</vt:lpstr>
      <vt:lpstr>Bubble Sort: Example</vt:lpstr>
      <vt:lpstr>Bubble Sort: Code</vt:lpstr>
      <vt:lpstr>Bubble Sort: Improvement</vt:lpstr>
      <vt:lpstr>Bubble Sort: Analysis</vt:lpstr>
      <vt:lpstr>Bubble Sort: Example 2</vt:lpstr>
      <vt:lpstr>Comparing Elementary Sorting Algo.</vt:lpstr>
      <vt:lpstr>Shell Sort</vt:lpstr>
      <vt:lpstr>Shell Sort</vt:lpstr>
      <vt:lpstr>Shell Sort: Strategy</vt:lpstr>
      <vt:lpstr>Shell Sort: Code</vt:lpstr>
      <vt:lpstr>Shell Sort: Upper Bound Analysis</vt:lpstr>
      <vt:lpstr>Shell Sort: Lower Bound Analysis </vt:lpstr>
      <vt:lpstr>Shell Sort: Analysis (3)</vt:lpstr>
      <vt:lpstr>Part I: Summary</vt:lpstr>
      <vt:lpstr>Merge sort</vt:lpstr>
      <vt:lpstr>Merging: Example</vt:lpstr>
      <vt:lpstr>Merging: Example (2)</vt:lpstr>
      <vt:lpstr>Merge Sort: Algorithm</vt:lpstr>
      <vt:lpstr>Merge Sort: Example (1)</vt:lpstr>
      <vt:lpstr>Merge Sort: Example (2)</vt:lpstr>
      <vt:lpstr>Merge Sort: Code</vt:lpstr>
      <vt:lpstr>Merge Sort: Code (2)</vt:lpstr>
      <vt:lpstr>Merge Sort: Analysis</vt:lpstr>
      <vt:lpstr>Merge Sort: Analysis (2)</vt:lpstr>
      <vt:lpstr>Properties of Merge Sort</vt:lpstr>
      <vt:lpstr>Stable Merging</vt:lpstr>
      <vt:lpstr>Stable Merging (2)</vt:lpstr>
      <vt:lpstr>Quicksort</vt:lpstr>
      <vt:lpstr>Quicksort: Pivot Selection</vt:lpstr>
      <vt:lpstr>Partitioning Strategy</vt:lpstr>
      <vt:lpstr>Partitioning Strategy (2)</vt:lpstr>
      <vt:lpstr>Partitioning Strategy (3)</vt:lpstr>
      <vt:lpstr>Quicksort: Code</vt:lpstr>
      <vt:lpstr>Quicksort: Code (2)</vt:lpstr>
      <vt:lpstr>Quicksort: Example</vt:lpstr>
      <vt:lpstr>Quicksort: Analysis</vt:lpstr>
      <vt:lpstr>Quicksort: Worse-case Analysis</vt:lpstr>
      <vt:lpstr>Quicksort: Best-case Analysis</vt:lpstr>
      <vt:lpstr>Quicksort: Avg-case Analysis</vt:lpstr>
      <vt:lpstr>Quicksort: Avg-case Analysis (2)</vt:lpstr>
      <vt:lpstr>Quicksort: Avg-case Analysis (3)</vt:lpstr>
      <vt:lpstr>A General Lower Bound for Sorting</vt:lpstr>
      <vt:lpstr>Decision Trees</vt:lpstr>
      <vt:lpstr>Decision Tree: Example</vt:lpstr>
      <vt:lpstr>Lower Bound for Sorting</vt:lpstr>
      <vt:lpstr>Part II: Summary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CSC2100S: Data Structure</dc:title>
  <dc:creator>wctang</dc:creator>
  <cp:lastModifiedBy>Tang Wai Chung, Matthew</cp:lastModifiedBy>
  <cp:revision>715</cp:revision>
  <dcterms:created xsi:type="dcterms:W3CDTF">2004-01-05T08:06:46Z</dcterms:created>
  <dcterms:modified xsi:type="dcterms:W3CDTF">2011-02-09T06:55:32Z</dcterms:modified>
</cp:coreProperties>
</file>