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648" r:id="rId3"/>
    <p:sldId id="658" r:id="rId4"/>
    <p:sldId id="659" r:id="rId5"/>
    <p:sldId id="660" r:id="rId6"/>
    <p:sldId id="649" r:id="rId7"/>
    <p:sldId id="661" r:id="rId8"/>
    <p:sldId id="650" r:id="rId9"/>
    <p:sldId id="663" r:id="rId10"/>
    <p:sldId id="662" r:id="rId11"/>
    <p:sldId id="664" r:id="rId12"/>
    <p:sldId id="665" r:id="rId13"/>
    <p:sldId id="684" r:id="rId14"/>
    <p:sldId id="666" r:id="rId15"/>
    <p:sldId id="667" r:id="rId16"/>
    <p:sldId id="668" r:id="rId17"/>
    <p:sldId id="677" r:id="rId18"/>
    <p:sldId id="651" r:id="rId19"/>
    <p:sldId id="678" r:id="rId20"/>
    <p:sldId id="680" r:id="rId21"/>
    <p:sldId id="675" r:id="rId22"/>
    <p:sldId id="681" r:id="rId23"/>
    <p:sldId id="676" r:id="rId24"/>
    <p:sldId id="679" r:id="rId25"/>
    <p:sldId id="625" r:id="rId26"/>
    <p:sldId id="626" r:id="rId27"/>
    <p:sldId id="627" r:id="rId28"/>
    <p:sldId id="628" r:id="rId29"/>
    <p:sldId id="642" r:id="rId30"/>
    <p:sldId id="629" r:id="rId31"/>
    <p:sldId id="630" r:id="rId32"/>
    <p:sldId id="631" r:id="rId33"/>
    <p:sldId id="682" r:id="rId34"/>
    <p:sldId id="669" r:id="rId35"/>
    <p:sldId id="670" r:id="rId36"/>
    <p:sldId id="673" r:id="rId37"/>
    <p:sldId id="683" r:id="rId38"/>
    <p:sldId id="645" r:id="rId39"/>
    <p:sldId id="646" r:id="rId40"/>
    <p:sldId id="647" r:id="rId41"/>
  </p:sldIdLst>
  <p:sldSz cx="9144000" cy="6858000" type="screen4x3"/>
  <p:notesSz cx="7099300" cy="10234613"/>
  <p:custDataLst>
    <p:tags r:id="rId44"/>
  </p:custDataLst>
  <p:defaultTextStyle>
    <a:defPPr>
      <a:defRPr lang="zh-TW"/>
    </a:defPPr>
    <a:lvl1pPr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1pPr>
    <a:lvl2pPr marL="4572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2pPr>
    <a:lvl3pPr marL="9144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3pPr>
    <a:lvl4pPr marL="13716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4pPr>
    <a:lvl5pPr marL="1828800" algn="l" rtl="0" fontAlgn="base">
      <a:lnSpc>
        <a:spcPct val="85000"/>
      </a:lnSpc>
      <a:spcBef>
        <a:spcPct val="30000"/>
      </a:spcBef>
      <a:spcAft>
        <a:spcPct val="0"/>
      </a:spcAft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5pPr>
    <a:lvl6pPr marL="22860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6pPr>
    <a:lvl7pPr marL="27432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7pPr>
    <a:lvl8pPr marL="32004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8pPr>
    <a:lvl9pPr marL="3657600" algn="l" defTabSz="914400" rtl="0" eaLnBrk="1" latinLnBrk="0" hangingPunct="1">
      <a:defRPr sz="2800" kern="1200">
        <a:solidFill>
          <a:srgbClr val="727272"/>
        </a:solidFill>
        <a:latin typeface="Calibri" pitchFamily="34" charset="0"/>
        <a:ea typeface="新細明體" pitchFamily="18" charset="-120"/>
        <a:cs typeface="+mn-cs"/>
        <a:sym typeface="Marker Fel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CC6600"/>
    <a:srgbClr val="000000"/>
    <a:srgbClr val="FFFF99"/>
    <a:srgbClr val="FFFF00"/>
    <a:srgbClr val="FF0000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90" autoAdjust="0"/>
    <p:restoredTop sz="91977" autoAdjust="0"/>
  </p:normalViewPr>
  <p:slideViewPr>
    <p:cSldViewPr>
      <p:cViewPr varScale="1">
        <p:scale>
          <a:sx n="82" d="100"/>
          <a:sy n="8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336513C-CC4C-44DF-9C55-73B3A5BB09F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kumimoji="1"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37878DE-B333-493C-886F-AD5783DC4692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EB10E-AD79-49F1-8150-6127352F5425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Item</a:t>
            </a:r>
            <a:r>
              <a:rPr lang="en-US" baseline="0" smtClean="0"/>
              <a:t> changed to int e for simplicity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15/2: incorrect indentation fixed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878DE-B333-493C-886F-AD5783DC4692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62038"/>
          </a:xfrm>
        </p:spPr>
        <p:txBody>
          <a:bodyPr anchor="ctr"/>
          <a:lstStyle>
            <a:lvl1pPr marL="187325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673100" y="3657600"/>
            <a:ext cx="77978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78958D11-AFF5-4C75-99F0-9A5B4BA5E6C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5763"/>
            <a:ext cx="2000250" cy="5786437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5763"/>
            <a:ext cx="5848350" cy="5786437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310297B9-6A00-4C6E-9FD7-810C5CBF2634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01000" y="6305550"/>
            <a:ext cx="1066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BD189B8-EEA1-4A54-9404-05DB107CF4AD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6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25732907-399E-42C1-8403-D1C4E5463F60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495300" y="3962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77975"/>
            <a:ext cx="39243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9AFD90EE-C704-4C30-B957-98541F929DD6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4D55193-20CA-4701-BE6C-4AA7C44DC983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95300" y="13716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59F48393-F182-4E3D-BEC3-AF9523C10D5B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495300" y="1295400"/>
            <a:ext cx="81534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C0C3F90B-A254-4740-AE0B-19ADDC32916B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F77D18CC-420F-4469-8E12-E22CD3892EDE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95300" y="1447800"/>
            <a:ext cx="30861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</a:t>
            </a:r>
            <a:fld id="{B976D40E-9884-44D0-A1C2-C5228AEFA165}" type="slidenum">
              <a:rPr lang="en-US" altLang="zh-TW"/>
              <a:pPr/>
              <a:t>‹#›</a:t>
            </a:fld>
            <a:endParaRPr lang="en-US" altLang="zh-TW" dirty="0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1600200" y="5357192"/>
            <a:ext cx="5791200" cy="0"/>
          </a:xfrm>
          <a:prstGeom prst="line">
            <a:avLst/>
          </a:prstGeom>
          <a:noFill/>
          <a:ln w="38100" cap="rnd">
            <a:solidFill>
              <a:schemeClr val="tx2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5763"/>
            <a:ext cx="8001000" cy="920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8001000" cy="459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689" tIns="35689" rIns="35689" bIns="35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>
                <a:sym typeface="Marker Felt" charset="0"/>
              </a:rPr>
              <a:t>Click to edit Master text styles</a:t>
            </a:r>
          </a:p>
          <a:p>
            <a:pPr lvl="1"/>
            <a:r>
              <a:rPr lang="en-US" altLang="zh-TW" smtClean="0">
                <a:sym typeface="Marker Felt" charset="0"/>
              </a:rPr>
              <a:t>Second level</a:t>
            </a:r>
          </a:p>
          <a:p>
            <a:pPr lvl="2"/>
            <a:r>
              <a:rPr lang="en-US" altLang="zh-TW" smtClean="0">
                <a:sym typeface="Marker Felt" charset="0"/>
              </a:rPr>
              <a:t>Third level</a:t>
            </a:r>
          </a:p>
          <a:p>
            <a:pPr lvl="3"/>
            <a:r>
              <a:rPr lang="en-US" altLang="zh-TW" smtClean="0">
                <a:sym typeface="Marker Felt" charset="0"/>
              </a:rPr>
              <a:t>Fourth level</a:t>
            </a:r>
          </a:p>
          <a:p>
            <a:pPr lvl="4"/>
            <a:r>
              <a:rPr lang="en-US" altLang="zh-TW" smtClean="0">
                <a:sym typeface="Marker Felt" charset="0"/>
              </a:rPr>
              <a:t>Fifth level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Page </a:t>
            </a:r>
            <a:fld id="{BB24A4DF-5C1D-45C5-99F2-B0E446F4615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Marker Felt" charset="0"/>
        </a:defRPr>
      </a:lvl1pPr>
      <a:lvl2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2pPr>
      <a:lvl3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3pPr>
      <a:lvl4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4pPr>
      <a:lvl5pPr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5pPr>
      <a:lvl6pPr marL="4572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6pPr>
      <a:lvl7pPr marL="9144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7pPr>
      <a:lvl8pPr marL="13716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8pPr>
      <a:lvl9pPr marL="1828800" algn="ctr" defTabSz="642938" rtl="0" fontAlgn="base">
        <a:spcBef>
          <a:spcPct val="0"/>
        </a:spcBef>
        <a:spcAft>
          <a:spcPct val="0"/>
        </a:spcAft>
        <a:defRPr sz="45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sym typeface="Marker Felt" charset="0"/>
        </a:defRPr>
      </a:lvl9pPr>
    </p:titleStyle>
    <p:bodyStyle>
      <a:lvl1pPr marL="60007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n"/>
        <a:defRPr sz="2800">
          <a:solidFill>
            <a:srgbClr val="737373"/>
          </a:solidFill>
          <a:latin typeface="+mn-lt"/>
          <a:ea typeface="+mn-ea"/>
          <a:cs typeface="+mn-cs"/>
          <a:sym typeface="Marker Felt" charset="0"/>
        </a:defRPr>
      </a:lvl1pPr>
      <a:lvl2pPr marL="912813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Font typeface="Wingdings" pitchFamily="2" charset="2"/>
        <a:buChar char="l"/>
        <a:defRPr sz="2800">
          <a:solidFill>
            <a:srgbClr val="737373"/>
          </a:solidFill>
          <a:latin typeface="+mn-lt"/>
          <a:sym typeface="Marker Felt" charset="0"/>
        </a:defRPr>
      </a:lvl2pPr>
      <a:lvl3pPr marL="1225550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3pPr>
      <a:lvl4pPr marL="1538288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4pPr>
      <a:lvl5pPr marL="18510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000">
          <a:solidFill>
            <a:srgbClr val="737373"/>
          </a:solidFill>
          <a:latin typeface="+mn-lt"/>
          <a:sym typeface="Marker Felt" charset="0"/>
        </a:defRPr>
      </a:lvl5pPr>
      <a:lvl6pPr marL="23082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6pPr>
      <a:lvl7pPr marL="27654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7pPr>
      <a:lvl8pPr marL="32226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8pPr>
      <a:lvl9pPr marL="3679825" indent="-412750" algn="l" defTabSz="642938" rtl="0" fontAlgn="base">
        <a:lnSpc>
          <a:spcPct val="80000"/>
        </a:lnSpc>
        <a:spcBef>
          <a:spcPts val="1263"/>
        </a:spcBef>
        <a:spcAft>
          <a:spcPct val="0"/>
        </a:spcAft>
        <a:buSzPct val="77000"/>
        <a:buChar char="•"/>
        <a:defRPr sz="2400">
          <a:solidFill>
            <a:srgbClr val="737373"/>
          </a:solidFill>
          <a:latin typeface="+mn-lt"/>
          <a:sym typeface="Marker Felt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468380"/>
            <a:ext cx="5562600" cy="1089025"/>
          </a:xfrm>
        </p:spPr>
        <p:txBody>
          <a:bodyPr/>
          <a:lstStyle/>
          <a:p>
            <a:r>
              <a:rPr lang="en-US" altLang="zh-TW" sz="4800" dirty="0" smtClean="0">
                <a:ea typeface="新細明體" pitchFamily="18" charset="-120"/>
              </a:rPr>
              <a:t>DATA STRUCTURES</a:t>
            </a:r>
            <a:endParaRPr lang="en-US" altLang="zh-TW" sz="4800" dirty="0">
              <a:ea typeface="新細明體" pitchFamily="18" charset="-12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Linked Lists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054" name="Rectangle 6"/>
          <p:cNvSpPr>
            <a:spLocks/>
          </p:cNvSpPr>
          <p:nvPr/>
        </p:nvSpPr>
        <p:spPr bwMode="auto">
          <a:xfrm>
            <a:off x="6096000" y="6400800"/>
            <a:ext cx="29447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i="1" dirty="0">
                <a:solidFill>
                  <a:srgbClr val="737373"/>
                </a:solidFill>
              </a:rPr>
              <a:t>Tang Wai Chung, Matthew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705600" y="3657600"/>
            <a:ext cx="1905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altLang="zh-TW" sz="2400" dirty="0">
                <a:solidFill>
                  <a:schemeClr val="accent2"/>
                </a:solidFill>
              </a:rPr>
              <a:t>Spring </a:t>
            </a:r>
            <a:r>
              <a:rPr lang="en-US" altLang="zh-TW" sz="2400" dirty="0" smtClean="0">
                <a:solidFill>
                  <a:schemeClr val="accent2"/>
                </a:solidFill>
              </a:rPr>
              <a:t>2011</a:t>
            </a:r>
            <a:endParaRPr lang="en-US" altLang="zh-TW" sz="2400" dirty="0">
              <a:solidFill>
                <a:schemeClr val="accent2"/>
              </a:solidFill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303463" y="165100"/>
            <a:ext cx="5761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TW" sz="2000" b="1" dirty="0">
                <a:solidFill>
                  <a:schemeClr val="tx1"/>
                </a:solidFill>
              </a:rPr>
              <a:t>Department of Computer Science and Engineering</a:t>
            </a:r>
            <a:br>
              <a:rPr kumimoji="1" lang="en-US" altLang="zh-TW" sz="2000" b="1" dirty="0">
                <a:solidFill>
                  <a:schemeClr val="tx1"/>
                </a:solidFill>
              </a:rPr>
            </a:br>
            <a:r>
              <a:rPr kumimoji="1" lang="en-US" altLang="zh-TW" sz="2000" b="1" dirty="0">
                <a:solidFill>
                  <a:schemeClr val="tx1"/>
                </a:solidFill>
              </a:rPr>
              <a:t>The Chinese University of Hong Kong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9500" y="123825"/>
            <a:ext cx="11874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49225" y="981075"/>
            <a:ext cx="8843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5800" y="2438400"/>
            <a:ext cx="2590774" cy="672941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CSCI2100B </a:t>
            </a:r>
            <a:endParaRPr lang="en-US" sz="2400" spc="-150" dirty="0"/>
          </a:p>
        </p:txBody>
      </p:sp>
      <p:sp>
        <p:nvSpPr>
          <p:cNvPr id="11" name="Rectangle 10"/>
          <p:cNvSpPr/>
          <p:nvPr/>
        </p:nvSpPr>
        <p:spPr>
          <a:xfrm>
            <a:off x="719719" y="2971800"/>
            <a:ext cx="2541080" cy="672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kern="0" spc="-150" dirty="0" smtClean="0">
                <a:solidFill>
                  <a:srgbClr val="5188F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cs typeface="+mj-cs"/>
              </a:rPr>
              <a:t>CSCI2100S </a:t>
            </a:r>
            <a:endParaRPr lang="en-US" sz="2400" spc="-150" dirty="0"/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55629" y="6400800"/>
            <a:ext cx="29161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altLang="zh-TW" sz="2000" dirty="0" smtClean="0">
                <a:solidFill>
                  <a:srgbClr val="737373"/>
                </a:solidFill>
              </a:rPr>
              <a:t>Last updated</a:t>
            </a:r>
            <a:r>
              <a:rPr lang="en-US" altLang="zh-TW" sz="2000" smtClean="0">
                <a:solidFill>
                  <a:srgbClr val="737373"/>
                </a:solidFill>
              </a:rPr>
              <a:t>: </a:t>
            </a:r>
            <a:r>
              <a:rPr lang="en-US" altLang="zh-TW" sz="2000" b="1" smtClean="0">
                <a:solidFill>
                  <a:srgbClr val="737373"/>
                </a:solidFill>
              </a:rPr>
              <a:t>15</a:t>
            </a:r>
            <a:r>
              <a:rPr lang="en-US" altLang="zh-TW" sz="2000" b="1" smtClean="0">
                <a:solidFill>
                  <a:srgbClr val="737373"/>
                </a:solidFill>
              </a:rPr>
              <a:t>/02/2011</a:t>
            </a:r>
            <a:endParaRPr lang="en-US" altLang="zh-TW" sz="2000" b="1" dirty="0">
              <a:solidFill>
                <a:srgbClr val="7373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Insertion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4953000" y="1447800"/>
            <a:ext cx="3657600" cy="722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To insert node </a:t>
            </a:r>
            <a:r>
              <a:rPr lang="en-US" sz="2400" u="sng" dirty="0" smtClean="0"/>
              <a:t>t</a:t>
            </a:r>
            <a:r>
              <a:rPr lang="en-US" sz="2400" dirty="0" smtClean="0"/>
              <a:t> into a list at a position following node </a:t>
            </a:r>
            <a:r>
              <a:rPr lang="en-US" sz="2400" u="sng" dirty="0" smtClean="0"/>
              <a:t>x</a:t>
            </a:r>
            <a:endParaRPr lang="en-US" sz="24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679031" cy="20788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895600"/>
            <a:ext cx="3679031" cy="1678781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169" y="4495800"/>
            <a:ext cx="3679031" cy="167878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896177" y="2514600"/>
            <a:ext cx="2723823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t-&gt;next = x-&gt;next;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169" y="4114800"/>
            <a:ext cx="1877437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x-&gt;next = t;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419600" y="29718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4419600" y="44196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4" name="Heart 13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Difficult Operations in Linked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Insertions and deletions are efficient in linked lists.</a:t>
            </a:r>
          </a:p>
          <a:p>
            <a:r>
              <a:rPr lang="en-US" dirty="0" smtClean="0"/>
              <a:t>By contrast, linked lists are not well suited for the "</a:t>
            </a:r>
            <a:r>
              <a:rPr lang="en-US" b="1" i="1" dirty="0" smtClean="0">
                <a:solidFill>
                  <a:schemeClr val="accent2"/>
                </a:solidFill>
              </a:rPr>
              <a:t>find the k-th item</a:t>
            </a:r>
            <a:r>
              <a:rPr lang="en-US" dirty="0" smtClean="0"/>
              <a:t>" that is efficient on arrays.</a:t>
            </a:r>
          </a:p>
          <a:p>
            <a:r>
              <a:rPr lang="en-US" dirty="0" smtClean="0"/>
              <a:t>Another unnatural operation on singly linked lists is "</a:t>
            </a:r>
            <a:r>
              <a:rPr lang="en-US" b="1" i="1" dirty="0" smtClean="0">
                <a:solidFill>
                  <a:schemeClr val="accent3"/>
                </a:solidFill>
              </a:rPr>
              <a:t>find the item before a given item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We shall see some modifications to make this operation easier.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Josephus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7696200" cy="4594225"/>
          </a:xfrm>
        </p:spPr>
        <p:txBody>
          <a:bodyPr>
            <a:norm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people have to elect a leader by arranging themselves in a </a:t>
            </a:r>
            <a:r>
              <a:rPr lang="en-US" b="1" dirty="0" smtClean="0">
                <a:solidFill>
                  <a:schemeClr val="accent2"/>
                </a:solidFill>
              </a:rPr>
              <a:t>circle</a:t>
            </a:r>
            <a:r>
              <a:rPr lang="en-US" dirty="0" smtClean="0"/>
              <a:t>,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eliminating</a:t>
            </a:r>
            <a:r>
              <a:rPr lang="en-US" dirty="0" smtClean="0"/>
              <a:t> every </a:t>
            </a:r>
            <a:r>
              <a:rPr lang="en-US" i="1" dirty="0" smtClean="0"/>
              <a:t>M</a:t>
            </a:r>
            <a:r>
              <a:rPr lang="en-US" dirty="0" smtClean="0"/>
              <a:t>th person around the circle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closing</a:t>
            </a:r>
            <a:r>
              <a:rPr lang="en-US" dirty="0" smtClean="0"/>
              <a:t> ranks as each person drops out.</a:t>
            </a:r>
          </a:p>
          <a:p>
            <a:r>
              <a:rPr lang="en-US" dirty="0" smtClean="0"/>
              <a:t>In general, we may want to know the </a:t>
            </a:r>
            <a:r>
              <a:rPr lang="en-US" b="1" dirty="0" smtClean="0">
                <a:solidFill>
                  <a:schemeClr val="accent4"/>
                </a:solidFill>
              </a:rPr>
              <a:t>order</a:t>
            </a:r>
            <a:r>
              <a:rPr lang="en-US" dirty="0" smtClean="0"/>
              <a:t> in which the people are eliminated.</a:t>
            </a:r>
          </a:p>
          <a:p>
            <a:r>
              <a:rPr lang="en-US" dirty="0" smtClean="0"/>
              <a:t>For example, </a:t>
            </a:r>
            <a:r>
              <a:rPr lang="en-US" i="1" dirty="0" smtClean="0"/>
              <a:t>N</a:t>
            </a:r>
            <a:r>
              <a:rPr lang="en-US" dirty="0" smtClean="0"/>
              <a:t> = 9, </a:t>
            </a:r>
            <a:r>
              <a:rPr lang="en-US" i="1" dirty="0" smtClean="0"/>
              <a:t>M</a:t>
            </a:r>
            <a:r>
              <a:rPr lang="en-US" dirty="0" smtClean="0"/>
              <a:t> = 5, the order would be</a:t>
            </a:r>
          </a:p>
          <a:p>
            <a:pPr algn="ctr">
              <a:buNone/>
            </a:pPr>
            <a:r>
              <a:rPr lang="en-US" b="1" dirty="0" smtClean="0"/>
              <a:t>5 1 7 4 3 6 9 2 </a:t>
            </a:r>
            <a:r>
              <a:rPr lang="en-US" b="1" u="sng" dirty="0" smtClean="0">
                <a:solidFill>
                  <a:schemeClr val="accent3"/>
                </a:solidFill>
              </a:rPr>
              <a:t>8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Josephus Problem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grpSp>
        <p:nvGrpSpPr>
          <p:cNvPr id="64" name="Group 63"/>
          <p:cNvGrpSpPr/>
          <p:nvPr/>
        </p:nvGrpSpPr>
        <p:grpSpPr>
          <a:xfrm>
            <a:off x="685800" y="1524001"/>
            <a:ext cx="2574473" cy="2514600"/>
            <a:chOff x="609600" y="1600200"/>
            <a:chExt cx="3048000" cy="2977115"/>
          </a:xfrm>
        </p:grpSpPr>
        <p:sp>
          <p:nvSpPr>
            <p:cNvPr id="18" name="Oval 17"/>
            <p:cNvSpPr/>
            <p:nvPr/>
          </p:nvSpPr>
          <p:spPr bwMode="auto">
            <a:xfrm>
              <a:off x="822246" y="1812852"/>
              <a:ext cx="2551820" cy="255181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310809" y="1671084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48763" y="2167270"/>
              <a:ext cx="496186" cy="4961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sng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531088" y="160020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22251" y="2096386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4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9600" y="3017874"/>
              <a:ext cx="496186" cy="4961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u="sng" dirty="0" smtClean="0"/>
                <a:t>5</a:t>
              </a:r>
              <a:endPara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034902" y="3797596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6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85507" y="408113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7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736112" y="3655829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8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161414" y="2876107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9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55657" y="4267200"/>
            <a:ext cx="2116143" cy="2057400"/>
            <a:chOff x="4419600" y="1594885"/>
            <a:chExt cx="2553586" cy="2482700"/>
          </a:xfrm>
        </p:grpSpPr>
        <p:sp>
          <p:nvSpPr>
            <p:cNvPr id="51" name="Oval 50"/>
            <p:cNvSpPr/>
            <p:nvPr/>
          </p:nvSpPr>
          <p:spPr bwMode="auto">
            <a:xfrm>
              <a:off x="4632246" y="1807537"/>
              <a:ext cx="2149554" cy="215486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096000" y="182880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2</a:t>
              </a: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41088" y="1594885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3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632251" y="2091071"/>
              <a:ext cx="496186" cy="49618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sng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4</a:t>
              </a: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419600" y="289560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6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029200" y="3505200"/>
              <a:ext cx="496186" cy="49618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sng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7</a:t>
              </a: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980814" y="358140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8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477000" y="2743200"/>
              <a:ext cx="496186" cy="496185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9</a:t>
              </a:r>
            </a:p>
          </p:txBody>
        </p:sp>
      </p:grp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581400" y="1494842"/>
            <a:ext cx="5029200" cy="490595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main(</a:t>
            </a: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argc, </a:t>
            </a: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char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*argv[]){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i, N = atoi(argv[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]), M = atoi(argv[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node *t = malloc(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(node)), *x =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t-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&gt;e 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t-&gt;next = t;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cyclic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 i &lt;= N;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x = (x-&gt;next = malloc(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*x));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x-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&gt;e = 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x-&gt;next =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while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(x != x-&gt;next){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 i &lt; M;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    x = x-&gt;next;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printf(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"%d "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, x-&gt;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next-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&gt;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e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);</a:t>
            </a: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x-&gt;next = x-&gt;next-&gt;next;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N--;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printf(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"%d\n"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x-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&gt;e);</a:t>
            </a: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Elementary List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001000" cy="2133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us provide a mental model in coding the linked list: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A linked list is either a null link or a link to a node that contains an item and a link to a linked list.</a:t>
            </a:r>
          </a:p>
          <a:p>
            <a:r>
              <a:rPr lang="en-US" dirty="0" smtClean="0"/>
              <a:t>For example, we might write the following for-loop to scan through every item on the list (</a:t>
            </a:r>
            <a:r>
              <a:rPr lang="en-US" b="1" dirty="0" smtClean="0">
                <a:solidFill>
                  <a:schemeClr val="accent6"/>
                </a:solidFill>
              </a:rPr>
              <a:t>traversal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85800" y="1477713"/>
            <a:ext cx="7772400" cy="11943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Developing correct and efficient code for list-processing applications is an acquired programming skill that requires practice and patience to develop.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200" y="4953000"/>
            <a:ext cx="7162800" cy="57797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(t = x; t !=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 t = t-&gt;next)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visit(t-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&gt;e);</a:t>
            </a:r>
            <a:endParaRPr lang="en-US" altLang="zh-TW" sz="18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Reversal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43400" y="2099726"/>
            <a:ext cx="4191000" cy="265854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node *reverse(node *x){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node *t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*y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= x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altLang="zh-TW" sz="1800" b="1" smtClean="0">
                <a:solidFill>
                  <a:schemeClr val="tx1"/>
                </a:solidFill>
                <a:latin typeface="Consolas" pitchFamily="49" charset="0"/>
              </a:rPr>
              <a:t>*r 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FF9933"/>
                </a:solidFill>
                <a:latin typeface="Consolas" pitchFamily="49" charset="0"/>
              </a:rPr>
              <a:t>while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(y != </a:t>
            </a:r>
            <a:r>
              <a:rPr lang="en-US" altLang="zh-TW" sz="18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    t = y-&gt;next;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    y-&gt;next = r;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    r = y;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    y =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800" b="1" dirty="0" smtClean="0">
                <a:solidFill>
                  <a:srgbClr val="FF9933"/>
                </a:solidFill>
                <a:latin typeface="Consolas" pitchFamily="49" charset="0"/>
              </a:rPr>
              <a:t>return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r;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63090"/>
            <a:ext cx="377190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Insertion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5715000" cy="452739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 heada, headb;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 *t, *u, *x, *a = &amp;heada, *b;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, t = a; i &lt; N;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t-&gt;next = malloc(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sizeof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*t);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t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t-&gt;next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t-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&gt;e =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rand() %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1000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b = &amp;headb;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b-&gt;next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(t = a-&gt;next; t !=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t = u){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u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(x = b; x-&gt;next !=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x = x-&gt;next)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(x-&gt;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next-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&gt;e &gt; 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t-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&gt;e)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break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endParaRPr lang="en-US" altLang="zh-TW" sz="1600" b="1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   t-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&gt;next = x-&gt;next;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x-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&gt;next = 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t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}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057400"/>
            <a:ext cx="2133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/>
              <a:t>randomly generate a list of integers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352800"/>
            <a:ext cx="21336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/>
              <a:t>initialize list </a:t>
            </a:r>
            <a:r>
              <a:rPr lang="en-US" sz="2000" i="1" dirty="0" smtClean="0"/>
              <a:t>B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3962400"/>
            <a:ext cx="21336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dirty="0" smtClean="0"/>
              <a:t>locate point of insertion (list A traversal)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insertion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Insertion Sort: 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922520" cy="24003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040" y="3962400"/>
            <a:ext cx="5928360" cy="24003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 bwMode="auto">
          <a:xfrm>
            <a:off x="5562600" y="3429000"/>
            <a:ext cx="457200" cy="381000"/>
          </a:xfrm>
          <a:prstGeom prst="down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7" name="Heart 6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Node in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previous example illustrates an important convention: keep a </a:t>
            </a:r>
            <a:r>
              <a:rPr lang="en-US" b="1" dirty="0" smtClean="0">
                <a:solidFill>
                  <a:schemeClr val="accent3"/>
                </a:solidFill>
              </a:rPr>
              <a:t>header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4"/>
                </a:solidFill>
              </a:rPr>
              <a:t>dummy</a:t>
            </a:r>
            <a:r>
              <a:rPr lang="en-US" dirty="0" smtClean="0"/>
              <a:t>) node to specify the beginning of the list.</a:t>
            </a:r>
          </a:p>
          <a:p>
            <a:r>
              <a:rPr lang="en-US" dirty="0" smtClean="0"/>
              <a:t>This simplifies our coding since we do not have to </a:t>
            </a:r>
            <a:r>
              <a:rPr lang="en-US" b="1" dirty="0" smtClean="0">
                <a:solidFill>
                  <a:schemeClr val="accent2"/>
                </a:solidFill>
              </a:rPr>
              <a:t>distinguish</a:t>
            </a:r>
            <a:r>
              <a:rPr lang="en-US" dirty="0" smtClean="0"/>
              <a:t> between empty list &amp; real list.</a:t>
            </a:r>
          </a:p>
          <a:p>
            <a:r>
              <a:rPr lang="en-US" dirty="0" smtClean="0"/>
              <a:t>It also allows the list to be passed to </a:t>
            </a:r>
            <a:r>
              <a:rPr lang="en-US" b="1" dirty="0" smtClean="0">
                <a:solidFill>
                  <a:schemeClr val="accent5"/>
                </a:solidFill>
              </a:rPr>
              <a:t>functions</a:t>
            </a:r>
            <a:r>
              <a:rPr lang="en-US" dirty="0" smtClean="0"/>
              <a:t> more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848184" y="4543977"/>
            <a:ext cx="4726037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Then an empty list is represented as:</a:t>
            </a:r>
            <a:endParaRPr lang="en-US" sz="24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371850"/>
            <a:ext cx="64293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338" y="5029200"/>
            <a:ext cx="2219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248400" y="4648200"/>
            <a:ext cx="2286000" cy="6178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 data is stored in the dummy node.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for 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23844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we do not want to repeat the basic list operations inline, we can choose to make a set of </a:t>
            </a:r>
            <a:r>
              <a:rPr lang="en-US" b="1" dirty="0" smtClean="0">
                <a:solidFill>
                  <a:schemeClr val="accent2"/>
                </a:solidFill>
              </a:rPr>
              <a:t>black-box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usually works better with the </a:t>
            </a:r>
            <a:r>
              <a:rPr lang="en-US" b="1" dirty="0" smtClean="0">
                <a:solidFill>
                  <a:schemeClr val="accent3"/>
                </a:solidFill>
              </a:rPr>
              <a:t>header</a:t>
            </a:r>
            <a:r>
              <a:rPr lang="en-US" dirty="0" smtClean="0"/>
              <a:t> node convention so that the functions can easily return an empty or non-empty list through a single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9625" y="3840641"/>
            <a:ext cx="7524750" cy="161428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node *new_node(</a:t>
            </a: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free_node(node *);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insert_next(node *, node *);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node *delete_next(node *);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node *next(node *);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8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800" b="1" dirty="0" smtClean="0">
                <a:solidFill>
                  <a:schemeClr val="tx1"/>
                </a:solidFill>
                <a:latin typeface="Consolas" pitchFamily="49" charset="0"/>
              </a:rPr>
              <a:t> item(node *);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Linked lists</a:t>
            </a:r>
          </a:p>
          <a:p>
            <a:pPr lvl="1"/>
            <a:r>
              <a:rPr lang="en-US" altLang="zh-TW" dirty="0" smtClean="0"/>
              <a:t>Basic list operations</a:t>
            </a:r>
          </a:p>
          <a:p>
            <a:pPr lvl="1"/>
            <a:r>
              <a:rPr lang="en-US" altLang="zh-TW" dirty="0" smtClean="0"/>
              <a:t>Circular/empty list conventions</a:t>
            </a:r>
          </a:p>
          <a:p>
            <a:pPr lvl="1"/>
            <a:r>
              <a:rPr lang="en-US" altLang="zh-TW" dirty="0" smtClean="0"/>
              <a:t>Memory allocation &amp; implementation issues</a:t>
            </a:r>
          </a:p>
          <a:p>
            <a:r>
              <a:rPr lang="en-US" altLang="zh-TW" dirty="0" smtClean="0"/>
              <a:t>The concept of abstract data type (ADT)</a:t>
            </a:r>
          </a:p>
          <a:p>
            <a:r>
              <a:rPr lang="en-US" altLang="zh-TW" dirty="0" smtClean="0"/>
              <a:t>List ADT</a:t>
            </a:r>
          </a:p>
          <a:p>
            <a:pPr lvl="1"/>
            <a:r>
              <a:rPr lang="en-US" altLang="zh-TW" dirty="0" smtClean="0"/>
              <a:t>Array implementation</a:t>
            </a:r>
          </a:p>
          <a:p>
            <a:pPr lvl="1"/>
            <a:r>
              <a:rPr lang="en-US" altLang="zh-TW" dirty="0" smtClean="0"/>
              <a:t>Linked list implementation</a:t>
            </a:r>
          </a:p>
          <a:p>
            <a:pPr lvl="1"/>
            <a:r>
              <a:rPr lang="en-US" altLang="zh-TW" dirty="0" smtClean="0"/>
              <a:t>Application: polynomial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grpSp>
        <p:nvGrpSpPr>
          <p:cNvPr id="14" name="Group 13"/>
          <p:cNvGrpSpPr/>
          <p:nvPr/>
        </p:nvGrpSpPr>
        <p:grpSpPr>
          <a:xfrm>
            <a:off x="6781800" y="4724400"/>
            <a:ext cx="2133600" cy="1676400"/>
            <a:chOff x="6781800" y="4724400"/>
            <a:chExt cx="2133600" cy="16764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781800" y="4724400"/>
              <a:ext cx="2133600" cy="16764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727272"/>
                  </a:solidFill>
                  <a:effectLst/>
                  <a:latin typeface="Calibri" pitchFamily="34" charset="0"/>
                  <a:ea typeface="新細明體" pitchFamily="18" charset="-120"/>
                  <a:sym typeface="Marker Felt" charset="0"/>
                </a:rPr>
                <a:t>Legend:</a:t>
              </a:r>
            </a:p>
          </p:txBody>
        </p:sp>
        <p:sp>
          <p:nvSpPr>
            <p:cNvPr id="8" name="Heart 7"/>
            <p:cNvSpPr/>
            <p:nvPr/>
          </p:nvSpPr>
          <p:spPr bwMode="auto">
            <a:xfrm>
              <a:off x="6965244" y="5170311"/>
              <a:ext cx="533400" cy="457200"/>
            </a:xfrm>
            <a:prstGeom prst="hear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9" name="5-Point Star 8"/>
            <p:cNvSpPr/>
            <p:nvPr/>
          </p:nvSpPr>
          <p:spPr bwMode="auto">
            <a:xfrm>
              <a:off x="6934200" y="5715000"/>
              <a:ext cx="609600" cy="533400"/>
            </a:xfrm>
            <a:prstGeom prst="star5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3800" y="5715000"/>
              <a:ext cx="1371600" cy="61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Advanced topics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43800" y="5097139"/>
              <a:ext cx="1371600" cy="617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Important examples</a:t>
              </a:r>
              <a:endParaRPr 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Josephus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99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may rewrite our solution to Josephus problem using the newly created interface.</a:t>
            </a:r>
          </a:p>
          <a:p>
            <a:pPr lvl="1"/>
            <a:r>
              <a:rPr lang="en-US" dirty="0" smtClean="0"/>
              <a:t>Contrast with the previous inline version of the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50" y="2583076"/>
            <a:ext cx="7524750" cy="358912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main(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argc,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char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*argv[]){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i, N = atoi(argv[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]), M = atoi(argv[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*t, *x;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2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, x = new_node(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); i &lt;= N; i++){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t = new_node(i);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insert_next(x, t);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x =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}  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while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(x != next(x)){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i &lt; M; i++) x = next(x);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t = delete_next(x);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printf(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"%d "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, item(t));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free_node(t);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}  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printf(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"%d\n"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, item(x));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3527425"/>
          </a:xfrm>
        </p:spPr>
        <p:txBody>
          <a:bodyPr>
            <a:normAutofit/>
          </a:bodyPr>
          <a:lstStyle/>
          <a:p>
            <a:r>
              <a:rPr lang="en-US" dirty="0" smtClean="0"/>
              <a:t>Traverse linked lists in a backward direction is </a:t>
            </a:r>
            <a:r>
              <a:rPr lang="en-US" b="1" dirty="0" smtClean="0">
                <a:solidFill>
                  <a:schemeClr val="accent3"/>
                </a:solidFill>
              </a:rPr>
              <a:t>not</a:t>
            </a:r>
            <a:r>
              <a:rPr lang="en-US" dirty="0" smtClean="0"/>
              <a:t> convenient.</a:t>
            </a:r>
          </a:p>
          <a:p>
            <a:r>
              <a:rPr lang="en-US" dirty="0" smtClean="0"/>
              <a:t>To facilitate </a:t>
            </a:r>
            <a:r>
              <a:rPr lang="en-US" b="1" dirty="0" smtClean="0">
                <a:solidFill>
                  <a:schemeClr val="accent2"/>
                </a:solidFill>
              </a:rPr>
              <a:t>to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5"/>
                </a:solidFill>
              </a:rPr>
              <a:t>fro</a:t>
            </a:r>
            <a:r>
              <a:rPr lang="en-US" dirty="0" smtClean="0"/>
              <a:t> movement on a linked list, we add an extra pointer to the predecessor.</a:t>
            </a:r>
          </a:p>
          <a:p>
            <a:r>
              <a:rPr lang="en-US" dirty="0" smtClean="0"/>
              <a:t>But we have to take care of </a:t>
            </a:r>
            <a:r>
              <a:rPr lang="en-US" b="1" dirty="0" smtClean="0">
                <a:solidFill>
                  <a:schemeClr val="accent4"/>
                </a:solidFill>
              </a:rPr>
              <a:t>more</a:t>
            </a:r>
            <a:r>
              <a:rPr lang="en-US" dirty="0" smtClean="0"/>
              <a:t> pointers when you insert or delete.</a:t>
            </a:r>
          </a:p>
          <a:p>
            <a:r>
              <a:rPr lang="en-US" dirty="0" smtClean="0"/>
              <a:t>Deletion is simplified and is </a:t>
            </a:r>
            <a:r>
              <a:rPr lang="en-US" i="1" dirty="0" smtClean="0"/>
              <a:t>O</a:t>
            </a:r>
            <a:r>
              <a:rPr lang="en-US" dirty="0" smtClean="0"/>
              <a:t>(1) in doubly linked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5105400"/>
            <a:ext cx="7086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Lists: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3916680" cy="1905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0120" y="2971800"/>
            <a:ext cx="3916680" cy="190500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191000"/>
            <a:ext cx="3916680" cy="19050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811792" y="2633246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t-&gt;next-&gt;prev = x-&gt;prev;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810000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t-&gt;prev-&gt;next = t-&gt;next;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419600" y="29718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flipH="1">
            <a:off x="4419600" y="44196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Circular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7080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popular convention is to have the last cell keep a pointer back to the first (with or without header).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6" name="Rectangle 5"/>
          <p:cNvSpPr/>
          <p:nvPr/>
        </p:nvSpPr>
        <p:spPr>
          <a:xfrm>
            <a:off x="720698" y="4227271"/>
            <a:ext cx="1946302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Code snippets</a:t>
            </a:r>
            <a:endParaRPr lang="en-US" sz="2400" i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4636294"/>
            <a:ext cx="2514600" cy="123110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node_s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e;</a:t>
            </a: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*prev;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52800" y="4636294"/>
            <a:ext cx="5181600" cy="123110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delete(node *t){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t-&gt;prev-&gt;next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t-&gt;next-&gt;prev = t-&gt;prev;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free(t);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6863" y="2362200"/>
            <a:ext cx="6010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038600"/>
            <a:ext cx="7772400" cy="1362075"/>
          </a:xfrm>
        </p:spPr>
        <p:txBody>
          <a:bodyPr/>
          <a:lstStyle/>
          <a:p>
            <a:r>
              <a:rPr lang="en-US" dirty="0" smtClean="0"/>
              <a:t>List Abstract data type (ADT)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ADT: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685800" y="1600200"/>
            <a:ext cx="7848600" cy="16898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u="sng" dirty="0" smtClean="0"/>
              <a:t>Abstract Data Type</a:t>
            </a:r>
          </a:p>
          <a:p>
            <a:pPr algn="just"/>
            <a:r>
              <a:rPr lang="en-US" dirty="0" smtClean="0"/>
              <a:t>An abstract data type (ADT) a data type (a set of </a:t>
            </a:r>
            <a:r>
              <a:rPr lang="en-US" b="1" dirty="0" smtClean="0">
                <a:solidFill>
                  <a:schemeClr val="accent5"/>
                </a:solidFill>
              </a:rPr>
              <a:t>values</a:t>
            </a:r>
            <a:r>
              <a:rPr lang="en-US" dirty="0" smtClean="0"/>
              <a:t> and a collection of </a:t>
            </a:r>
            <a:r>
              <a:rPr lang="en-US" b="1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on those values) that is accessed only through an </a:t>
            </a:r>
            <a:r>
              <a:rPr lang="en-US" b="1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657600"/>
            <a:ext cx="7620000" cy="1194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We refer to a program that uses an ADT as a </a:t>
            </a:r>
            <a:r>
              <a:rPr lang="en-US" b="1" dirty="0" smtClean="0">
                <a:solidFill>
                  <a:schemeClr val="tx2"/>
                </a:solidFill>
              </a:rPr>
              <a:t>client</a:t>
            </a:r>
            <a:r>
              <a:rPr lang="en-US" dirty="0" smtClean="0"/>
              <a:t>, a program that specifies the data type as an </a:t>
            </a:r>
            <a:r>
              <a:rPr lang="en-US" b="1" dirty="0" smtClean="0">
                <a:solidFill>
                  <a:schemeClr val="accent6"/>
                </a:solidFill>
              </a:rPr>
              <a:t>implementation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Integers, floating point numbers, characters are data type. They have associated operations (addition, multiplications, etc.)</a:t>
            </a:r>
          </a:p>
          <a:p>
            <a:r>
              <a:rPr lang="en-US" dirty="0" smtClean="0"/>
              <a:t>Abstract data type consists of a sets of operations, yet how the operations are implemented is </a:t>
            </a:r>
            <a:r>
              <a:rPr lang="en-US" b="1" dirty="0" smtClean="0">
                <a:solidFill>
                  <a:schemeClr val="accent3"/>
                </a:solidFill>
              </a:rPr>
              <a:t>hidden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given a </a:t>
            </a:r>
            <a:r>
              <a:rPr lang="en-US" b="1" dirty="0" smtClean="0">
                <a:solidFill>
                  <a:schemeClr val="accent2"/>
                </a:solidFill>
              </a:rPr>
              <a:t>set</a:t>
            </a:r>
            <a:r>
              <a:rPr lang="en-US" dirty="0" smtClean="0"/>
              <a:t> ADT, we want operations like union, intersection, size and complement.</a:t>
            </a:r>
          </a:p>
          <a:p>
            <a:r>
              <a:rPr lang="en-US" dirty="0" smtClean="0"/>
              <a:t>ADTs may be implemented in different ways, but the programs that use them can </a:t>
            </a:r>
            <a:r>
              <a:rPr lang="en-US" b="1" dirty="0" smtClean="0">
                <a:solidFill>
                  <a:schemeClr val="accent5"/>
                </a:solidFill>
              </a:rPr>
              <a:t>safely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ignore</a:t>
            </a:r>
            <a:r>
              <a:rPr lang="en-US" dirty="0" smtClean="0"/>
              <a:t> which implementation was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26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80010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general list of the form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size of the list is 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special list with size 0 is called empty list.</a:t>
            </a:r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follows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-1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precedes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position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is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elements in the list may be simplified to </a:t>
            </a:r>
            <a:r>
              <a:rPr lang="en-US" b="1" dirty="0" smtClean="0">
                <a:solidFill>
                  <a:schemeClr val="accent3"/>
                </a:solidFill>
              </a:rPr>
              <a:t>integers</a:t>
            </a:r>
            <a:r>
              <a:rPr lang="en-US" dirty="0" smtClean="0"/>
              <a:t> for </a:t>
            </a:r>
            <a:r>
              <a:rPr lang="en-US" b="1" u="sng" dirty="0" smtClean="0">
                <a:solidFill>
                  <a:schemeClr val="accent3"/>
                </a:solidFill>
              </a:rPr>
              <a:t>simplicity</a:t>
            </a:r>
            <a:r>
              <a:rPr lang="en-US" dirty="0" smtClean="0"/>
              <a:t>. Although complex elements can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186193"/>
            <a:ext cx="685800" cy="461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5186193"/>
            <a:ext cx="685800" cy="461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5181600"/>
            <a:ext cx="685800" cy="4617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endParaRPr lang="en-US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5186193"/>
            <a:ext cx="914400" cy="4585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endParaRPr lang="en-US" baseline="-250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447800" y="4800600"/>
            <a:ext cx="6324600" cy="1295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6096000"/>
            <a:ext cx="36867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We use 0-based counting scheme.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253207"/>
            <a:ext cx="458780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7220" y="5253207"/>
            <a:ext cx="458780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4822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Utility: </a:t>
            </a:r>
            <a:r>
              <a:rPr lang="en-US" b="1" i="1" dirty="0" smtClean="0">
                <a:solidFill>
                  <a:schemeClr val="accent2"/>
                </a:solidFill>
              </a:rPr>
              <a:t>print_list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</a:rPr>
              <a:t>make_empty</a:t>
            </a:r>
          </a:p>
          <a:p>
            <a:r>
              <a:rPr lang="en-US" dirty="0" smtClean="0"/>
              <a:t>Searching: </a:t>
            </a:r>
            <a:r>
              <a:rPr lang="en-US" b="1" i="1" dirty="0" smtClean="0">
                <a:solidFill>
                  <a:schemeClr val="accent2"/>
                </a:solidFill>
              </a:rPr>
              <a:t>find</a:t>
            </a:r>
            <a:r>
              <a:rPr lang="en-US" dirty="0" smtClean="0"/>
              <a:t> returns the position of the first occurrence of a key</a:t>
            </a:r>
          </a:p>
          <a:p>
            <a:r>
              <a:rPr lang="en-US" b="1" i="1" dirty="0" smtClean="0">
                <a:solidFill>
                  <a:schemeClr val="accent2"/>
                </a:solidFill>
              </a:rPr>
              <a:t>insert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</a:rPr>
              <a:t>delete</a:t>
            </a:r>
            <a:r>
              <a:rPr lang="en-US" dirty="0" smtClean="0"/>
              <a:t>: insert a new element in some position and delete a key from the list.</a:t>
            </a:r>
          </a:p>
          <a:p>
            <a:r>
              <a:rPr lang="en-US" b="1" i="1" dirty="0" smtClean="0">
                <a:solidFill>
                  <a:schemeClr val="accent2"/>
                </a:solidFill>
              </a:rPr>
              <a:t>find_kth</a:t>
            </a:r>
            <a:r>
              <a:rPr lang="en-US" dirty="0" smtClean="0"/>
              <a:t>: return the element in some position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Examples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dirty="0" smtClean="0"/>
              <a:t>Given </a:t>
            </a:r>
            <a:r>
              <a:rPr lang="en-US" i="1" dirty="0" smtClean="0"/>
              <a:t>L</a:t>
            </a:r>
            <a:r>
              <a:rPr lang="en-US" dirty="0" smtClean="0"/>
              <a:t>: 34, 12, 52, 16, 12</a:t>
            </a:r>
          </a:p>
          <a:p>
            <a:pPr lvl="1">
              <a:buNone/>
            </a:pPr>
            <a:r>
              <a:rPr lang="en-US" dirty="0" smtClean="0"/>
              <a:t>[find(52)]			returns 2</a:t>
            </a:r>
          </a:p>
          <a:p>
            <a:pPr lvl="1">
              <a:buNone/>
            </a:pPr>
            <a:r>
              <a:rPr lang="en-US" dirty="0" smtClean="0"/>
              <a:t>[insert(X, 3)] 		</a:t>
            </a:r>
            <a:r>
              <a:rPr lang="en-US" i="1" dirty="0" smtClean="0"/>
              <a:t>L</a:t>
            </a:r>
            <a:r>
              <a:rPr lang="en-US" dirty="0" smtClean="0"/>
              <a:t>: 34, 12, 52, </a:t>
            </a:r>
            <a:r>
              <a:rPr lang="en-US" u="sng" dirty="0" smtClean="0">
                <a:solidFill>
                  <a:schemeClr val="accent4"/>
                </a:solidFill>
              </a:rPr>
              <a:t>X</a:t>
            </a:r>
            <a:r>
              <a:rPr lang="en-US" dirty="0" smtClean="0"/>
              <a:t> ,16, 12</a:t>
            </a:r>
          </a:p>
          <a:p>
            <a:pPr lvl="1">
              <a:buNone/>
            </a:pPr>
            <a:r>
              <a:rPr lang="en-US" dirty="0" smtClean="0"/>
              <a:t>[delete(52)]		</a:t>
            </a:r>
            <a:r>
              <a:rPr lang="en-US" i="1" dirty="0" smtClean="0"/>
              <a:t>L</a:t>
            </a:r>
            <a:r>
              <a:rPr lang="en-US" dirty="0" smtClean="0"/>
              <a:t>: 34, 12, </a:t>
            </a:r>
            <a:r>
              <a:rPr lang="en-US" u="sng" dirty="0" smtClean="0">
                <a:solidFill>
                  <a:schemeClr val="accent4"/>
                </a:solidFill>
              </a:rPr>
              <a:t>X</a:t>
            </a:r>
            <a:r>
              <a:rPr lang="en-US" dirty="0" smtClean="0"/>
              <a:t>, 16, 12</a:t>
            </a:r>
          </a:p>
          <a:p>
            <a:pPr lvl="0"/>
            <a:r>
              <a:rPr lang="en-US" sz="2600" b="1" i="1" dirty="0" smtClean="0">
                <a:solidFill>
                  <a:srgbClr val="5188F9"/>
                </a:solidFill>
              </a:rPr>
              <a:t>next</a:t>
            </a:r>
            <a:r>
              <a:rPr lang="en-US" sz="2600" dirty="0" smtClean="0"/>
              <a:t> and </a:t>
            </a:r>
            <a:r>
              <a:rPr lang="en-US" sz="2600" b="1" i="1" dirty="0" smtClean="0">
                <a:solidFill>
                  <a:srgbClr val="5188F9"/>
                </a:solidFill>
              </a:rPr>
              <a:t>previous</a:t>
            </a:r>
            <a:r>
              <a:rPr lang="en-US" sz="2600" dirty="0" smtClean="0"/>
              <a:t> are other possible operations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28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ADT (Coding)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16224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client programs do not have to understand the </a:t>
            </a:r>
            <a:r>
              <a:rPr lang="en-US" sz="2400" b="1" dirty="0" smtClean="0">
                <a:solidFill>
                  <a:schemeClr val="accent6"/>
                </a:solidFill>
              </a:rPr>
              <a:t>actual implementation</a:t>
            </a:r>
            <a:r>
              <a:rPr lang="en-US" sz="2400" dirty="0" smtClean="0"/>
              <a:t> of the ADT.</a:t>
            </a:r>
          </a:p>
          <a:p>
            <a:pPr lvl="1"/>
            <a:r>
              <a:rPr lang="en-US" sz="2400" dirty="0" smtClean="0"/>
              <a:t>Instead, an interface is </a:t>
            </a:r>
            <a:r>
              <a:rPr lang="en-US" sz="2400" b="1" dirty="0" smtClean="0">
                <a:solidFill>
                  <a:schemeClr val="accent2"/>
                </a:solidFill>
              </a:rPr>
              <a:t>well-defined</a:t>
            </a:r>
            <a:r>
              <a:rPr lang="en-US" sz="2400" dirty="0" smtClean="0"/>
              <a:t> to allow easy manipulations of the lists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3222719"/>
            <a:ext cx="7772400" cy="321934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list_is_empty(list_t list);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list_t list_create(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create a new empty list */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list_free(list_t list);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free(destroy) the list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list_insert(list_t list, pos_t p,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normal insert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list_insert_end(list_t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insert at the end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list_insert_begin(list_t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insert at the front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list_delete(list_t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delete a specific item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pos_t list_find(list_t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searching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pos_t list_find_kth(list_t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k);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searching by index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pos_t list_begin(list_t list);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iterator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pos_t list_next(list_t list, pos_t p);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iterator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list_is_end(list_t list, pos_t p);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iterator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list_get(list_t list, pos_t p);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accessor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list_set(list_t list, pos_t p,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accessor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list_print(list_t list);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utility */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3230115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List ADT interface declaration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3375025"/>
          </a:xfrm>
        </p:spPr>
        <p:txBody>
          <a:bodyPr>
            <a:normAutofit/>
          </a:bodyPr>
          <a:lstStyle/>
          <a:p>
            <a:r>
              <a:rPr lang="en-US" dirty="0" smtClean="0"/>
              <a:t>When our primary interest is to go through a collection of items </a:t>
            </a:r>
            <a:r>
              <a:rPr lang="en-US" b="1" dirty="0" smtClean="0">
                <a:solidFill>
                  <a:schemeClr val="accent5"/>
                </a:solidFill>
              </a:rPr>
              <a:t>sequentially</a:t>
            </a:r>
            <a:r>
              <a:rPr lang="en-US" dirty="0" smtClean="0"/>
              <a:t>, we can organize the items as linked list.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Linked list</a:t>
            </a:r>
            <a:r>
              <a:rPr lang="en-US" dirty="0" smtClean="0"/>
              <a:t>: a basic data structure where each item contains the information that we need to get to the next item (the link)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Advantage</a:t>
            </a:r>
            <a:r>
              <a:rPr lang="en-US" dirty="0" smtClean="0"/>
              <a:t>: the capability to rearrange the items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838200" y="5039353"/>
            <a:ext cx="7848600" cy="828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linked list </a:t>
            </a:r>
            <a:r>
              <a:rPr lang="en-US" dirty="0" smtClean="0"/>
              <a:t>is a set of items where each item is part of a node that also contains a </a:t>
            </a:r>
            <a:r>
              <a:rPr lang="en-US" b="1" dirty="0" smtClean="0">
                <a:solidFill>
                  <a:schemeClr val="accent4"/>
                </a:solidFill>
              </a:rPr>
              <a:t>link</a:t>
            </a:r>
            <a:r>
              <a:rPr lang="en-US" dirty="0" smtClean="0"/>
              <a:t> a node.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Simple Array Implementation of List ADT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48228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5"/>
                </a:solidFill>
              </a:rPr>
              <a:t>estimate</a:t>
            </a:r>
            <a:r>
              <a:rPr lang="en-US" dirty="0" smtClean="0"/>
              <a:t> of the maximum size of the list is required.</a:t>
            </a:r>
          </a:p>
          <a:p>
            <a:r>
              <a:rPr lang="en-US" dirty="0" smtClean="0"/>
              <a:t>A dynamically-growing array is accepted but the insertion would be slow if the initial size is not well estimated.</a:t>
            </a:r>
          </a:p>
          <a:p>
            <a:r>
              <a:rPr lang="en-US" dirty="0" smtClean="0"/>
              <a:t>An array implementation allows: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  <a:ea typeface="+mn-ea"/>
                <a:cs typeface="+mn-cs"/>
              </a:rPr>
              <a:t>print_list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  <a:ea typeface="+mn-ea"/>
                <a:cs typeface="+mn-cs"/>
              </a:rPr>
              <a:t>find</a:t>
            </a:r>
            <a:r>
              <a:rPr lang="en-US" dirty="0" smtClean="0"/>
              <a:t> in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  <a:ea typeface="+mn-ea"/>
                <a:cs typeface="+mn-cs"/>
              </a:rPr>
              <a:t>find_kth</a:t>
            </a:r>
            <a:r>
              <a:rPr lang="en-US" dirty="0" smtClean="0"/>
              <a:t> in </a:t>
            </a:r>
            <a:r>
              <a:rPr lang="en-US" i="1" dirty="0" smtClean="0"/>
              <a:t>O</a:t>
            </a:r>
            <a:r>
              <a:rPr lang="en-US" dirty="0" smtClean="0"/>
              <a:t>(1)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  <a:ea typeface="+mn-ea"/>
                <a:cs typeface="+mn-cs"/>
              </a:rPr>
              <a:t>insert</a:t>
            </a:r>
            <a:r>
              <a:rPr lang="en-US" dirty="0" smtClean="0"/>
              <a:t>: inserting at pos. 0 requires pushing the entire array down.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  <a:ea typeface="+mn-ea"/>
                <a:cs typeface="+mn-cs"/>
              </a:rPr>
              <a:t>delete</a:t>
            </a:r>
            <a:r>
              <a:rPr lang="en-US" dirty="0" smtClean="0"/>
              <a:t>: deleting the first element requires shifting all elements 1 position up.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 implementation is </a:t>
            </a:r>
            <a:r>
              <a:rPr lang="en-US" b="1" dirty="0" smtClean="0">
                <a:solidFill>
                  <a:schemeClr val="accent3"/>
                </a:solidFill>
              </a:rPr>
              <a:t>slow</a:t>
            </a:r>
            <a:r>
              <a:rPr lang="en-US" dirty="0" smtClean="0"/>
              <a:t> when </a:t>
            </a:r>
            <a:r>
              <a:rPr lang="en-US" b="1" i="1" dirty="0" smtClean="0">
                <a:solidFill>
                  <a:schemeClr val="accent2"/>
                </a:solidFill>
              </a:rPr>
              <a:t>insert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2"/>
                </a:solidFill>
              </a:rPr>
              <a:t>delete</a:t>
            </a:r>
            <a:r>
              <a:rPr lang="en-US" dirty="0" smtClean="0"/>
              <a:t> are frequent.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30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Implementation of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57300" y="1726996"/>
            <a:ext cx="6629400" cy="193745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 struct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list_s *list_t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 int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pos_t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#define NPOS -1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600" b="1" dirty="0" smtClean="0">
              <a:solidFill>
                <a:srgbClr val="FF3399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list_s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    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*e;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19200" y="4161868"/>
            <a:ext cx="6629400" cy="170553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pos_t list_find(list_t list,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i &lt; list-&gt;n;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(list-&gt;e[i] == x)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    return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return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NPOS;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0" y="2126336"/>
            <a:ext cx="1981200" cy="11387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list is actually an array with its size accounted.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445248"/>
            <a:ext cx="1981200" cy="11387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classic sequential search on the items stored.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Implm. of List ADT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32</a:t>
            </a:fld>
            <a:endParaRPr lang="en-US" altLang="zh-TW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1567747"/>
            <a:ext cx="6781800" cy="193745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list_insert(list_t list, pos_t p,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i;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assert(list-&gt;n +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&lt;= MAX_SIZE);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FFC000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list-&gt;n; i &gt; p; i--)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	list-&gt;e[i] = list-&gt;e[i -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list-&gt;e[p] = x;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list-&gt;n++;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0" y="2971800"/>
            <a:ext cx="4572000" cy="7101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i="1" dirty="0" smtClean="0"/>
              <a:t>Be careful with the size limitation</a:t>
            </a:r>
          </a:p>
          <a:p>
            <a:r>
              <a:rPr lang="en-US" altLang="zh-TW" sz="2000" i="1" dirty="0" smtClean="0"/>
              <a:t>Then shift the stored data and make room </a:t>
            </a:r>
            <a:endParaRPr lang="zh-TW" altLang="en-US" sz="2000" i="1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43000" y="3810000"/>
            <a:ext cx="6781800" cy="193745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list_delete(list_t list,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    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i, p;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C000"/>
                </a:solidFill>
                <a:latin typeface="Consolas" pitchFamily="49" charset="0"/>
              </a:rPr>
              <a:t>    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((p = list_find(list, x)) == -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US" altLang="zh-TW" sz="1600" b="1" dirty="0" smtClean="0">
                <a:solidFill>
                  <a:srgbClr val="FFC000"/>
                </a:solidFill>
                <a:latin typeface="Consolas" pitchFamily="49" charset="0"/>
              </a:rPr>
              <a:t>return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C000"/>
                </a:solidFill>
                <a:latin typeface="Consolas" pitchFamily="49" charset="0"/>
              </a:rPr>
              <a:t>    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(i = p; i &lt; list-&gt;n -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i++)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	list-&gt;e[i] = list-&gt;e[i +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list-&gt;n--;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3800" y="5410200"/>
            <a:ext cx="4800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i="1" dirty="0" smtClean="0"/>
              <a:t>Safe: Just report error if the key is not found</a:t>
            </a:r>
          </a:p>
          <a:p>
            <a:r>
              <a:rPr lang="en-US" sz="2000" i="1" dirty="0" smtClean="0"/>
              <a:t>Then shift down the stored data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ADT: Linked List Implm.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77975"/>
            <a:ext cx="8001000" cy="1851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Instances of the node structure are created on </a:t>
            </a:r>
            <a:r>
              <a:rPr lang="en-US" b="1" dirty="0" smtClean="0">
                <a:solidFill>
                  <a:schemeClr val="accent2"/>
                </a:solidFill>
              </a:rPr>
              <a:t>demand</a:t>
            </a:r>
            <a:r>
              <a:rPr lang="en-US" dirty="0" smtClean="0"/>
              <a:t> (with </a:t>
            </a:r>
            <a:r>
              <a:rPr lang="en-US" u="sng" dirty="0" smtClean="0"/>
              <a:t>malloc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The beginning of the list is marked by </a:t>
            </a:r>
            <a:r>
              <a:rPr lang="en-US" smtClean="0"/>
              <a:t>the </a:t>
            </a:r>
            <a:r>
              <a:rPr lang="en-US" b="1" smtClean="0">
                <a:solidFill>
                  <a:schemeClr val="accent5"/>
                </a:solidFill>
              </a:rPr>
              <a:t>dummy</a:t>
            </a:r>
            <a:r>
              <a:rPr lang="en-US" smtClean="0"/>
              <a:t> header </a:t>
            </a:r>
            <a:r>
              <a:rPr lang="en-US" dirty="0" smtClean="0"/>
              <a:t>node.</a:t>
            </a:r>
          </a:p>
          <a:p>
            <a:r>
              <a:rPr lang="en-US" dirty="0" smtClean="0"/>
              <a:t>Insertion at a specific position is </a:t>
            </a:r>
            <a:r>
              <a:rPr lang="en-US" b="1" dirty="0" smtClean="0">
                <a:solidFill>
                  <a:schemeClr val="accent6"/>
                </a:solidFill>
              </a:rPr>
              <a:t>fast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33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9200" y="3657600"/>
            <a:ext cx="6629400" cy="240835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node_s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 struct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node_s *list_t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 struct 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node_s *pos_t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#define NPOS NULL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600" b="1" dirty="0" smtClean="0">
              <a:solidFill>
                <a:srgbClr val="FF3399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node_s node;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node_s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    int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 w/ LL: Basic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76300" y="1828800"/>
            <a:ext cx="7391400" cy="6894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list_is_empty(list_t list){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CC6600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C000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(list-&gt;next ==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3310997"/>
            <a:ext cx="7391400" cy="6894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list_is_end(list_t p, pos_t p){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C000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(p ==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50" y="4850300"/>
            <a:ext cx="7429500" cy="1321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list_t list_create(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node *t = malloc(</a:t>
            </a:r>
            <a:r>
              <a:rPr lang="en-US" altLang="zh-TW" sz="1400" b="1" dirty="0" smtClean="0">
                <a:solidFill>
                  <a:srgbClr val="FFC000"/>
                </a:solidFill>
                <a:latin typeface="Consolas" pitchFamily="49" charset="0"/>
              </a:rPr>
              <a:t>sizeof 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*t);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t-&gt;e 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INT_MIN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t-&gt;next 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C000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422535"/>
            <a:ext cx="723900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is_empty</a:t>
            </a:r>
            <a:r>
              <a:rPr lang="en-US" sz="2400" dirty="0" smtClean="0"/>
              <a:t>: check whether the given list is an empty list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85800" y="2590800"/>
            <a:ext cx="784860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is_last</a:t>
            </a:r>
            <a:r>
              <a:rPr lang="en-US" sz="2400" dirty="0" smtClean="0"/>
              <a:t>: check whether the given position in the list is the last element.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85800" y="4132725"/>
            <a:ext cx="7696200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create</a:t>
            </a:r>
            <a:r>
              <a:rPr lang="en-US" sz="2400" dirty="0" smtClean="0"/>
              <a:t>: generate an empty list. </a:t>
            </a:r>
            <a:br>
              <a:rPr lang="en-US" sz="2400" dirty="0" smtClean="0"/>
            </a:br>
            <a:r>
              <a:rPr lang="en-US" sz="2000" u="sng" dirty="0" smtClean="0"/>
              <a:t>Remember to free the list when it is not used anymore.</a:t>
            </a:r>
            <a:endParaRPr lang="en-US" sz="2400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ADT w/ LL: Insertion &amp;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5410200" y="2209800"/>
            <a:ext cx="3314433" cy="35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Insert in a given position. </a:t>
            </a:r>
            <a:r>
              <a:rPr lang="en-US" sz="2000" i="1" dirty="0" smtClean="0"/>
              <a:t>O</a:t>
            </a:r>
            <a:r>
              <a:rPr lang="en-US" sz="2000" dirty="0" smtClean="0"/>
              <a:t>(1)</a:t>
            </a:r>
            <a:endParaRPr lang="en-US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447800"/>
            <a:ext cx="7315200" cy="1321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list_insert(list_t list, pos_t p, </a:t>
            </a: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node *t = malloc(</a:t>
            </a:r>
            <a:r>
              <a:rPr lang="en-US" altLang="zh-TW" sz="1400" b="1" dirty="0" smtClean="0">
                <a:solidFill>
                  <a:srgbClr val="FFC000"/>
                </a:solidFill>
                <a:latin typeface="Consolas" pitchFamily="49" charset="0"/>
              </a:rPr>
              <a:t>sizeof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*t);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t-&gt;e = x;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t-&gt;next = p-&gt;next;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p-&gt;next =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315200" cy="237603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list_delete(list_t list, </a:t>
            </a:r>
            <a:r>
              <a:rPr lang="en-US" altLang="zh-TW" sz="1400" b="1" dirty="0" smtClean="0">
                <a:solidFill>
                  <a:schemeClr val="accent5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pos_t t, u;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(t = list; t-&gt;next !=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&amp;&amp; t-&gt;next-&gt;e != x; t = t-&gt;next);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if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(t-&gt;next ==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)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'x' does not exist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u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t-&gt;next = u-&gt;next;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free(u);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920349"/>
            <a:ext cx="5250796" cy="356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Deletion based on key requires a searching. </a:t>
            </a:r>
            <a:r>
              <a:rPr lang="en-US" sz="2000" i="1" dirty="0" smtClean="0"/>
              <a:t>O</a:t>
            </a:r>
            <a:r>
              <a:rPr lang="en-US" sz="2000" dirty="0" smtClean="0"/>
              <a:t>(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810000" y="4953000"/>
            <a:ext cx="4775200" cy="13526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i="1" dirty="0" smtClean="0"/>
              <a:t>When we are given an element to be deleted in the list, we first have to check whether the element exists in the list.</a:t>
            </a:r>
          </a:p>
          <a:p>
            <a:r>
              <a:rPr lang="en-US" sz="1800" i="1" dirty="0" smtClean="0"/>
              <a:t>If it exists, we need to find it predecessor so that we can remove the node containing the element.</a:t>
            </a:r>
            <a:endParaRPr lang="en-US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 w/ LL: </a:t>
            </a:r>
            <a:r>
              <a:rPr lang="en-US" i="1" dirty="0" smtClean="0"/>
              <a:t>find</a:t>
            </a:r>
            <a:r>
              <a:rPr lang="en-US" dirty="0" smtClean="0"/>
              <a:t> &amp; </a:t>
            </a:r>
            <a:r>
              <a:rPr lang="en-US" i="1" dirty="0" smtClean="0"/>
              <a:t>free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sp>
        <p:nvSpPr>
          <p:cNvPr id="4" name="Rectangle 3"/>
          <p:cNvSpPr/>
          <p:nvPr/>
        </p:nvSpPr>
        <p:spPr>
          <a:xfrm>
            <a:off x="609600" y="1419777"/>
            <a:ext cx="7924800" cy="409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Similar to </a:t>
            </a:r>
            <a:r>
              <a:rPr lang="en-US" sz="2400" b="1" i="1" dirty="0" smtClean="0">
                <a:solidFill>
                  <a:schemeClr val="accent2"/>
                </a:solidFill>
              </a:rPr>
              <a:t>delete</a:t>
            </a:r>
            <a:r>
              <a:rPr lang="en-US" sz="2400" dirty="0" smtClean="0"/>
              <a:t>, we use a for-loop to </a:t>
            </a:r>
            <a:r>
              <a:rPr lang="en-US" sz="2400" b="1" dirty="0" smtClean="0">
                <a:solidFill>
                  <a:schemeClr val="accent4"/>
                </a:solidFill>
              </a:rPr>
              <a:t>traverse</a:t>
            </a:r>
            <a:r>
              <a:rPr lang="en-US" sz="2400" dirty="0" smtClean="0"/>
              <a:t> the list.</a:t>
            </a:r>
            <a:endParaRPr 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7315200" cy="131882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pos_t list_find(list_t list,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x){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pos_t 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(t = list-&gt;next; t !=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 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&amp;&amp; t-&gt;e != x; t = t-&gt;next);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400" b="1" dirty="0" smtClean="0">
              <a:solidFill>
                <a:srgbClr val="CC6600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CC6600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return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(t ==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 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? NPOS : 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429000"/>
            <a:ext cx="7924800" cy="9906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CAREFUL</a:t>
            </a:r>
            <a:r>
              <a:rPr lang="en-US" sz="2400" dirty="0" smtClean="0"/>
              <a:t>: Always copy the next pointer before you free the node, or you lose the link.</a:t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4"/>
                </a:solidFill>
              </a:rPr>
              <a:t>Traverse</a:t>
            </a:r>
            <a:r>
              <a:rPr lang="en-US" sz="2400" dirty="0" smtClean="0"/>
              <a:t> each node. </a:t>
            </a:r>
            <a:r>
              <a:rPr lang="en-US" sz="2400" b="1" dirty="0" smtClean="0">
                <a:solidFill>
                  <a:schemeClr val="accent5"/>
                </a:solidFill>
              </a:rPr>
              <a:t>Copy</a:t>
            </a:r>
            <a:r>
              <a:rPr lang="en-US" sz="2400" dirty="0" smtClean="0"/>
              <a:t> the link then free the node.</a:t>
            </a:r>
            <a:endParaRPr lang="en-US" sz="24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90600" y="4431724"/>
            <a:ext cx="7315200" cy="174047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void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list_free(list_t list){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node *t, *u;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FF9933"/>
                </a:solidFill>
                <a:latin typeface="Consolas" pitchFamily="49" charset="0"/>
              </a:rPr>
              <a:t>for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(t = list-&gt;next; t != </a:t>
            </a:r>
            <a:r>
              <a:rPr lang="en-US" altLang="zh-TW" sz="14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 t = u){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u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    free(t);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free(t); </a:t>
            </a:r>
            <a:r>
              <a:rPr lang="en-US" altLang="zh-TW" sz="1400" b="1" dirty="0" smtClean="0">
                <a:solidFill>
                  <a:schemeClr val="tx2"/>
                </a:solidFill>
                <a:latin typeface="Consolas" pitchFamily="49" charset="0"/>
              </a:rPr>
              <a:t>/* the header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ADT: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37</a:t>
            </a:fld>
            <a:endParaRPr lang="en-US" altLang="zh-TW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40390" y="1828800"/>
          <a:ext cx="6463221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1897888"/>
                <a:gridCol w="2533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Array Implm.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Linked List Implm.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create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(1)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insert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3"/>
                          </a:solidFill>
                        </a:rPr>
                        <a:t>O</a:t>
                      </a:r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(1)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delete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find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find_kth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3"/>
                          </a:solidFill>
                        </a:rPr>
                        <a:t>O</a:t>
                      </a:r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(1)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free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accent3"/>
                          </a:solidFill>
                        </a:rPr>
                        <a:t>O</a:t>
                      </a:r>
                      <a:r>
                        <a:rPr lang="en-US" sz="2400" b="1" dirty="0" smtClean="0">
                          <a:solidFill>
                            <a:schemeClr val="accent3"/>
                          </a:solidFill>
                        </a:rPr>
                        <a:t>(1)</a:t>
                      </a:r>
                      <a:endParaRPr lang="en-US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Polynomial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1524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Array implementation: </a:t>
            </a:r>
            <a:r>
              <a:rPr lang="en-US" sz="2000" b="1" dirty="0" smtClean="0">
                <a:solidFill>
                  <a:schemeClr val="accent2"/>
                </a:solidFill>
              </a:rPr>
              <a:t>inefficient</a:t>
            </a:r>
            <a:r>
              <a:rPr lang="en-US" sz="2000" dirty="0" smtClean="0"/>
              <a:t> for sparse polynomials; </a:t>
            </a:r>
            <a:r>
              <a:rPr lang="en-US" sz="2000" b="1" dirty="0" smtClean="0">
                <a:solidFill>
                  <a:schemeClr val="accent3"/>
                </a:solidFill>
              </a:rPr>
              <a:t>waste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b="1" dirty="0" smtClean="0">
                <a:solidFill>
                  <a:schemeClr val="accent3"/>
                </a:solidFill>
              </a:rPr>
              <a:t>time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in adding and multiplying zeros.</a:t>
            </a:r>
          </a:p>
          <a:p>
            <a:r>
              <a:rPr lang="en-US" sz="2000" dirty="0" smtClean="0"/>
              <a:t>Singly linked list implementation: good for both </a:t>
            </a:r>
            <a:r>
              <a:rPr lang="en-US" sz="2000" b="1" dirty="0" smtClean="0">
                <a:solidFill>
                  <a:schemeClr val="accent5"/>
                </a:solidFill>
              </a:rPr>
              <a:t>sparse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6"/>
                </a:solidFill>
              </a:rPr>
              <a:t>dense</a:t>
            </a:r>
            <a:r>
              <a:rPr lang="en-US" sz="2000" dirty="0" smtClean="0"/>
              <a:t> polynomials.</a:t>
            </a:r>
          </a:p>
          <a:p>
            <a:pPr lvl="1"/>
            <a:r>
              <a:rPr lang="en-US" sz="2000" dirty="0" smtClean="0"/>
              <a:t>A very good application of linked lists.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38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57250" y="3048000"/>
            <a:ext cx="7429500" cy="153272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typedef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node_s node;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typedef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node </a:t>
            </a:r>
            <a:r>
              <a:rPr lang="en-US" altLang="zh-TW" sz="1400" b="1" smtClean="0">
                <a:solidFill>
                  <a:schemeClr val="tx1"/>
                </a:solidFill>
                <a:latin typeface="Consolas" pitchFamily="49" charset="0"/>
              </a:rPr>
              <a:t>polynml_t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node_s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    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coeff;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400" b="1" dirty="0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degree;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    node *next;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4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724400"/>
            <a:ext cx="1323632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7" name="Picture 6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981200" y="4790227"/>
            <a:ext cx="1953772" cy="277368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4420" y="5197316"/>
            <a:ext cx="6995160" cy="89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Polynomial ADT (Cont’)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1"/>
            <a:ext cx="8001000" cy="10668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Addition</a:t>
            </a:r>
            <a:r>
              <a:rPr lang="en-US" sz="2400" dirty="0" smtClean="0"/>
              <a:t>: Find like terms and add up coefficients. Add all unlike terms.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Multiplication</a:t>
            </a:r>
            <a:r>
              <a:rPr lang="en-US" sz="2400" dirty="0" smtClean="0"/>
              <a:t>: nested list traversal (nested for-loops)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0100" y="2590800"/>
            <a:ext cx="7543800" cy="264380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polynml_t *add(polynml_t *p1, polynml_t *p2){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polynml_t *psum = list_copy(p1);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*p, *t;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TW" sz="16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for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(p = p2-&gt;next; p !=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; p = p-&gt;next)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if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((t = list_find(psum, p-&gt;degree)) != </a:t>
            </a:r>
            <a:r>
              <a:rPr lang="en-US" altLang="zh-TW" sz="1600" b="1" dirty="0" smtClean="0">
                <a:solidFill>
                  <a:srgbClr val="FF3399"/>
                </a:solidFill>
                <a:latin typeface="Consolas" pitchFamily="49" charset="0"/>
              </a:rPr>
              <a:t>NULL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    t-&gt;coeff += p-&gt;coeff; </a:t>
            </a:r>
            <a:r>
              <a:rPr lang="en-US" altLang="zh-TW" sz="1600" b="1" dirty="0" smtClean="0">
                <a:solidFill>
                  <a:srgbClr val="0070C0"/>
                </a:solidFill>
                <a:latin typeface="Consolas" pitchFamily="49" charset="0"/>
              </a:rPr>
              <a:t>/* add up like terms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else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altLang="zh-TW" sz="1600" b="1" dirty="0" smtClean="0">
                <a:solidFill>
                  <a:srgbClr val="0070C0"/>
                </a:solidFill>
                <a:latin typeface="Consolas" pitchFamily="49" charset="0"/>
              </a:rPr>
              <a:t>/* unlike terms just add to list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        list_insert(psum, psum, *p);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dirty="0" smtClean="0">
                <a:solidFill>
                  <a:srgbClr val="CC6600"/>
                </a:solidFill>
                <a:latin typeface="Consolas" pitchFamily="49" charset="0"/>
              </a:rPr>
              <a:t>return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psum;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5452003"/>
            <a:ext cx="7924800" cy="72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Complexity</a:t>
            </a:r>
            <a:r>
              <a:rPr lang="en-US" sz="2400" dirty="0" smtClean="0"/>
              <a:t>: O(|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||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|)</a:t>
            </a:r>
            <a:br>
              <a:rPr lang="en-US" sz="2400" dirty="0" smtClean="0"/>
            </a:br>
            <a:r>
              <a:rPr lang="en-US" sz="2400" dirty="0" smtClean="0"/>
              <a:t>|</a:t>
            </a:r>
            <a:r>
              <a:rPr lang="en-US" sz="2400" i="1" dirty="0" smtClean="0"/>
              <a:t>p</a:t>
            </a:r>
            <a:r>
              <a:rPr lang="en-US" sz="2400" dirty="0" smtClean="0"/>
              <a:t>| denotes the no. of terms in the polynomial </a:t>
            </a:r>
            <a:r>
              <a:rPr lang="en-US" sz="2400" i="1" dirty="0" smtClean="0"/>
              <a:t>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Freeform 122"/>
          <p:cNvSpPr>
            <a:spLocks/>
          </p:cNvSpPr>
          <p:nvPr/>
        </p:nvSpPr>
        <p:spPr bwMode="auto">
          <a:xfrm>
            <a:off x="1024467" y="3313289"/>
            <a:ext cx="457200" cy="1267802"/>
          </a:xfrm>
          <a:custGeom>
            <a:avLst/>
            <a:gdLst/>
            <a:ahLst/>
            <a:cxnLst>
              <a:cxn ang="0">
                <a:pos x="4558" y="3551"/>
              </a:cxn>
              <a:cxn ang="0">
                <a:pos x="4932" y="3676"/>
              </a:cxn>
              <a:cxn ang="0">
                <a:pos x="5287" y="3900"/>
              </a:cxn>
              <a:cxn ang="0">
                <a:pos x="5619" y="4220"/>
              </a:cxn>
              <a:cxn ang="0">
                <a:pos x="5880" y="4585"/>
              </a:cxn>
              <a:cxn ang="0">
                <a:pos x="6049" y="4967"/>
              </a:cxn>
              <a:cxn ang="0">
                <a:pos x="6127" y="5370"/>
              </a:cxn>
              <a:cxn ang="0">
                <a:pos x="6122" y="9793"/>
              </a:cxn>
              <a:cxn ang="0">
                <a:pos x="6053" y="10109"/>
              </a:cxn>
              <a:cxn ang="0">
                <a:pos x="5917" y="10397"/>
              </a:cxn>
              <a:cxn ang="0">
                <a:pos x="5715" y="10660"/>
              </a:cxn>
              <a:cxn ang="0">
                <a:pos x="5455" y="10883"/>
              </a:cxn>
              <a:cxn ang="0">
                <a:pos x="5145" y="11056"/>
              </a:cxn>
              <a:cxn ang="0">
                <a:pos x="4787" y="11178"/>
              </a:cxn>
              <a:cxn ang="0">
                <a:pos x="1424" y="11201"/>
              </a:cxn>
              <a:cxn ang="0">
                <a:pos x="1026" y="11058"/>
              </a:cxn>
              <a:cxn ang="0">
                <a:pos x="719" y="10901"/>
              </a:cxn>
              <a:cxn ang="0">
                <a:pos x="456" y="10714"/>
              </a:cxn>
              <a:cxn ang="0">
                <a:pos x="247" y="10503"/>
              </a:cxn>
              <a:cxn ang="0">
                <a:pos x="101" y="10281"/>
              </a:cxn>
              <a:cxn ang="0">
                <a:pos x="19" y="10047"/>
              </a:cxn>
              <a:cxn ang="0">
                <a:pos x="1" y="5453"/>
              </a:cxn>
              <a:cxn ang="0">
                <a:pos x="57" y="4978"/>
              </a:cxn>
              <a:cxn ang="0">
                <a:pos x="208" y="4560"/>
              </a:cxn>
              <a:cxn ang="0">
                <a:pos x="453" y="4201"/>
              </a:cxn>
              <a:cxn ang="0">
                <a:pos x="789" y="3904"/>
              </a:cxn>
              <a:cxn ang="0">
                <a:pos x="1194" y="3691"/>
              </a:cxn>
              <a:cxn ang="0">
                <a:pos x="1670" y="3564"/>
              </a:cxn>
              <a:cxn ang="0">
                <a:pos x="2212" y="3522"/>
              </a:cxn>
              <a:cxn ang="0">
                <a:pos x="2312" y="3514"/>
              </a:cxn>
              <a:cxn ang="0">
                <a:pos x="2617" y="3511"/>
              </a:cxn>
              <a:cxn ang="0">
                <a:pos x="2686" y="3430"/>
              </a:cxn>
              <a:cxn ang="0">
                <a:pos x="2402" y="3322"/>
              </a:cxn>
              <a:cxn ang="0">
                <a:pos x="2117" y="3158"/>
              </a:cxn>
              <a:cxn ang="0">
                <a:pos x="1869" y="2950"/>
              </a:cxn>
              <a:cxn ang="0">
                <a:pos x="1660" y="2699"/>
              </a:cxn>
              <a:cxn ang="0">
                <a:pos x="1506" y="2420"/>
              </a:cxn>
              <a:cxn ang="0">
                <a:pos x="1408" y="2123"/>
              </a:cxn>
              <a:cxn ang="0">
                <a:pos x="1367" y="1804"/>
              </a:cxn>
              <a:cxn ang="0">
                <a:pos x="1390" y="1427"/>
              </a:cxn>
              <a:cxn ang="0">
                <a:pos x="1493" y="1068"/>
              </a:cxn>
              <a:cxn ang="0">
                <a:pos x="1676" y="742"/>
              </a:cxn>
              <a:cxn ang="0">
                <a:pos x="1940" y="448"/>
              </a:cxn>
              <a:cxn ang="0">
                <a:pos x="2247" y="219"/>
              </a:cxn>
              <a:cxn ang="0">
                <a:pos x="2588" y="71"/>
              </a:cxn>
              <a:cxn ang="0">
                <a:pos x="2962" y="4"/>
              </a:cxn>
              <a:cxn ang="0">
                <a:pos x="3356" y="18"/>
              </a:cxn>
              <a:cxn ang="0">
                <a:pos x="3721" y="111"/>
              </a:cxn>
              <a:cxn ang="0">
                <a:pos x="4053" y="287"/>
              </a:cxn>
              <a:cxn ang="0">
                <a:pos x="4353" y="542"/>
              </a:cxn>
              <a:cxn ang="0">
                <a:pos x="4588" y="847"/>
              </a:cxn>
              <a:cxn ang="0">
                <a:pos x="4745" y="1184"/>
              </a:cxn>
              <a:cxn ang="0">
                <a:pos x="4820" y="1555"/>
              </a:cxn>
              <a:cxn ang="0">
                <a:pos x="4818" y="1917"/>
              </a:cxn>
              <a:cxn ang="0">
                <a:pos x="4752" y="2240"/>
              </a:cxn>
              <a:cxn ang="0">
                <a:pos x="4624" y="2541"/>
              </a:cxn>
              <a:cxn ang="0">
                <a:pos x="4431" y="2824"/>
              </a:cxn>
              <a:cxn ang="0">
                <a:pos x="4192" y="3066"/>
              </a:cxn>
              <a:cxn ang="0">
                <a:pos x="3919" y="3252"/>
              </a:cxn>
              <a:cxn ang="0">
                <a:pos x="3611" y="3381"/>
              </a:cxn>
              <a:cxn ang="0">
                <a:pos x="3466" y="3480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reeform 122"/>
          <p:cNvSpPr>
            <a:spLocks/>
          </p:cNvSpPr>
          <p:nvPr/>
        </p:nvSpPr>
        <p:spPr bwMode="auto">
          <a:xfrm>
            <a:off x="3081867" y="3084689"/>
            <a:ext cx="457200" cy="1267802"/>
          </a:xfrm>
          <a:custGeom>
            <a:avLst/>
            <a:gdLst/>
            <a:ahLst/>
            <a:cxnLst>
              <a:cxn ang="0">
                <a:pos x="4558" y="3551"/>
              </a:cxn>
              <a:cxn ang="0">
                <a:pos x="4932" y="3676"/>
              </a:cxn>
              <a:cxn ang="0">
                <a:pos x="5287" y="3900"/>
              </a:cxn>
              <a:cxn ang="0">
                <a:pos x="5619" y="4220"/>
              </a:cxn>
              <a:cxn ang="0">
                <a:pos x="5880" y="4585"/>
              </a:cxn>
              <a:cxn ang="0">
                <a:pos x="6049" y="4967"/>
              </a:cxn>
              <a:cxn ang="0">
                <a:pos x="6127" y="5370"/>
              </a:cxn>
              <a:cxn ang="0">
                <a:pos x="6122" y="9793"/>
              </a:cxn>
              <a:cxn ang="0">
                <a:pos x="6053" y="10109"/>
              </a:cxn>
              <a:cxn ang="0">
                <a:pos x="5917" y="10397"/>
              </a:cxn>
              <a:cxn ang="0">
                <a:pos x="5715" y="10660"/>
              </a:cxn>
              <a:cxn ang="0">
                <a:pos x="5455" y="10883"/>
              </a:cxn>
              <a:cxn ang="0">
                <a:pos x="5145" y="11056"/>
              </a:cxn>
              <a:cxn ang="0">
                <a:pos x="4787" y="11178"/>
              </a:cxn>
              <a:cxn ang="0">
                <a:pos x="1424" y="11201"/>
              </a:cxn>
              <a:cxn ang="0">
                <a:pos x="1026" y="11058"/>
              </a:cxn>
              <a:cxn ang="0">
                <a:pos x="719" y="10901"/>
              </a:cxn>
              <a:cxn ang="0">
                <a:pos x="456" y="10714"/>
              </a:cxn>
              <a:cxn ang="0">
                <a:pos x="247" y="10503"/>
              </a:cxn>
              <a:cxn ang="0">
                <a:pos x="101" y="10281"/>
              </a:cxn>
              <a:cxn ang="0">
                <a:pos x="19" y="10047"/>
              </a:cxn>
              <a:cxn ang="0">
                <a:pos x="1" y="5453"/>
              </a:cxn>
              <a:cxn ang="0">
                <a:pos x="57" y="4978"/>
              </a:cxn>
              <a:cxn ang="0">
                <a:pos x="208" y="4560"/>
              </a:cxn>
              <a:cxn ang="0">
                <a:pos x="453" y="4201"/>
              </a:cxn>
              <a:cxn ang="0">
                <a:pos x="789" y="3904"/>
              </a:cxn>
              <a:cxn ang="0">
                <a:pos x="1194" y="3691"/>
              </a:cxn>
              <a:cxn ang="0">
                <a:pos x="1670" y="3564"/>
              </a:cxn>
              <a:cxn ang="0">
                <a:pos x="2212" y="3522"/>
              </a:cxn>
              <a:cxn ang="0">
                <a:pos x="2312" y="3514"/>
              </a:cxn>
              <a:cxn ang="0">
                <a:pos x="2617" y="3511"/>
              </a:cxn>
              <a:cxn ang="0">
                <a:pos x="2686" y="3430"/>
              </a:cxn>
              <a:cxn ang="0">
                <a:pos x="2402" y="3322"/>
              </a:cxn>
              <a:cxn ang="0">
                <a:pos x="2117" y="3158"/>
              </a:cxn>
              <a:cxn ang="0">
                <a:pos x="1869" y="2950"/>
              </a:cxn>
              <a:cxn ang="0">
                <a:pos x="1660" y="2699"/>
              </a:cxn>
              <a:cxn ang="0">
                <a:pos x="1506" y="2420"/>
              </a:cxn>
              <a:cxn ang="0">
                <a:pos x="1408" y="2123"/>
              </a:cxn>
              <a:cxn ang="0">
                <a:pos x="1367" y="1804"/>
              </a:cxn>
              <a:cxn ang="0">
                <a:pos x="1390" y="1427"/>
              </a:cxn>
              <a:cxn ang="0">
                <a:pos x="1493" y="1068"/>
              </a:cxn>
              <a:cxn ang="0">
                <a:pos x="1676" y="742"/>
              </a:cxn>
              <a:cxn ang="0">
                <a:pos x="1940" y="448"/>
              </a:cxn>
              <a:cxn ang="0">
                <a:pos x="2247" y="219"/>
              </a:cxn>
              <a:cxn ang="0">
                <a:pos x="2588" y="71"/>
              </a:cxn>
              <a:cxn ang="0">
                <a:pos x="2962" y="4"/>
              </a:cxn>
              <a:cxn ang="0">
                <a:pos x="3356" y="18"/>
              </a:cxn>
              <a:cxn ang="0">
                <a:pos x="3721" y="111"/>
              </a:cxn>
              <a:cxn ang="0">
                <a:pos x="4053" y="287"/>
              </a:cxn>
              <a:cxn ang="0">
                <a:pos x="4353" y="542"/>
              </a:cxn>
              <a:cxn ang="0">
                <a:pos x="4588" y="847"/>
              </a:cxn>
              <a:cxn ang="0">
                <a:pos x="4745" y="1184"/>
              </a:cxn>
              <a:cxn ang="0">
                <a:pos x="4820" y="1555"/>
              </a:cxn>
              <a:cxn ang="0">
                <a:pos x="4818" y="1917"/>
              </a:cxn>
              <a:cxn ang="0">
                <a:pos x="4752" y="2240"/>
              </a:cxn>
              <a:cxn ang="0">
                <a:pos x="4624" y="2541"/>
              </a:cxn>
              <a:cxn ang="0">
                <a:pos x="4431" y="2824"/>
              </a:cxn>
              <a:cxn ang="0">
                <a:pos x="4192" y="3066"/>
              </a:cxn>
              <a:cxn ang="0">
                <a:pos x="3919" y="3252"/>
              </a:cxn>
              <a:cxn ang="0">
                <a:pos x="3611" y="3381"/>
              </a:cxn>
              <a:cxn ang="0">
                <a:pos x="3466" y="3480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05867" y="2703689"/>
            <a:ext cx="527755" cy="1295400"/>
            <a:chOff x="3048000" y="3657600"/>
            <a:chExt cx="527755" cy="1295400"/>
          </a:xfrm>
        </p:grpSpPr>
        <p:sp>
          <p:nvSpPr>
            <p:cNvPr id="8" name="AutoShape 125"/>
            <p:cNvSpPr>
              <a:spLocks noChangeArrowheads="1"/>
            </p:cNvSpPr>
            <p:nvPr/>
          </p:nvSpPr>
          <p:spPr bwMode="auto">
            <a:xfrm rot="10800000">
              <a:off x="3048000" y="4286361"/>
              <a:ext cx="527755" cy="33331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124"/>
            <p:cNvSpPr>
              <a:spLocks/>
            </p:cNvSpPr>
            <p:nvPr/>
          </p:nvSpPr>
          <p:spPr bwMode="auto">
            <a:xfrm>
              <a:off x="3075777" y="3657600"/>
              <a:ext cx="467152" cy="1295400"/>
            </a:xfrm>
            <a:custGeom>
              <a:avLst/>
              <a:gdLst/>
              <a:ahLst/>
              <a:cxnLst>
                <a:cxn ang="0">
                  <a:pos x="4558" y="3551"/>
                </a:cxn>
                <a:cxn ang="0">
                  <a:pos x="4932" y="3676"/>
                </a:cxn>
                <a:cxn ang="0">
                  <a:pos x="5287" y="3900"/>
                </a:cxn>
                <a:cxn ang="0">
                  <a:pos x="5619" y="4220"/>
                </a:cxn>
                <a:cxn ang="0">
                  <a:pos x="5880" y="4585"/>
                </a:cxn>
                <a:cxn ang="0">
                  <a:pos x="6049" y="4967"/>
                </a:cxn>
                <a:cxn ang="0">
                  <a:pos x="6127" y="5370"/>
                </a:cxn>
                <a:cxn ang="0">
                  <a:pos x="6122" y="9793"/>
                </a:cxn>
                <a:cxn ang="0">
                  <a:pos x="6053" y="10109"/>
                </a:cxn>
                <a:cxn ang="0">
                  <a:pos x="5917" y="10397"/>
                </a:cxn>
                <a:cxn ang="0">
                  <a:pos x="5715" y="10660"/>
                </a:cxn>
                <a:cxn ang="0">
                  <a:pos x="5455" y="10883"/>
                </a:cxn>
                <a:cxn ang="0">
                  <a:pos x="5145" y="11056"/>
                </a:cxn>
                <a:cxn ang="0">
                  <a:pos x="4787" y="11178"/>
                </a:cxn>
                <a:cxn ang="0">
                  <a:pos x="1424" y="11201"/>
                </a:cxn>
                <a:cxn ang="0">
                  <a:pos x="1026" y="11058"/>
                </a:cxn>
                <a:cxn ang="0">
                  <a:pos x="719" y="10901"/>
                </a:cxn>
                <a:cxn ang="0">
                  <a:pos x="456" y="10714"/>
                </a:cxn>
                <a:cxn ang="0">
                  <a:pos x="247" y="10503"/>
                </a:cxn>
                <a:cxn ang="0">
                  <a:pos x="101" y="10281"/>
                </a:cxn>
                <a:cxn ang="0">
                  <a:pos x="19" y="10047"/>
                </a:cxn>
                <a:cxn ang="0">
                  <a:pos x="1" y="5453"/>
                </a:cxn>
                <a:cxn ang="0">
                  <a:pos x="57" y="4978"/>
                </a:cxn>
                <a:cxn ang="0">
                  <a:pos x="208" y="4560"/>
                </a:cxn>
                <a:cxn ang="0">
                  <a:pos x="453" y="4201"/>
                </a:cxn>
                <a:cxn ang="0">
                  <a:pos x="789" y="3904"/>
                </a:cxn>
                <a:cxn ang="0">
                  <a:pos x="1194" y="3691"/>
                </a:cxn>
                <a:cxn ang="0">
                  <a:pos x="1670" y="3564"/>
                </a:cxn>
                <a:cxn ang="0">
                  <a:pos x="2212" y="3522"/>
                </a:cxn>
                <a:cxn ang="0">
                  <a:pos x="2312" y="3514"/>
                </a:cxn>
                <a:cxn ang="0">
                  <a:pos x="2617" y="3511"/>
                </a:cxn>
                <a:cxn ang="0">
                  <a:pos x="2686" y="3430"/>
                </a:cxn>
                <a:cxn ang="0">
                  <a:pos x="2402" y="3322"/>
                </a:cxn>
                <a:cxn ang="0">
                  <a:pos x="2117" y="3158"/>
                </a:cxn>
                <a:cxn ang="0">
                  <a:pos x="1869" y="2950"/>
                </a:cxn>
                <a:cxn ang="0">
                  <a:pos x="1660" y="2699"/>
                </a:cxn>
                <a:cxn ang="0">
                  <a:pos x="1506" y="2420"/>
                </a:cxn>
                <a:cxn ang="0">
                  <a:pos x="1408" y="2123"/>
                </a:cxn>
                <a:cxn ang="0">
                  <a:pos x="1367" y="1804"/>
                </a:cxn>
                <a:cxn ang="0">
                  <a:pos x="1390" y="1427"/>
                </a:cxn>
                <a:cxn ang="0">
                  <a:pos x="1493" y="1068"/>
                </a:cxn>
                <a:cxn ang="0">
                  <a:pos x="1676" y="742"/>
                </a:cxn>
                <a:cxn ang="0">
                  <a:pos x="1940" y="448"/>
                </a:cxn>
                <a:cxn ang="0">
                  <a:pos x="2247" y="219"/>
                </a:cxn>
                <a:cxn ang="0">
                  <a:pos x="2588" y="71"/>
                </a:cxn>
                <a:cxn ang="0">
                  <a:pos x="2962" y="4"/>
                </a:cxn>
                <a:cxn ang="0">
                  <a:pos x="3356" y="18"/>
                </a:cxn>
                <a:cxn ang="0">
                  <a:pos x="3721" y="111"/>
                </a:cxn>
                <a:cxn ang="0">
                  <a:pos x="4053" y="287"/>
                </a:cxn>
                <a:cxn ang="0">
                  <a:pos x="4353" y="542"/>
                </a:cxn>
                <a:cxn ang="0">
                  <a:pos x="4588" y="847"/>
                </a:cxn>
                <a:cxn ang="0">
                  <a:pos x="4745" y="1184"/>
                </a:cxn>
                <a:cxn ang="0">
                  <a:pos x="4820" y="1555"/>
                </a:cxn>
                <a:cxn ang="0">
                  <a:pos x="4818" y="1917"/>
                </a:cxn>
                <a:cxn ang="0">
                  <a:pos x="4752" y="2240"/>
                </a:cxn>
                <a:cxn ang="0">
                  <a:pos x="4624" y="2541"/>
                </a:cxn>
                <a:cxn ang="0">
                  <a:pos x="4431" y="2824"/>
                </a:cxn>
                <a:cxn ang="0">
                  <a:pos x="4192" y="3066"/>
                </a:cxn>
                <a:cxn ang="0">
                  <a:pos x="3919" y="3252"/>
                </a:cxn>
                <a:cxn ang="0">
                  <a:pos x="3611" y="3381"/>
                </a:cxn>
                <a:cxn ang="0">
                  <a:pos x="3466" y="3480"/>
                </a:cxn>
              </a:cxnLst>
              <a:rect l="0" t="0" r="r" b="b"/>
              <a:pathLst>
                <a:path w="6132" h="16980">
                  <a:moveTo>
                    <a:pt x="3480" y="3522"/>
                  </a:moveTo>
                  <a:lnTo>
                    <a:pt x="4254" y="3522"/>
                  </a:lnTo>
                  <a:lnTo>
                    <a:pt x="4298" y="3522"/>
                  </a:lnTo>
                  <a:lnTo>
                    <a:pt x="4342" y="3524"/>
                  </a:lnTo>
                  <a:lnTo>
                    <a:pt x="4386" y="3527"/>
                  </a:lnTo>
                  <a:lnTo>
                    <a:pt x="4429" y="3531"/>
                  </a:lnTo>
                  <a:lnTo>
                    <a:pt x="4473" y="3536"/>
                  </a:lnTo>
                  <a:lnTo>
                    <a:pt x="4515" y="3543"/>
                  </a:lnTo>
                  <a:lnTo>
                    <a:pt x="4558" y="3551"/>
                  </a:lnTo>
                  <a:lnTo>
                    <a:pt x="4601" y="3560"/>
                  </a:lnTo>
                  <a:lnTo>
                    <a:pt x="4643" y="3570"/>
                  </a:lnTo>
                  <a:lnTo>
                    <a:pt x="4685" y="3582"/>
                  </a:lnTo>
                  <a:lnTo>
                    <a:pt x="4727" y="3595"/>
                  </a:lnTo>
                  <a:lnTo>
                    <a:pt x="4769" y="3609"/>
                  </a:lnTo>
                  <a:lnTo>
                    <a:pt x="4809" y="3624"/>
                  </a:lnTo>
                  <a:lnTo>
                    <a:pt x="4851" y="3640"/>
                  </a:lnTo>
                  <a:lnTo>
                    <a:pt x="4892" y="3658"/>
                  </a:lnTo>
                  <a:lnTo>
                    <a:pt x="4932" y="3676"/>
                  </a:lnTo>
                  <a:lnTo>
                    <a:pt x="4973" y="3696"/>
                  </a:lnTo>
                  <a:lnTo>
                    <a:pt x="5013" y="3717"/>
                  </a:lnTo>
                  <a:lnTo>
                    <a:pt x="5052" y="3739"/>
                  </a:lnTo>
                  <a:lnTo>
                    <a:pt x="5093" y="3763"/>
                  </a:lnTo>
                  <a:lnTo>
                    <a:pt x="5132" y="3788"/>
                  </a:lnTo>
                  <a:lnTo>
                    <a:pt x="5171" y="3814"/>
                  </a:lnTo>
                  <a:lnTo>
                    <a:pt x="5210" y="3842"/>
                  </a:lnTo>
                  <a:lnTo>
                    <a:pt x="5249" y="3870"/>
                  </a:lnTo>
                  <a:lnTo>
                    <a:pt x="5287" y="3900"/>
                  </a:lnTo>
                  <a:lnTo>
                    <a:pt x="5325" y="3931"/>
                  </a:lnTo>
                  <a:lnTo>
                    <a:pt x="5364" y="3963"/>
                  </a:lnTo>
                  <a:lnTo>
                    <a:pt x="5401" y="3997"/>
                  </a:lnTo>
                  <a:lnTo>
                    <a:pt x="5438" y="4031"/>
                  </a:lnTo>
                  <a:lnTo>
                    <a:pt x="5475" y="4067"/>
                  </a:lnTo>
                  <a:lnTo>
                    <a:pt x="5512" y="4104"/>
                  </a:lnTo>
                  <a:lnTo>
                    <a:pt x="5549" y="4142"/>
                  </a:lnTo>
                  <a:lnTo>
                    <a:pt x="5584" y="4181"/>
                  </a:lnTo>
                  <a:lnTo>
                    <a:pt x="5619" y="4220"/>
                  </a:lnTo>
                  <a:lnTo>
                    <a:pt x="5652" y="4260"/>
                  </a:lnTo>
                  <a:lnTo>
                    <a:pt x="5685" y="4300"/>
                  </a:lnTo>
                  <a:lnTo>
                    <a:pt x="5716" y="4339"/>
                  </a:lnTo>
                  <a:lnTo>
                    <a:pt x="5747" y="4379"/>
                  </a:lnTo>
                  <a:lnTo>
                    <a:pt x="5775" y="4420"/>
                  </a:lnTo>
                  <a:lnTo>
                    <a:pt x="5803" y="4460"/>
                  </a:lnTo>
                  <a:lnTo>
                    <a:pt x="5830" y="4502"/>
                  </a:lnTo>
                  <a:lnTo>
                    <a:pt x="5855" y="4543"/>
                  </a:lnTo>
                  <a:lnTo>
                    <a:pt x="5880" y="4585"/>
                  </a:lnTo>
                  <a:lnTo>
                    <a:pt x="5904" y="4626"/>
                  </a:lnTo>
                  <a:lnTo>
                    <a:pt x="5925" y="4667"/>
                  </a:lnTo>
                  <a:lnTo>
                    <a:pt x="5946" y="4710"/>
                  </a:lnTo>
                  <a:lnTo>
                    <a:pt x="5967" y="4752"/>
                  </a:lnTo>
                  <a:lnTo>
                    <a:pt x="5986" y="4795"/>
                  </a:lnTo>
                  <a:lnTo>
                    <a:pt x="6004" y="4838"/>
                  </a:lnTo>
                  <a:lnTo>
                    <a:pt x="6020" y="4880"/>
                  </a:lnTo>
                  <a:lnTo>
                    <a:pt x="6036" y="4924"/>
                  </a:lnTo>
                  <a:lnTo>
                    <a:pt x="6049" y="4967"/>
                  </a:lnTo>
                  <a:lnTo>
                    <a:pt x="6063" y="5011"/>
                  </a:lnTo>
                  <a:lnTo>
                    <a:pt x="6075" y="5055"/>
                  </a:lnTo>
                  <a:lnTo>
                    <a:pt x="6085" y="5100"/>
                  </a:lnTo>
                  <a:lnTo>
                    <a:pt x="6095" y="5144"/>
                  </a:lnTo>
                  <a:lnTo>
                    <a:pt x="6104" y="5189"/>
                  </a:lnTo>
                  <a:lnTo>
                    <a:pt x="6111" y="5234"/>
                  </a:lnTo>
                  <a:lnTo>
                    <a:pt x="6117" y="5280"/>
                  </a:lnTo>
                  <a:lnTo>
                    <a:pt x="6123" y="5324"/>
                  </a:lnTo>
                  <a:lnTo>
                    <a:pt x="6127" y="5370"/>
                  </a:lnTo>
                  <a:lnTo>
                    <a:pt x="6130" y="5417"/>
                  </a:lnTo>
                  <a:lnTo>
                    <a:pt x="6131" y="5463"/>
                  </a:lnTo>
                  <a:lnTo>
                    <a:pt x="6132" y="5509"/>
                  </a:lnTo>
                  <a:lnTo>
                    <a:pt x="6132" y="9605"/>
                  </a:lnTo>
                  <a:lnTo>
                    <a:pt x="6132" y="9643"/>
                  </a:lnTo>
                  <a:lnTo>
                    <a:pt x="6130" y="9682"/>
                  </a:lnTo>
                  <a:lnTo>
                    <a:pt x="6129" y="9719"/>
                  </a:lnTo>
                  <a:lnTo>
                    <a:pt x="6126" y="9756"/>
                  </a:lnTo>
                  <a:lnTo>
                    <a:pt x="6122" y="9793"/>
                  </a:lnTo>
                  <a:lnTo>
                    <a:pt x="6117" y="9829"/>
                  </a:lnTo>
                  <a:lnTo>
                    <a:pt x="6112" y="9866"/>
                  </a:lnTo>
                  <a:lnTo>
                    <a:pt x="6107" y="9901"/>
                  </a:lnTo>
                  <a:lnTo>
                    <a:pt x="6099" y="9937"/>
                  </a:lnTo>
                  <a:lnTo>
                    <a:pt x="6092" y="9972"/>
                  </a:lnTo>
                  <a:lnTo>
                    <a:pt x="6083" y="10007"/>
                  </a:lnTo>
                  <a:lnTo>
                    <a:pt x="6074" y="10041"/>
                  </a:lnTo>
                  <a:lnTo>
                    <a:pt x="6063" y="10075"/>
                  </a:lnTo>
                  <a:lnTo>
                    <a:pt x="6053" y="10109"/>
                  </a:lnTo>
                  <a:lnTo>
                    <a:pt x="6041" y="10142"/>
                  </a:lnTo>
                  <a:lnTo>
                    <a:pt x="6028" y="10175"/>
                  </a:lnTo>
                  <a:lnTo>
                    <a:pt x="6014" y="10208"/>
                  </a:lnTo>
                  <a:lnTo>
                    <a:pt x="6001" y="10241"/>
                  </a:lnTo>
                  <a:lnTo>
                    <a:pt x="5986" y="10273"/>
                  </a:lnTo>
                  <a:lnTo>
                    <a:pt x="5970" y="10305"/>
                  </a:lnTo>
                  <a:lnTo>
                    <a:pt x="5953" y="10335"/>
                  </a:lnTo>
                  <a:lnTo>
                    <a:pt x="5935" y="10366"/>
                  </a:lnTo>
                  <a:lnTo>
                    <a:pt x="5917" y="10397"/>
                  </a:lnTo>
                  <a:lnTo>
                    <a:pt x="5898" y="10428"/>
                  </a:lnTo>
                  <a:lnTo>
                    <a:pt x="5877" y="10458"/>
                  </a:lnTo>
                  <a:lnTo>
                    <a:pt x="5857" y="10487"/>
                  </a:lnTo>
                  <a:lnTo>
                    <a:pt x="5835" y="10517"/>
                  </a:lnTo>
                  <a:lnTo>
                    <a:pt x="5813" y="10546"/>
                  </a:lnTo>
                  <a:lnTo>
                    <a:pt x="5789" y="10575"/>
                  </a:lnTo>
                  <a:lnTo>
                    <a:pt x="5766" y="10603"/>
                  </a:lnTo>
                  <a:lnTo>
                    <a:pt x="5740" y="10632"/>
                  </a:lnTo>
                  <a:lnTo>
                    <a:pt x="5715" y="10660"/>
                  </a:lnTo>
                  <a:lnTo>
                    <a:pt x="5688" y="10687"/>
                  </a:lnTo>
                  <a:lnTo>
                    <a:pt x="5661" y="10714"/>
                  </a:lnTo>
                  <a:lnTo>
                    <a:pt x="5633" y="10739"/>
                  </a:lnTo>
                  <a:lnTo>
                    <a:pt x="5606" y="10765"/>
                  </a:lnTo>
                  <a:lnTo>
                    <a:pt x="5576" y="10790"/>
                  </a:lnTo>
                  <a:lnTo>
                    <a:pt x="5546" y="10814"/>
                  </a:lnTo>
                  <a:lnTo>
                    <a:pt x="5516" y="10838"/>
                  </a:lnTo>
                  <a:lnTo>
                    <a:pt x="5486" y="10860"/>
                  </a:lnTo>
                  <a:lnTo>
                    <a:pt x="5455" y="10883"/>
                  </a:lnTo>
                  <a:lnTo>
                    <a:pt x="5422" y="10905"/>
                  </a:lnTo>
                  <a:lnTo>
                    <a:pt x="5390" y="10925"/>
                  </a:lnTo>
                  <a:lnTo>
                    <a:pt x="5357" y="10947"/>
                  </a:lnTo>
                  <a:lnTo>
                    <a:pt x="5323" y="10966"/>
                  </a:lnTo>
                  <a:lnTo>
                    <a:pt x="5288" y="10985"/>
                  </a:lnTo>
                  <a:lnTo>
                    <a:pt x="5253" y="11004"/>
                  </a:lnTo>
                  <a:lnTo>
                    <a:pt x="5218" y="11022"/>
                  </a:lnTo>
                  <a:lnTo>
                    <a:pt x="5182" y="11039"/>
                  </a:lnTo>
                  <a:lnTo>
                    <a:pt x="5145" y="11056"/>
                  </a:lnTo>
                  <a:lnTo>
                    <a:pt x="5108" y="11072"/>
                  </a:lnTo>
                  <a:lnTo>
                    <a:pt x="5069" y="11087"/>
                  </a:lnTo>
                  <a:lnTo>
                    <a:pt x="5031" y="11102"/>
                  </a:lnTo>
                  <a:lnTo>
                    <a:pt x="4992" y="11117"/>
                  </a:lnTo>
                  <a:lnTo>
                    <a:pt x="4952" y="11130"/>
                  </a:lnTo>
                  <a:lnTo>
                    <a:pt x="4911" y="11143"/>
                  </a:lnTo>
                  <a:lnTo>
                    <a:pt x="4871" y="11155"/>
                  </a:lnTo>
                  <a:lnTo>
                    <a:pt x="4828" y="11167"/>
                  </a:lnTo>
                  <a:lnTo>
                    <a:pt x="4787" y="11178"/>
                  </a:lnTo>
                  <a:lnTo>
                    <a:pt x="4743" y="11189"/>
                  </a:lnTo>
                  <a:lnTo>
                    <a:pt x="4701" y="11199"/>
                  </a:lnTo>
                  <a:lnTo>
                    <a:pt x="4656" y="11208"/>
                  </a:lnTo>
                  <a:lnTo>
                    <a:pt x="4612" y="11217"/>
                  </a:lnTo>
                  <a:lnTo>
                    <a:pt x="4567" y="11225"/>
                  </a:lnTo>
                  <a:lnTo>
                    <a:pt x="4567" y="16980"/>
                  </a:lnTo>
                  <a:lnTo>
                    <a:pt x="1510" y="16980"/>
                  </a:lnTo>
                  <a:lnTo>
                    <a:pt x="1510" y="11225"/>
                  </a:lnTo>
                  <a:lnTo>
                    <a:pt x="1424" y="11201"/>
                  </a:lnTo>
                  <a:lnTo>
                    <a:pt x="1340" y="11175"/>
                  </a:lnTo>
                  <a:lnTo>
                    <a:pt x="1298" y="11161"/>
                  </a:lnTo>
                  <a:lnTo>
                    <a:pt x="1258" y="11148"/>
                  </a:lnTo>
                  <a:lnTo>
                    <a:pt x="1218" y="11134"/>
                  </a:lnTo>
                  <a:lnTo>
                    <a:pt x="1178" y="11120"/>
                  </a:lnTo>
                  <a:lnTo>
                    <a:pt x="1139" y="11105"/>
                  </a:lnTo>
                  <a:lnTo>
                    <a:pt x="1101" y="11089"/>
                  </a:lnTo>
                  <a:lnTo>
                    <a:pt x="1064" y="11074"/>
                  </a:lnTo>
                  <a:lnTo>
                    <a:pt x="1026" y="11058"/>
                  </a:lnTo>
                  <a:lnTo>
                    <a:pt x="990" y="11042"/>
                  </a:lnTo>
                  <a:lnTo>
                    <a:pt x="954" y="11025"/>
                  </a:lnTo>
                  <a:lnTo>
                    <a:pt x="918" y="11009"/>
                  </a:lnTo>
                  <a:lnTo>
                    <a:pt x="884" y="10991"/>
                  </a:lnTo>
                  <a:lnTo>
                    <a:pt x="849" y="10974"/>
                  </a:lnTo>
                  <a:lnTo>
                    <a:pt x="816" y="10956"/>
                  </a:lnTo>
                  <a:lnTo>
                    <a:pt x="782" y="10938"/>
                  </a:lnTo>
                  <a:lnTo>
                    <a:pt x="750" y="10920"/>
                  </a:lnTo>
                  <a:lnTo>
                    <a:pt x="719" y="10901"/>
                  </a:lnTo>
                  <a:lnTo>
                    <a:pt x="687" y="10882"/>
                  </a:lnTo>
                  <a:lnTo>
                    <a:pt x="656" y="10862"/>
                  </a:lnTo>
                  <a:lnTo>
                    <a:pt x="626" y="10841"/>
                  </a:lnTo>
                  <a:lnTo>
                    <a:pt x="596" y="10821"/>
                  </a:lnTo>
                  <a:lnTo>
                    <a:pt x="567" y="10801"/>
                  </a:lnTo>
                  <a:lnTo>
                    <a:pt x="539" y="10780"/>
                  </a:lnTo>
                  <a:lnTo>
                    <a:pt x="510" y="10758"/>
                  </a:lnTo>
                  <a:lnTo>
                    <a:pt x="484" y="10736"/>
                  </a:lnTo>
                  <a:lnTo>
                    <a:pt x="456" y="10714"/>
                  </a:lnTo>
                  <a:lnTo>
                    <a:pt x="431" y="10691"/>
                  </a:lnTo>
                  <a:lnTo>
                    <a:pt x="405" y="10668"/>
                  </a:lnTo>
                  <a:lnTo>
                    <a:pt x="380" y="10646"/>
                  </a:lnTo>
                  <a:lnTo>
                    <a:pt x="355" y="10622"/>
                  </a:lnTo>
                  <a:lnTo>
                    <a:pt x="332" y="10599"/>
                  </a:lnTo>
                  <a:lnTo>
                    <a:pt x="310" y="10576"/>
                  </a:lnTo>
                  <a:lnTo>
                    <a:pt x="289" y="10551"/>
                  </a:lnTo>
                  <a:lnTo>
                    <a:pt x="267" y="10528"/>
                  </a:lnTo>
                  <a:lnTo>
                    <a:pt x="247" y="10503"/>
                  </a:lnTo>
                  <a:lnTo>
                    <a:pt x="228" y="10480"/>
                  </a:lnTo>
                  <a:lnTo>
                    <a:pt x="209" y="10455"/>
                  </a:lnTo>
                  <a:lnTo>
                    <a:pt x="191" y="10431"/>
                  </a:lnTo>
                  <a:lnTo>
                    <a:pt x="174" y="10407"/>
                  </a:lnTo>
                  <a:lnTo>
                    <a:pt x="158" y="10382"/>
                  </a:lnTo>
                  <a:lnTo>
                    <a:pt x="142" y="10357"/>
                  </a:lnTo>
                  <a:lnTo>
                    <a:pt x="128" y="10332"/>
                  </a:lnTo>
                  <a:lnTo>
                    <a:pt x="114" y="10307"/>
                  </a:lnTo>
                  <a:lnTo>
                    <a:pt x="101" y="10281"/>
                  </a:lnTo>
                  <a:lnTo>
                    <a:pt x="89" y="10256"/>
                  </a:lnTo>
                  <a:lnTo>
                    <a:pt x="77" y="10230"/>
                  </a:lnTo>
                  <a:lnTo>
                    <a:pt x="67" y="10205"/>
                  </a:lnTo>
                  <a:lnTo>
                    <a:pt x="57" y="10179"/>
                  </a:lnTo>
                  <a:lnTo>
                    <a:pt x="48" y="10153"/>
                  </a:lnTo>
                  <a:lnTo>
                    <a:pt x="39" y="10127"/>
                  </a:lnTo>
                  <a:lnTo>
                    <a:pt x="32" y="10100"/>
                  </a:lnTo>
                  <a:lnTo>
                    <a:pt x="25" y="10074"/>
                  </a:lnTo>
                  <a:lnTo>
                    <a:pt x="19" y="10047"/>
                  </a:lnTo>
                  <a:lnTo>
                    <a:pt x="14" y="10021"/>
                  </a:lnTo>
                  <a:lnTo>
                    <a:pt x="9" y="9994"/>
                  </a:lnTo>
                  <a:lnTo>
                    <a:pt x="6" y="9967"/>
                  </a:lnTo>
                  <a:lnTo>
                    <a:pt x="3" y="9940"/>
                  </a:lnTo>
                  <a:lnTo>
                    <a:pt x="1" y="9912"/>
                  </a:lnTo>
                  <a:lnTo>
                    <a:pt x="0" y="9885"/>
                  </a:lnTo>
                  <a:lnTo>
                    <a:pt x="0" y="9857"/>
                  </a:lnTo>
                  <a:lnTo>
                    <a:pt x="0" y="5509"/>
                  </a:lnTo>
                  <a:lnTo>
                    <a:pt x="1" y="5453"/>
                  </a:lnTo>
                  <a:lnTo>
                    <a:pt x="2" y="5398"/>
                  </a:lnTo>
                  <a:lnTo>
                    <a:pt x="5" y="5342"/>
                  </a:lnTo>
                  <a:lnTo>
                    <a:pt x="9" y="5288"/>
                  </a:lnTo>
                  <a:lnTo>
                    <a:pt x="15" y="5235"/>
                  </a:lnTo>
                  <a:lnTo>
                    <a:pt x="21" y="5182"/>
                  </a:lnTo>
                  <a:lnTo>
                    <a:pt x="28" y="5130"/>
                  </a:lnTo>
                  <a:lnTo>
                    <a:pt x="37" y="5079"/>
                  </a:lnTo>
                  <a:lnTo>
                    <a:pt x="47" y="5028"/>
                  </a:lnTo>
                  <a:lnTo>
                    <a:pt x="57" y="4978"/>
                  </a:lnTo>
                  <a:lnTo>
                    <a:pt x="70" y="4929"/>
                  </a:lnTo>
                  <a:lnTo>
                    <a:pt x="83" y="4880"/>
                  </a:lnTo>
                  <a:lnTo>
                    <a:pt x="97" y="4832"/>
                  </a:lnTo>
                  <a:lnTo>
                    <a:pt x="112" y="4785"/>
                  </a:lnTo>
                  <a:lnTo>
                    <a:pt x="129" y="4739"/>
                  </a:lnTo>
                  <a:lnTo>
                    <a:pt x="147" y="4693"/>
                  </a:lnTo>
                  <a:lnTo>
                    <a:pt x="166" y="4648"/>
                  </a:lnTo>
                  <a:lnTo>
                    <a:pt x="187" y="4604"/>
                  </a:lnTo>
                  <a:lnTo>
                    <a:pt x="208" y="4560"/>
                  </a:lnTo>
                  <a:lnTo>
                    <a:pt x="230" y="4518"/>
                  </a:lnTo>
                  <a:lnTo>
                    <a:pt x="255" y="4476"/>
                  </a:lnTo>
                  <a:lnTo>
                    <a:pt x="279" y="4435"/>
                  </a:lnTo>
                  <a:lnTo>
                    <a:pt x="306" y="4393"/>
                  </a:lnTo>
                  <a:lnTo>
                    <a:pt x="332" y="4354"/>
                  </a:lnTo>
                  <a:lnTo>
                    <a:pt x="361" y="4315"/>
                  </a:lnTo>
                  <a:lnTo>
                    <a:pt x="391" y="4275"/>
                  </a:lnTo>
                  <a:lnTo>
                    <a:pt x="421" y="4238"/>
                  </a:lnTo>
                  <a:lnTo>
                    <a:pt x="453" y="4201"/>
                  </a:lnTo>
                  <a:lnTo>
                    <a:pt x="486" y="4165"/>
                  </a:lnTo>
                  <a:lnTo>
                    <a:pt x="520" y="4129"/>
                  </a:lnTo>
                  <a:lnTo>
                    <a:pt x="556" y="4093"/>
                  </a:lnTo>
                  <a:lnTo>
                    <a:pt x="592" y="4059"/>
                  </a:lnTo>
                  <a:lnTo>
                    <a:pt x="629" y="4025"/>
                  </a:lnTo>
                  <a:lnTo>
                    <a:pt x="668" y="3994"/>
                  </a:lnTo>
                  <a:lnTo>
                    <a:pt x="707" y="3963"/>
                  </a:lnTo>
                  <a:lnTo>
                    <a:pt x="747" y="3933"/>
                  </a:lnTo>
                  <a:lnTo>
                    <a:pt x="789" y="3904"/>
                  </a:lnTo>
                  <a:lnTo>
                    <a:pt x="830" y="3876"/>
                  </a:lnTo>
                  <a:lnTo>
                    <a:pt x="873" y="3849"/>
                  </a:lnTo>
                  <a:lnTo>
                    <a:pt x="916" y="3823"/>
                  </a:lnTo>
                  <a:lnTo>
                    <a:pt x="961" y="3799"/>
                  </a:lnTo>
                  <a:lnTo>
                    <a:pt x="1005" y="3775"/>
                  </a:lnTo>
                  <a:lnTo>
                    <a:pt x="1052" y="3752"/>
                  </a:lnTo>
                  <a:lnTo>
                    <a:pt x="1099" y="3731"/>
                  </a:lnTo>
                  <a:lnTo>
                    <a:pt x="1146" y="3711"/>
                  </a:lnTo>
                  <a:lnTo>
                    <a:pt x="1194" y="3691"/>
                  </a:lnTo>
                  <a:lnTo>
                    <a:pt x="1244" y="3672"/>
                  </a:lnTo>
                  <a:lnTo>
                    <a:pt x="1294" y="3655"/>
                  </a:lnTo>
                  <a:lnTo>
                    <a:pt x="1345" y="3640"/>
                  </a:lnTo>
                  <a:lnTo>
                    <a:pt x="1397" y="3624"/>
                  </a:lnTo>
                  <a:lnTo>
                    <a:pt x="1450" y="3610"/>
                  </a:lnTo>
                  <a:lnTo>
                    <a:pt x="1503" y="3597"/>
                  </a:lnTo>
                  <a:lnTo>
                    <a:pt x="1558" y="3584"/>
                  </a:lnTo>
                  <a:lnTo>
                    <a:pt x="1614" y="3574"/>
                  </a:lnTo>
                  <a:lnTo>
                    <a:pt x="1670" y="3564"/>
                  </a:lnTo>
                  <a:lnTo>
                    <a:pt x="1726" y="3554"/>
                  </a:lnTo>
                  <a:lnTo>
                    <a:pt x="1785" y="3547"/>
                  </a:lnTo>
                  <a:lnTo>
                    <a:pt x="1843" y="3540"/>
                  </a:lnTo>
                  <a:lnTo>
                    <a:pt x="1902" y="3534"/>
                  </a:lnTo>
                  <a:lnTo>
                    <a:pt x="1963" y="3530"/>
                  </a:lnTo>
                  <a:lnTo>
                    <a:pt x="2024" y="3526"/>
                  </a:lnTo>
                  <a:lnTo>
                    <a:pt x="2086" y="3524"/>
                  </a:lnTo>
                  <a:lnTo>
                    <a:pt x="2149" y="3522"/>
                  </a:lnTo>
                  <a:lnTo>
                    <a:pt x="2212" y="3522"/>
                  </a:lnTo>
                  <a:lnTo>
                    <a:pt x="2218" y="3517"/>
                  </a:lnTo>
                  <a:lnTo>
                    <a:pt x="2224" y="3514"/>
                  </a:lnTo>
                  <a:lnTo>
                    <a:pt x="2230" y="3513"/>
                  </a:lnTo>
                  <a:lnTo>
                    <a:pt x="2237" y="3512"/>
                  </a:lnTo>
                  <a:lnTo>
                    <a:pt x="2243" y="3512"/>
                  </a:lnTo>
                  <a:lnTo>
                    <a:pt x="2251" y="3512"/>
                  </a:lnTo>
                  <a:lnTo>
                    <a:pt x="2261" y="3512"/>
                  </a:lnTo>
                  <a:lnTo>
                    <a:pt x="2274" y="3512"/>
                  </a:lnTo>
                  <a:lnTo>
                    <a:pt x="2312" y="3514"/>
                  </a:lnTo>
                  <a:lnTo>
                    <a:pt x="2353" y="3516"/>
                  </a:lnTo>
                  <a:lnTo>
                    <a:pt x="2393" y="3517"/>
                  </a:lnTo>
                  <a:lnTo>
                    <a:pt x="2435" y="3519"/>
                  </a:lnTo>
                  <a:lnTo>
                    <a:pt x="2479" y="3520"/>
                  </a:lnTo>
                  <a:lnTo>
                    <a:pt x="2522" y="3520"/>
                  </a:lnTo>
                  <a:lnTo>
                    <a:pt x="2568" y="3522"/>
                  </a:lnTo>
                  <a:lnTo>
                    <a:pt x="2615" y="3522"/>
                  </a:lnTo>
                  <a:lnTo>
                    <a:pt x="2616" y="3516"/>
                  </a:lnTo>
                  <a:lnTo>
                    <a:pt x="2617" y="3511"/>
                  </a:lnTo>
                  <a:lnTo>
                    <a:pt x="2620" y="3505"/>
                  </a:lnTo>
                  <a:lnTo>
                    <a:pt x="2623" y="3498"/>
                  </a:lnTo>
                  <a:lnTo>
                    <a:pt x="2634" y="3483"/>
                  </a:lnTo>
                  <a:lnTo>
                    <a:pt x="2649" y="3466"/>
                  </a:lnTo>
                  <a:lnTo>
                    <a:pt x="2663" y="3450"/>
                  </a:lnTo>
                  <a:lnTo>
                    <a:pt x="2674" y="3439"/>
                  </a:lnTo>
                  <a:lnTo>
                    <a:pt x="2678" y="3434"/>
                  </a:lnTo>
                  <a:lnTo>
                    <a:pt x="2683" y="3431"/>
                  </a:lnTo>
                  <a:lnTo>
                    <a:pt x="2686" y="3430"/>
                  </a:lnTo>
                  <a:lnTo>
                    <a:pt x="2688" y="3429"/>
                  </a:lnTo>
                  <a:lnTo>
                    <a:pt x="2651" y="3417"/>
                  </a:lnTo>
                  <a:lnTo>
                    <a:pt x="2614" y="3406"/>
                  </a:lnTo>
                  <a:lnTo>
                    <a:pt x="2578" y="3393"/>
                  </a:lnTo>
                  <a:lnTo>
                    <a:pt x="2542" y="3380"/>
                  </a:lnTo>
                  <a:lnTo>
                    <a:pt x="2506" y="3366"/>
                  </a:lnTo>
                  <a:lnTo>
                    <a:pt x="2471" y="3351"/>
                  </a:lnTo>
                  <a:lnTo>
                    <a:pt x="2436" y="3337"/>
                  </a:lnTo>
                  <a:lnTo>
                    <a:pt x="2402" y="3322"/>
                  </a:lnTo>
                  <a:lnTo>
                    <a:pt x="2368" y="3306"/>
                  </a:lnTo>
                  <a:lnTo>
                    <a:pt x="2336" y="3289"/>
                  </a:lnTo>
                  <a:lnTo>
                    <a:pt x="2303" y="3272"/>
                  </a:lnTo>
                  <a:lnTo>
                    <a:pt x="2271" y="3255"/>
                  </a:lnTo>
                  <a:lnTo>
                    <a:pt x="2239" y="3237"/>
                  </a:lnTo>
                  <a:lnTo>
                    <a:pt x="2208" y="3218"/>
                  </a:lnTo>
                  <a:lnTo>
                    <a:pt x="2177" y="3198"/>
                  </a:lnTo>
                  <a:lnTo>
                    <a:pt x="2147" y="3178"/>
                  </a:lnTo>
                  <a:lnTo>
                    <a:pt x="2117" y="3158"/>
                  </a:lnTo>
                  <a:lnTo>
                    <a:pt x="2087" y="3137"/>
                  </a:lnTo>
                  <a:lnTo>
                    <a:pt x="2058" y="3115"/>
                  </a:lnTo>
                  <a:lnTo>
                    <a:pt x="2030" y="3093"/>
                  </a:lnTo>
                  <a:lnTo>
                    <a:pt x="2002" y="3071"/>
                  </a:lnTo>
                  <a:lnTo>
                    <a:pt x="1975" y="3047"/>
                  </a:lnTo>
                  <a:lnTo>
                    <a:pt x="1948" y="3024"/>
                  </a:lnTo>
                  <a:lnTo>
                    <a:pt x="1921" y="3000"/>
                  </a:lnTo>
                  <a:lnTo>
                    <a:pt x="1895" y="2975"/>
                  </a:lnTo>
                  <a:lnTo>
                    <a:pt x="1869" y="2950"/>
                  </a:lnTo>
                  <a:lnTo>
                    <a:pt x="1844" y="2924"/>
                  </a:lnTo>
                  <a:lnTo>
                    <a:pt x="1820" y="2898"/>
                  </a:lnTo>
                  <a:lnTo>
                    <a:pt x="1795" y="2871"/>
                  </a:lnTo>
                  <a:lnTo>
                    <a:pt x="1771" y="2843"/>
                  </a:lnTo>
                  <a:lnTo>
                    <a:pt x="1747" y="2816"/>
                  </a:lnTo>
                  <a:lnTo>
                    <a:pt x="1725" y="2787"/>
                  </a:lnTo>
                  <a:lnTo>
                    <a:pt x="1703" y="2757"/>
                  </a:lnTo>
                  <a:lnTo>
                    <a:pt x="1682" y="2729"/>
                  </a:lnTo>
                  <a:lnTo>
                    <a:pt x="1660" y="2699"/>
                  </a:lnTo>
                  <a:lnTo>
                    <a:pt x="1640" y="2669"/>
                  </a:lnTo>
                  <a:lnTo>
                    <a:pt x="1621" y="2638"/>
                  </a:lnTo>
                  <a:lnTo>
                    <a:pt x="1603" y="2608"/>
                  </a:lnTo>
                  <a:lnTo>
                    <a:pt x="1585" y="2578"/>
                  </a:lnTo>
                  <a:lnTo>
                    <a:pt x="1568" y="2547"/>
                  </a:lnTo>
                  <a:lnTo>
                    <a:pt x="1551" y="2516"/>
                  </a:lnTo>
                  <a:lnTo>
                    <a:pt x="1535" y="2484"/>
                  </a:lnTo>
                  <a:lnTo>
                    <a:pt x="1520" y="2452"/>
                  </a:lnTo>
                  <a:lnTo>
                    <a:pt x="1506" y="2420"/>
                  </a:lnTo>
                  <a:lnTo>
                    <a:pt x="1493" y="2388"/>
                  </a:lnTo>
                  <a:lnTo>
                    <a:pt x="1479" y="2356"/>
                  </a:lnTo>
                  <a:lnTo>
                    <a:pt x="1467" y="2324"/>
                  </a:lnTo>
                  <a:lnTo>
                    <a:pt x="1455" y="2291"/>
                  </a:lnTo>
                  <a:lnTo>
                    <a:pt x="1445" y="2258"/>
                  </a:lnTo>
                  <a:lnTo>
                    <a:pt x="1434" y="2225"/>
                  </a:lnTo>
                  <a:lnTo>
                    <a:pt x="1425" y="2191"/>
                  </a:lnTo>
                  <a:lnTo>
                    <a:pt x="1416" y="2157"/>
                  </a:lnTo>
                  <a:lnTo>
                    <a:pt x="1408" y="2123"/>
                  </a:lnTo>
                  <a:lnTo>
                    <a:pt x="1400" y="2089"/>
                  </a:lnTo>
                  <a:lnTo>
                    <a:pt x="1394" y="2054"/>
                  </a:lnTo>
                  <a:lnTo>
                    <a:pt x="1389" y="2018"/>
                  </a:lnTo>
                  <a:lnTo>
                    <a:pt x="1383" y="1983"/>
                  </a:lnTo>
                  <a:lnTo>
                    <a:pt x="1378" y="1948"/>
                  </a:lnTo>
                  <a:lnTo>
                    <a:pt x="1375" y="1912"/>
                  </a:lnTo>
                  <a:lnTo>
                    <a:pt x="1372" y="1876"/>
                  </a:lnTo>
                  <a:lnTo>
                    <a:pt x="1368" y="1840"/>
                  </a:lnTo>
                  <a:lnTo>
                    <a:pt x="1367" y="1804"/>
                  </a:lnTo>
                  <a:lnTo>
                    <a:pt x="1366" y="1767"/>
                  </a:lnTo>
                  <a:lnTo>
                    <a:pt x="1365" y="1729"/>
                  </a:lnTo>
                  <a:lnTo>
                    <a:pt x="1366" y="1686"/>
                  </a:lnTo>
                  <a:lnTo>
                    <a:pt x="1367" y="1641"/>
                  </a:lnTo>
                  <a:lnTo>
                    <a:pt x="1370" y="1598"/>
                  </a:lnTo>
                  <a:lnTo>
                    <a:pt x="1374" y="1555"/>
                  </a:lnTo>
                  <a:lnTo>
                    <a:pt x="1378" y="1511"/>
                  </a:lnTo>
                  <a:lnTo>
                    <a:pt x="1383" y="1469"/>
                  </a:lnTo>
                  <a:lnTo>
                    <a:pt x="1390" y="1427"/>
                  </a:lnTo>
                  <a:lnTo>
                    <a:pt x="1397" y="1386"/>
                  </a:lnTo>
                  <a:lnTo>
                    <a:pt x="1405" y="1345"/>
                  </a:lnTo>
                  <a:lnTo>
                    <a:pt x="1415" y="1304"/>
                  </a:lnTo>
                  <a:lnTo>
                    <a:pt x="1426" y="1264"/>
                  </a:lnTo>
                  <a:lnTo>
                    <a:pt x="1437" y="1223"/>
                  </a:lnTo>
                  <a:lnTo>
                    <a:pt x="1449" y="1184"/>
                  </a:lnTo>
                  <a:lnTo>
                    <a:pt x="1463" y="1145"/>
                  </a:lnTo>
                  <a:lnTo>
                    <a:pt x="1477" y="1106"/>
                  </a:lnTo>
                  <a:lnTo>
                    <a:pt x="1493" y="1068"/>
                  </a:lnTo>
                  <a:lnTo>
                    <a:pt x="1508" y="1030"/>
                  </a:lnTo>
                  <a:lnTo>
                    <a:pt x="1527" y="993"/>
                  </a:lnTo>
                  <a:lnTo>
                    <a:pt x="1545" y="955"/>
                  </a:lnTo>
                  <a:lnTo>
                    <a:pt x="1564" y="919"/>
                  </a:lnTo>
                  <a:lnTo>
                    <a:pt x="1585" y="883"/>
                  </a:lnTo>
                  <a:lnTo>
                    <a:pt x="1606" y="847"/>
                  </a:lnTo>
                  <a:lnTo>
                    <a:pt x="1628" y="811"/>
                  </a:lnTo>
                  <a:lnTo>
                    <a:pt x="1652" y="776"/>
                  </a:lnTo>
                  <a:lnTo>
                    <a:pt x="1676" y="742"/>
                  </a:lnTo>
                  <a:lnTo>
                    <a:pt x="1702" y="708"/>
                  </a:lnTo>
                  <a:lnTo>
                    <a:pt x="1728" y="674"/>
                  </a:lnTo>
                  <a:lnTo>
                    <a:pt x="1756" y="640"/>
                  </a:lnTo>
                  <a:lnTo>
                    <a:pt x="1783" y="607"/>
                  </a:lnTo>
                  <a:lnTo>
                    <a:pt x="1813" y="574"/>
                  </a:lnTo>
                  <a:lnTo>
                    <a:pt x="1844" y="542"/>
                  </a:lnTo>
                  <a:lnTo>
                    <a:pt x="1875" y="510"/>
                  </a:lnTo>
                  <a:lnTo>
                    <a:pt x="1907" y="478"/>
                  </a:lnTo>
                  <a:lnTo>
                    <a:pt x="1940" y="448"/>
                  </a:lnTo>
                  <a:lnTo>
                    <a:pt x="1971" y="419"/>
                  </a:lnTo>
                  <a:lnTo>
                    <a:pt x="2005" y="390"/>
                  </a:lnTo>
                  <a:lnTo>
                    <a:pt x="2038" y="362"/>
                  </a:lnTo>
                  <a:lnTo>
                    <a:pt x="2072" y="336"/>
                  </a:lnTo>
                  <a:lnTo>
                    <a:pt x="2106" y="311"/>
                  </a:lnTo>
                  <a:lnTo>
                    <a:pt x="2141" y="287"/>
                  </a:lnTo>
                  <a:lnTo>
                    <a:pt x="2176" y="263"/>
                  </a:lnTo>
                  <a:lnTo>
                    <a:pt x="2211" y="240"/>
                  </a:lnTo>
                  <a:lnTo>
                    <a:pt x="2247" y="219"/>
                  </a:lnTo>
                  <a:lnTo>
                    <a:pt x="2284" y="199"/>
                  </a:lnTo>
                  <a:lnTo>
                    <a:pt x="2320" y="179"/>
                  </a:lnTo>
                  <a:lnTo>
                    <a:pt x="2357" y="160"/>
                  </a:lnTo>
                  <a:lnTo>
                    <a:pt x="2395" y="143"/>
                  </a:lnTo>
                  <a:lnTo>
                    <a:pt x="2432" y="127"/>
                  </a:lnTo>
                  <a:lnTo>
                    <a:pt x="2470" y="111"/>
                  </a:lnTo>
                  <a:lnTo>
                    <a:pt x="2510" y="98"/>
                  </a:lnTo>
                  <a:lnTo>
                    <a:pt x="2549" y="84"/>
                  </a:lnTo>
                  <a:lnTo>
                    <a:pt x="2588" y="71"/>
                  </a:lnTo>
                  <a:lnTo>
                    <a:pt x="2628" y="60"/>
                  </a:lnTo>
                  <a:lnTo>
                    <a:pt x="2668" y="50"/>
                  </a:lnTo>
                  <a:lnTo>
                    <a:pt x="2709" y="40"/>
                  </a:lnTo>
                  <a:lnTo>
                    <a:pt x="2750" y="32"/>
                  </a:lnTo>
                  <a:lnTo>
                    <a:pt x="2791" y="24"/>
                  </a:lnTo>
                  <a:lnTo>
                    <a:pt x="2833" y="18"/>
                  </a:lnTo>
                  <a:lnTo>
                    <a:pt x="2876" y="13"/>
                  </a:lnTo>
                  <a:lnTo>
                    <a:pt x="2918" y="7"/>
                  </a:lnTo>
                  <a:lnTo>
                    <a:pt x="2962" y="4"/>
                  </a:lnTo>
                  <a:lnTo>
                    <a:pt x="3005" y="2"/>
                  </a:lnTo>
                  <a:lnTo>
                    <a:pt x="3049" y="1"/>
                  </a:lnTo>
                  <a:lnTo>
                    <a:pt x="3094" y="0"/>
                  </a:lnTo>
                  <a:lnTo>
                    <a:pt x="3138" y="1"/>
                  </a:lnTo>
                  <a:lnTo>
                    <a:pt x="3183" y="2"/>
                  </a:lnTo>
                  <a:lnTo>
                    <a:pt x="3226" y="4"/>
                  </a:lnTo>
                  <a:lnTo>
                    <a:pt x="3270" y="7"/>
                  </a:lnTo>
                  <a:lnTo>
                    <a:pt x="3312" y="13"/>
                  </a:lnTo>
                  <a:lnTo>
                    <a:pt x="3356" y="18"/>
                  </a:lnTo>
                  <a:lnTo>
                    <a:pt x="3397" y="24"/>
                  </a:lnTo>
                  <a:lnTo>
                    <a:pt x="3440" y="32"/>
                  </a:lnTo>
                  <a:lnTo>
                    <a:pt x="3481" y="40"/>
                  </a:lnTo>
                  <a:lnTo>
                    <a:pt x="3521" y="50"/>
                  </a:lnTo>
                  <a:lnTo>
                    <a:pt x="3563" y="60"/>
                  </a:lnTo>
                  <a:lnTo>
                    <a:pt x="3602" y="71"/>
                  </a:lnTo>
                  <a:lnTo>
                    <a:pt x="3643" y="84"/>
                  </a:lnTo>
                  <a:lnTo>
                    <a:pt x="3682" y="98"/>
                  </a:lnTo>
                  <a:lnTo>
                    <a:pt x="3721" y="111"/>
                  </a:lnTo>
                  <a:lnTo>
                    <a:pt x="3759" y="127"/>
                  </a:lnTo>
                  <a:lnTo>
                    <a:pt x="3798" y="143"/>
                  </a:lnTo>
                  <a:lnTo>
                    <a:pt x="3835" y="160"/>
                  </a:lnTo>
                  <a:lnTo>
                    <a:pt x="3873" y="179"/>
                  </a:lnTo>
                  <a:lnTo>
                    <a:pt x="3909" y="199"/>
                  </a:lnTo>
                  <a:lnTo>
                    <a:pt x="3946" y="219"/>
                  </a:lnTo>
                  <a:lnTo>
                    <a:pt x="3982" y="240"/>
                  </a:lnTo>
                  <a:lnTo>
                    <a:pt x="4017" y="263"/>
                  </a:lnTo>
                  <a:lnTo>
                    <a:pt x="4053" y="287"/>
                  </a:lnTo>
                  <a:lnTo>
                    <a:pt x="4088" y="311"/>
                  </a:lnTo>
                  <a:lnTo>
                    <a:pt x="4122" y="336"/>
                  </a:lnTo>
                  <a:lnTo>
                    <a:pt x="4156" y="362"/>
                  </a:lnTo>
                  <a:lnTo>
                    <a:pt x="4190" y="390"/>
                  </a:lnTo>
                  <a:lnTo>
                    <a:pt x="4223" y="419"/>
                  </a:lnTo>
                  <a:lnTo>
                    <a:pt x="4256" y="448"/>
                  </a:lnTo>
                  <a:lnTo>
                    <a:pt x="4289" y="478"/>
                  </a:lnTo>
                  <a:lnTo>
                    <a:pt x="4321" y="510"/>
                  </a:lnTo>
                  <a:lnTo>
                    <a:pt x="4353" y="542"/>
                  </a:lnTo>
                  <a:lnTo>
                    <a:pt x="4383" y="574"/>
                  </a:lnTo>
                  <a:lnTo>
                    <a:pt x="4412" y="607"/>
                  </a:lnTo>
                  <a:lnTo>
                    <a:pt x="4440" y="640"/>
                  </a:lnTo>
                  <a:lnTo>
                    <a:pt x="4467" y="674"/>
                  </a:lnTo>
                  <a:lnTo>
                    <a:pt x="4493" y="708"/>
                  </a:lnTo>
                  <a:lnTo>
                    <a:pt x="4518" y="742"/>
                  </a:lnTo>
                  <a:lnTo>
                    <a:pt x="4543" y="776"/>
                  </a:lnTo>
                  <a:lnTo>
                    <a:pt x="4566" y="811"/>
                  </a:lnTo>
                  <a:lnTo>
                    <a:pt x="4588" y="847"/>
                  </a:lnTo>
                  <a:lnTo>
                    <a:pt x="4610" y="883"/>
                  </a:lnTo>
                  <a:lnTo>
                    <a:pt x="4630" y="919"/>
                  </a:lnTo>
                  <a:lnTo>
                    <a:pt x="4649" y="955"/>
                  </a:lnTo>
                  <a:lnTo>
                    <a:pt x="4667" y="993"/>
                  </a:lnTo>
                  <a:lnTo>
                    <a:pt x="4685" y="1030"/>
                  </a:lnTo>
                  <a:lnTo>
                    <a:pt x="4701" y="1068"/>
                  </a:lnTo>
                  <a:lnTo>
                    <a:pt x="4716" y="1106"/>
                  </a:lnTo>
                  <a:lnTo>
                    <a:pt x="4731" y="1145"/>
                  </a:lnTo>
                  <a:lnTo>
                    <a:pt x="4745" y="1184"/>
                  </a:lnTo>
                  <a:lnTo>
                    <a:pt x="4756" y="1223"/>
                  </a:lnTo>
                  <a:lnTo>
                    <a:pt x="4768" y="1264"/>
                  </a:lnTo>
                  <a:lnTo>
                    <a:pt x="4779" y="1304"/>
                  </a:lnTo>
                  <a:lnTo>
                    <a:pt x="4788" y="1345"/>
                  </a:lnTo>
                  <a:lnTo>
                    <a:pt x="4797" y="1386"/>
                  </a:lnTo>
                  <a:lnTo>
                    <a:pt x="4803" y="1427"/>
                  </a:lnTo>
                  <a:lnTo>
                    <a:pt x="4810" y="1469"/>
                  </a:lnTo>
                  <a:lnTo>
                    <a:pt x="4816" y="1511"/>
                  </a:lnTo>
                  <a:lnTo>
                    <a:pt x="4820" y="1555"/>
                  </a:lnTo>
                  <a:lnTo>
                    <a:pt x="4823" y="1598"/>
                  </a:lnTo>
                  <a:lnTo>
                    <a:pt x="4825" y="1641"/>
                  </a:lnTo>
                  <a:lnTo>
                    <a:pt x="4827" y="1686"/>
                  </a:lnTo>
                  <a:lnTo>
                    <a:pt x="4827" y="1729"/>
                  </a:lnTo>
                  <a:lnTo>
                    <a:pt x="4827" y="1768"/>
                  </a:lnTo>
                  <a:lnTo>
                    <a:pt x="4826" y="1806"/>
                  </a:lnTo>
                  <a:lnTo>
                    <a:pt x="4824" y="1843"/>
                  </a:lnTo>
                  <a:lnTo>
                    <a:pt x="4822" y="1880"/>
                  </a:lnTo>
                  <a:lnTo>
                    <a:pt x="4818" y="1917"/>
                  </a:lnTo>
                  <a:lnTo>
                    <a:pt x="4814" y="1954"/>
                  </a:lnTo>
                  <a:lnTo>
                    <a:pt x="4808" y="1990"/>
                  </a:lnTo>
                  <a:lnTo>
                    <a:pt x="4803" y="2027"/>
                  </a:lnTo>
                  <a:lnTo>
                    <a:pt x="4797" y="2062"/>
                  </a:lnTo>
                  <a:lnTo>
                    <a:pt x="4789" y="2098"/>
                  </a:lnTo>
                  <a:lnTo>
                    <a:pt x="4781" y="2134"/>
                  </a:lnTo>
                  <a:lnTo>
                    <a:pt x="4772" y="2169"/>
                  </a:lnTo>
                  <a:lnTo>
                    <a:pt x="4763" y="2204"/>
                  </a:lnTo>
                  <a:lnTo>
                    <a:pt x="4752" y="2240"/>
                  </a:lnTo>
                  <a:lnTo>
                    <a:pt x="4740" y="2274"/>
                  </a:lnTo>
                  <a:lnTo>
                    <a:pt x="4729" y="2308"/>
                  </a:lnTo>
                  <a:lnTo>
                    <a:pt x="4716" y="2342"/>
                  </a:lnTo>
                  <a:lnTo>
                    <a:pt x="4702" y="2376"/>
                  </a:lnTo>
                  <a:lnTo>
                    <a:pt x="4688" y="2410"/>
                  </a:lnTo>
                  <a:lnTo>
                    <a:pt x="4673" y="2443"/>
                  </a:lnTo>
                  <a:lnTo>
                    <a:pt x="4657" y="2476"/>
                  </a:lnTo>
                  <a:lnTo>
                    <a:pt x="4641" y="2508"/>
                  </a:lnTo>
                  <a:lnTo>
                    <a:pt x="4624" y="2541"/>
                  </a:lnTo>
                  <a:lnTo>
                    <a:pt x="4605" y="2573"/>
                  </a:lnTo>
                  <a:lnTo>
                    <a:pt x="4586" y="2606"/>
                  </a:lnTo>
                  <a:lnTo>
                    <a:pt x="4566" y="2638"/>
                  </a:lnTo>
                  <a:lnTo>
                    <a:pt x="4546" y="2669"/>
                  </a:lnTo>
                  <a:lnTo>
                    <a:pt x="4525" y="2701"/>
                  </a:lnTo>
                  <a:lnTo>
                    <a:pt x="4502" y="2732"/>
                  </a:lnTo>
                  <a:lnTo>
                    <a:pt x="4480" y="2763"/>
                  </a:lnTo>
                  <a:lnTo>
                    <a:pt x="4456" y="2793"/>
                  </a:lnTo>
                  <a:lnTo>
                    <a:pt x="4431" y="2824"/>
                  </a:lnTo>
                  <a:lnTo>
                    <a:pt x="4407" y="2853"/>
                  </a:lnTo>
                  <a:lnTo>
                    <a:pt x="4381" y="2883"/>
                  </a:lnTo>
                  <a:lnTo>
                    <a:pt x="4356" y="2910"/>
                  </a:lnTo>
                  <a:lnTo>
                    <a:pt x="4329" y="2938"/>
                  </a:lnTo>
                  <a:lnTo>
                    <a:pt x="4303" y="2965"/>
                  </a:lnTo>
                  <a:lnTo>
                    <a:pt x="4276" y="2991"/>
                  </a:lnTo>
                  <a:lnTo>
                    <a:pt x="4249" y="3017"/>
                  </a:lnTo>
                  <a:lnTo>
                    <a:pt x="4220" y="3041"/>
                  </a:lnTo>
                  <a:lnTo>
                    <a:pt x="4192" y="3066"/>
                  </a:lnTo>
                  <a:lnTo>
                    <a:pt x="4164" y="3089"/>
                  </a:lnTo>
                  <a:lnTo>
                    <a:pt x="4134" y="3112"/>
                  </a:lnTo>
                  <a:lnTo>
                    <a:pt x="4105" y="3134"/>
                  </a:lnTo>
                  <a:lnTo>
                    <a:pt x="4075" y="3155"/>
                  </a:lnTo>
                  <a:lnTo>
                    <a:pt x="4045" y="3176"/>
                  </a:lnTo>
                  <a:lnTo>
                    <a:pt x="4014" y="3196"/>
                  </a:lnTo>
                  <a:lnTo>
                    <a:pt x="3982" y="3215"/>
                  </a:lnTo>
                  <a:lnTo>
                    <a:pt x="3950" y="3233"/>
                  </a:lnTo>
                  <a:lnTo>
                    <a:pt x="3919" y="3252"/>
                  </a:lnTo>
                  <a:lnTo>
                    <a:pt x="3887" y="3269"/>
                  </a:lnTo>
                  <a:lnTo>
                    <a:pt x="3854" y="3286"/>
                  </a:lnTo>
                  <a:lnTo>
                    <a:pt x="3820" y="3301"/>
                  </a:lnTo>
                  <a:lnTo>
                    <a:pt x="3786" y="3316"/>
                  </a:lnTo>
                  <a:lnTo>
                    <a:pt x="3752" y="3331"/>
                  </a:lnTo>
                  <a:lnTo>
                    <a:pt x="3718" y="3344"/>
                  </a:lnTo>
                  <a:lnTo>
                    <a:pt x="3683" y="3358"/>
                  </a:lnTo>
                  <a:lnTo>
                    <a:pt x="3647" y="3370"/>
                  </a:lnTo>
                  <a:lnTo>
                    <a:pt x="3611" y="3381"/>
                  </a:lnTo>
                  <a:lnTo>
                    <a:pt x="3575" y="3393"/>
                  </a:lnTo>
                  <a:lnTo>
                    <a:pt x="3538" y="3402"/>
                  </a:lnTo>
                  <a:lnTo>
                    <a:pt x="3500" y="3412"/>
                  </a:lnTo>
                  <a:lnTo>
                    <a:pt x="3463" y="3421"/>
                  </a:lnTo>
                  <a:lnTo>
                    <a:pt x="3425" y="3429"/>
                  </a:lnTo>
                  <a:lnTo>
                    <a:pt x="3438" y="3443"/>
                  </a:lnTo>
                  <a:lnTo>
                    <a:pt x="3449" y="3456"/>
                  </a:lnTo>
                  <a:lnTo>
                    <a:pt x="3459" y="3468"/>
                  </a:lnTo>
                  <a:lnTo>
                    <a:pt x="3466" y="3480"/>
                  </a:lnTo>
                  <a:lnTo>
                    <a:pt x="3473" y="3491"/>
                  </a:lnTo>
                  <a:lnTo>
                    <a:pt x="3477" y="3501"/>
                  </a:lnTo>
                  <a:lnTo>
                    <a:pt x="3479" y="3512"/>
                  </a:lnTo>
                  <a:lnTo>
                    <a:pt x="3480" y="35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Freeform 122"/>
          <p:cNvSpPr>
            <a:spLocks/>
          </p:cNvSpPr>
          <p:nvPr/>
        </p:nvSpPr>
        <p:spPr bwMode="auto">
          <a:xfrm>
            <a:off x="5977467" y="3313289"/>
            <a:ext cx="457200" cy="1267802"/>
          </a:xfrm>
          <a:custGeom>
            <a:avLst/>
            <a:gdLst/>
            <a:ahLst/>
            <a:cxnLst>
              <a:cxn ang="0">
                <a:pos x="4558" y="3551"/>
              </a:cxn>
              <a:cxn ang="0">
                <a:pos x="4932" y="3676"/>
              </a:cxn>
              <a:cxn ang="0">
                <a:pos x="5287" y="3900"/>
              </a:cxn>
              <a:cxn ang="0">
                <a:pos x="5619" y="4220"/>
              </a:cxn>
              <a:cxn ang="0">
                <a:pos x="5880" y="4585"/>
              </a:cxn>
              <a:cxn ang="0">
                <a:pos x="6049" y="4967"/>
              </a:cxn>
              <a:cxn ang="0">
                <a:pos x="6127" y="5370"/>
              </a:cxn>
              <a:cxn ang="0">
                <a:pos x="6122" y="9793"/>
              </a:cxn>
              <a:cxn ang="0">
                <a:pos x="6053" y="10109"/>
              </a:cxn>
              <a:cxn ang="0">
                <a:pos x="5917" y="10397"/>
              </a:cxn>
              <a:cxn ang="0">
                <a:pos x="5715" y="10660"/>
              </a:cxn>
              <a:cxn ang="0">
                <a:pos x="5455" y="10883"/>
              </a:cxn>
              <a:cxn ang="0">
                <a:pos x="5145" y="11056"/>
              </a:cxn>
              <a:cxn ang="0">
                <a:pos x="4787" y="11178"/>
              </a:cxn>
              <a:cxn ang="0">
                <a:pos x="1424" y="11201"/>
              </a:cxn>
              <a:cxn ang="0">
                <a:pos x="1026" y="11058"/>
              </a:cxn>
              <a:cxn ang="0">
                <a:pos x="719" y="10901"/>
              </a:cxn>
              <a:cxn ang="0">
                <a:pos x="456" y="10714"/>
              </a:cxn>
              <a:cxn ang="0">
                <a:pos x="247" y="10503"/>
              </a:cxn>
              <a:cxn ang="0">
                <a:pos x="101" y="10281"/>
              </a:cxn>
              <a:cxn ang="0">
                <a:pos x="19" y="10047"/>
              </a:cxn>
              <a:cxn ang="0">
                <a:pos x="1" y="5453"/>
              </a:cxn>
              <a:cxn ang="0">
                <a:pos x="57" y="4978"/>
              </a:cxn>
              <a:cxn ang="0">
                <a:pos x="208" y="4560"/>
              </a:cxn>
              <a:cxn ang="0">
                <a:pos x="453" y="4201"/>
              </a:cxn>
              <a:cxn ang="0">
                <a:pos x="789" y="3904"/>
              </a:cxn>
              <a:cxn ang="0">
                <a:pos x="1194" y="3691"/>
              </a:cxn>
              <a:cxn ang="0">
                <a:pos x="1670" y="3564"/>
              </a:cxn>
              <a:cxn ang="0">
                <a:pos x="2212" y="3522"/>
              </a:cxn>
              <a:cxn ang="0">
                <a:pos x="2312" y="3514"/>
              </a:cxn>
              <a:cxn ang="0">
                <a:pos x="2617" y="3511"/>
              </a:cxn>
              <a:cxn ang="0">
                <a:pos x="2686" y="3430"/>
              </a:cxn>
              <a:cxn ang="0">
                <a:pos x="2402" y="3322"/>
              </a:cxn>
              <a:cxn ang="0">
                <a:pos x="2117" y="3158"/>
              </a:cxn>
              <a:cxn ang="0">
                <a:pos x="1869" y="2950"/>
              </a:cxn>
              <a:cxn ang="0">
                <a:pos x="1660" y="2699"/>
              </a:cxn>
              <a:cxn ang="0">
                <a:pos x="1506" y="2420"/>
              </a:cxn>
              <a:cxn ang="0">
                <a:pos x="1408" y="2123"/>
              </a:cxn>
              <a:cxn ang="0">
                <a:pos x="1367" y="1804"/>
              </a:cxn>
              <a:cxn ang="0">
                <a:pos x="1390" y="1427"/>
              </a:cxn>
              <a:cxn ang="0">
                <a:pos x="1493" y="1068"/>
              </a:cxn>
              <a:cxn ang="0">
                <a:pos x="1676" y="742"/>
              </a:cxn>
              <a:cxn ang="0">
                <a:pos x="1940" y="448"/>
              </a:cxn>
              <a:cxn ang="0">
                <a:pos x="2247" y="219"/>
              </a:cxn>
              <a:cxn ang="0">
                <a:pos x="2588" y="71"/>
              </a:cxn>
              <a:cxn ang="0">
                <a:pos x="2962" y="4"/>
              </a:cxn>
              <a:cxn ang="0">
                <a:pos x="3356" y="18"/>
              </a:cxn>
              <a:cxn ang="0">
                <a:pos x="3721" y="111"/>
              </a:cxn>
              <a:cxn ang="0">
                <a:pos x="4053" y="287"/>
              </a:cxn>
              <a:cxn ang="0">
                <a:pos x="4353" y="542"/>
              </a:cxn>
              <a:cxn ang="0">
                <a:pos x="4588" y="847"/>
              </a:cxn>
              <a:cxn ang="0">
                <a:pos x="4745" y="1184"/>
              </a:cxn>
              <a:cxn ang="0">
                <a:pos x="4820" y="1555"/>
              </a:cxn>
              <a:cxn ang="0">
                <a:pos x="4818" y="1917"/>
              </a:cxn>
              <a:cxn ang="0">
                <a:pos x="4752" y="2240"/>
              </a:cxn>
              <a:cxn ang="0">
                <a:pos x="4624" y="2541"/>
              </a:cxn>
              <a:cxn ang="0">
                <a:pos x="4431" y="2824"/>
              </a:cxn>
              <a:cxn ang="0">
                <a:pos x="4192" y="3066"/>
              </a:cxn>
              <a:cxn ang="0">
                <a:pos x="3919" y="3252"/>
              </a:cxn>
              <a:cxn ang="0">
                <a:pos x="3611" y="3381"/>
              </a:cxn>
              <a:cxn ang="0">
                <a:pos x="3466" y="3480"/>
              </a:cxn>
            </a:cxnLst>
            <a:rect l="0" t="0" r="r" b="b"/>
            <a:pathLst>
              <a:path w="6132" h="16980">
                <a:moveTo>
                  <a:pt x="3480" y="3522"/>
                </a:moveTo>
                <a:lnTo>
                  <a:pt x="4254" y="3522"/>
                </a:lnTo>
                <a:lnTo>
                  <a:pt x="4298" y="3522"/>
                </a:lnTo>
                <a:lnTo>
                  <a:pt x="4342" y="3524"/>
                </a:lnTo>
                <a:lnTo>
                  <a:pt x="4386" y="3527"/>
                </a:lnTo>
                <a:lnTo>
                  <a:pt x="4429" y="3531"/>
                </a:lnTo>
                <a:lnTo>
                  <a:pt x="4473" y="3536"/>
                </a:lnTo>
                <a:lnTo>
                  <a:pt x="4515" y="3543"/>
                </a:lnTo>
                <a:lnTo>
                  <a:pt x="4558" y="3551"/>
                </a:lnTo>
                <a:lnTo>
                  <a:pt x="4601" y="3560"/>
                </a:lnTo>
                <a:lnTo>
                  <a:pt x="4643" y="3570"/>
                </a:lnTo>
                <a:lnTo>
                  <a:pt x="4685" y="3582"/>
                </a:lnTo>
                <a:lnTo>
                  <a:pt x="4727" y="3595"/>
                </a:lnTo>
                <a:lnTo>
                  <a:pt x="4769" y="3609"/>
                </a:lnTo>
                <a:lnTo>
                  <a:pt x="4809" y="3624"/>
                </a:lnTo>
                <a:lnTo>
                  <a:pt x="4851" y="3640"/>
                </a:lnTo>
                <a:lnTo>
                  <a:pt x="4892" y="3658"/>
                </a:lnTo>
                <a:lnTo>
                  <a:pt x="4932" y="3676"/>
                </a:lnTo>
                <a:lnTo>
                  <a:pt x="4973" y="3696"/>
                </a:lnTo>
                <a:lnTo>
                  <a:pt x="5013" y="3717"/>
                </a:lnTo>
                <a:lnTo>
                  <a:pt x="5052" y="3739"/>
                </a:lnTo>
                <a:lnTo>
                  <a:pt x="5093" y="3763"/>
                </a:lnTo>
                <a:lnTo>
                  <a:pt x="5132" y="3788"/>
                </a:lnTo>
                <a:lnTo>
                  <a:pt x="5171" y="3814"/>
                </a:lnTo>
                <a:lnTo>
                  <a:pt x="5210" y="3842"/>
                </a:lnTo>
                <a:lnTo>
                  <a:pt x="5249" y="3870"/>
                </a:lnTo>
                <a:lnTo>
                  <a:pt x="5287" y="3900"/>
                </a:lnTo>
                <a:lnTo>
                  <a:pt x="5325" y="3931"/>
                </a:lnTo>
                <a:lnTo>
                  <a:pt x="5364" y="3963"/>
                </a:lnTo>
                <a:lnTo>
                  <a:pt x="5401" y="3997"/>
                </a:lnTo>
                <a:lnTo>
                  <a:pt x="5438" y="4031"/>
                </a:lnTo>
                <a:lnTo>
                  <a:pt x="5475" y="4067"/>
                </a:lnTo>
                <a:lnTo>
                  <a:pt x="5512" y="4104"/>
                </a:lnTo>
                <a:lnTo>
                  <a:pt x="5549" y="4142"/>
                </a:lnTo>
                <a:lnTo>
                  <a:pt x="5584" y="4181"/>
                </a:lnTo>
                <a:lnTo>
                  <a:pt x="5619" y="4220"/>
                </a:lnTo>
                <a:lnTo>
                  <a:pt x="5652" y="4260"/>
                </a:lnTo>
                <a:lnTo>
                  <a:pt x="5685" y="4300"/>
                </a:lnTo>
                <a:lnTo>
                  <a:pt x="5716" y="4339"/>
                </a:lnTo>
                <a:lnTo>
                  <a:pt x="5747" y="4379"/>
                </a:lnTo>
                <a:lnTo>
                  <a:pt x="5775" y="4420"/>
                </a:lnTo>
                <a:lnTo>
                  <a:pt x="5803" y="4460"/>
                </a:lnTo>
                <a:lnTo>
                  <a:pt x="5830" y="4502"/>
                </a:lnTo>
                <a:lnTo>
                  <a:pt x="5855" y="4543"/>
                </a:lnTo>
                <a:lnTo>
                  <a:pt x="5880" y="4585"/>
                </a:lnTo>
                <a:lnTo>
                  <a:pt x="5904" y="4626"/>
                </a:lnTo>
                <a:lnTo>
                  <a:pt x="5925" y="4667"/>
                </a:lnTo>
                <a:lnTo>
                  <a:pt x="5946" y="4710"/>
                </a:lnTo>
                <a:lnTo>
                  <a:pt x="5967" y="4752"/>
                </a:lnTo>
                <a:lnTo>
                  <a:pt x="5986" y="4795"/>
                </a:lnTo>
                <a:lnTo>
                  <a:pt x="6004" y="4838"/>
                </a:lnTo>
                <a:lnTo>
                  <a:pt x="6020" y="4880"/>
                </a:lnTo>
                <a:lnTo>
                  <a:pt x="6036" y="4924"/>
                </a:lnTo>
                <a:lnTo>
                  <a:pt x="6049" y="4967"/>
                </a:lnTo>
                <a:lnTo>
                  <a:pt x="6063" y="5011"/>
                </a:lnTo>
                <a:lnTo>
                  <a:pt x="6075" y="5055"/>
                </a:lnTo>
                <a:lnTo>
                  <a:pt x="6085" y="5100"/>
                </a:lnTo>
                <a:lnTo>
                  <a:pt x="6095" y="5144"/>
                </a:lnTo>
                <a:lnTo>
                  <a:pt x="6104" y="5189"/>
                </a:lnTo>
                <a:lnTo>
                  <a:pt x="6111" y="5234"/>
                </a:lnTo>
                <a:lnTo>
                  <a:pt x="6117" y="5280"/>
                </a:lnTo>
                <a:lnTo>
                  <a:pt x="6123" y="5324"/>
                </a:lnTo>
                <a:lnTo>
                  <a:pt x="6127" y="5370"/>
                </a:lnTo>
                <a:lnTo>
                  <a:pt x="6130" y="5417"/>
                </a:lnTo>
                <a:lnTo>
                  <a:pt x="6131" y="5463"/>
                </a:lnTo>
                <a:lnTo>
                  <a:pt x="6132" y="5509"/>
                </a:lnTo>
                <a:lnTo>
                  <a:pt x="6132" y="9605"/>
                </a:lnTo>
                <a:lnTo>
                  <a:pt x="6132" y="9643"/>
                </a:lnTo>
                <a:lnTo>
                  <a:pt x="6130" y="9682"/>
                </a:lnTo>
                <a:lnTo>
                  <a:pt x="6129" y="9719"/>
                </a:lnTo>
                <a:lnTo>
                  <a:pt x="6126" y="9756"/>
                </a:lnTo>
                <a:lnTo>
                  <a:pt x="6122" y="9793"/>
                </a:lnTo>
                <a:lnTo>
                  <a:pt x="6117" y="9829"/>
                </a:lnTo>
                <a:lnTo>
                  <a:pt x="6112" y="9866"/>
                </a:lnTo>
                <a:lnTo>
                  <a:pt x="6107" y="9901"/>
                </a:lnTo>
                <a:lnTo>
                  <a:pt x="6099" y="9937"/>
                </a:lnTo>
                <a:lnTo>
                  <a:pt x="6092" y="9972"/>
                </a:lnTo>
                <a:lnTo>
                  <a:pt x="6083" y="10007"/>
                </a:lnTo>
                <a:lnTo>
                  <a:pt x="6074" y="10041"/>
                </a:lnTo>
                <a:lnTo>
                  <a:pt x="6063" y="10075"/>
                </a:lnTo>
                <a:lnTo>
                  <a:pt x="6053" y="10109"/>
                </a:lnTo>
                <a:lnTo>
                  <a:pt x="6041" y="10142"/>
                </a:lnTo>
                <a:lnTo>
                  <a:pt x="6028" y="10175"/>
                </a:lnTo>
                <a:lnTo>
                  <a:pt x="6014" y="10208"/>
                </a:lnTo>
                <a:lnTo>
                  <a:pt x="6001" y="10241"/>
                </a:lnTo>
                <a:lnTo>
                  <a:pt x="5986" y="10273"/>
                </a:lnTo>
                <a:lnTo>
                  <a:pt x="5970" y="10305"/>
                </a:lnTo>
                <a:lnTo>
                  <a:pt x="5953" y="10335"/>
                </a:lnTo>
                <a:lnTo>
                  <a:pt x="5935" y="10366"/>
                </a:lnTo>
                <a:lnTo>
                  <a:pt x="5917" y="10397"/>
                </a:lnTo>
                <a:lnTo>
                  <a:pt x="5898" y="10428"/>
                </a:lnTo>
                <a:lnTo>
                  <a:pt x="5877" y="10458"/>
                </a:lnTo>
                <a:lnTo>
                  <a:pt x="5857" y="10487"/>
                </a:lnTo>
                <a:lnTo>
                  <a:pt x="5835" y="10517"/>
                </a:lnTo>
                <a:lnTo>
                  <a:pt x="5813" y="10546"/>
                </a:lnTo>
                <a:lnTo>
                  <a:pt x="5789" y="10575"/>
                </a:lnTo>
                <a:lnTo>
                  <a:pt x="5766" y="10603"/>
                </a:lnTo>
                <a:lnTo>
                  <a:pt x="5740" y="10632"/>
                </a:lnTo>
                <a:lnTo>
                  <a:pt x="5715" y="10660"/>
                </a:lnTo>
                <a:lnTo>
                  <a:pt x="5688" y="10687"/>
                </a:lnTo>
                <a:lnTo>
                  <a:pt x="5661" y="10714"/>
                </a:lnTo>
                <a:lnTo>
                  <a:pt x="5633" y="10739"/>
                </a:lnTo>
                <a:lnTo>
                  <a:pt x="5606" y="10765"/>
                </a:lnTo>
                <a:lnTo>
                  <a:pt x="5576" y="10790"/>
                </a:lnTo>
                <a:lnTo>
                  <a:pt x="5546" y="10814"/>
                </a:lnTo>
                <a:lnTo>
                  <a:pt x="5516" y="10838"/>
                </a:lnTo>
                <a:lnTo>
                  <a:pt x="5486" y="10860"/>
                </a:lnTo>
                <a:lnTo>
                  <a:pt x="5455" y="10883"/>
                </a:lnTo>
                <a:lnTo>
                  <a:pt x="5422" y="10905"/>
                </a:lnTo>
                <a:lnTo>
                  <a:pt x="5390" y="10925"/>
                </a:lnTo>
                <a:lnTo>
                  <a:pt x="5357" y="10947"/>
                </a:lnTo>
                <a:lnTo>
                  <a:pt x="5323" y="10966"/>
                </a:lnTo>
                <a:lnTo>
                  <a:pt x="5288" y="10985"/>
                </a:lnTo>
                <a:lnTo>
                  <a:pt x="5253" y="11004"/>
                </a:lnTo>
                <a:lnTo>
                  <a:pt x="5218" y="11022"/>
                </a:lnTo>
                <a:lnTo>
                  <a:pt x="5182" y="11039"/>
                </a:lnTo>
                <a:lnTo>
                  <a:pt x="5145" y="11056"/>
                </a:lnTo>
                <a:lnTo>
                  <a:pt x="5108" y="11072"/>
                </a:lnTo>
                <a:lnTo>
                  <a:pt x="5069" y="11087"/>
                </a:lnTo>
                <a:lnTo>
                  <a:pt x="5031" y="11102"/>
                </a:lnTo>
                <a:lnTo>
                  <a:pt x="4992" y="11117"/>
                </a:lnTo>
                <a:lnTo>
                  <a:pt x="4952" y="11130"/>
                </a:lnTo>
                <a:lnTo>
                  <a:pt x="4911" y="11143"/>
                </a:lnTo>
                <a:lnTo>
                  <a:pt x="4871" y="11155"/>
                </a:lnTo>
                <a:lnTo>
                  <a:pt x="4828" y="11167"/>
                </a:lnTo>
                <a:lnTo>
                  <a:pt x="4787" y="11178"/>
                </a:lnTo>
                <a:lnTo>
                  <a:pt x="4743" y="11189"/>
                </a:lnTo>
                <a:lnTo>
                  <a:pt x="4701" y="11199"/>
                </a:lnTo>
                <a:lnTo>
                  <a:pt x="4656" y="11208"/>
                </a:lnTo>
                <a:lnTo>
                  <a:pt x="4612" y="11217"/>
                </a:lnTo>
                <a:lnTo>
                  <a:pt x="4567" y="11225"/>
                </a:lnTo>
                <a:lnTo>
                  <a:pt x="4567" y="16980"/>
                </a:lnTo>
                <a:lnTo>
                  <a:pt x="1510" y="16980"/>
                </a:lnTo>
                <a:lnTo>
                  <a:pt x="1510" y="11225"/>
                </a:lnTo>
                <a:lnTo>
                  <a:pt x="1424" y="11201"/>
                </a:lnTo>
                <a:lnTo>
                  <a:pt x="1340" y="11175"/>
                </a:lnTo>
                <a:lnTo>
                  <a:pt x="1298" y="11161"/>
                </a:lnTo>
                <a:lnTo>
                  <a:pt x="1258" y="11148"/>
                </a:lnTo>
                <a:lnTo>
                  <a:pt x="1218" y="11134"/>
                </a:lnTo>
                <a:lnTo>
                  <a:pt x="1178" y="11120"/>
                </a:lnTo>
                <a:lnTo>
                  <a:pt x="1139" y="11105"/>
                </a:lnTo>
                <a:lnTo>
                  <a:pt x="1101" y="11089"/>
                </a:lnTo>
                <a:lnTo>
                  <a:pt x="1064" y="11074"/>
                </a:lnTo>
                <a:lnTo>
                  <a:pt x="1026" y="11058"/>
                </a:lnTo>
                <a:lnTo>
                  <a:pt x="990" y="11042"/>
                </a:lnTo>
                <a:lnTo>
                  <a:pt x="954" y="11025"/>
                </a:lnTo>
                <a:lnTo>
                  <a:pt x="918" y="11009"/>
                </a:lnTo>
                <a:lnTo>
                  <a:pt x="884" y="10991"/>
                </a:lnTo>
                <a:lnTo>
                  <a:pt x="849" y="10974"/>
                </a:lnTo>
                <a:lnTo>
                  <a:pt x="816" y="10956"/>
                </a:lnTo>
                <a:lnTo>
                  <a:pt x="782" y="10938"/>
                </a:lnTo>
                <a:lnTo>
                  <a:pt x="750" y="10920"/>
                </a:lnTo>
                <a:lnTo>
                  <a:pt x="719" y="10901"/>
                </a:lnTo>
                <a:lnTo>
                  <a:pt x="687" y="10882"/>
                </a:lnTo>
                <a:lnTo>
                  <a:pt x="656" y="10862"/>
                </a:lnTo>
                <a:lnTo>
                  <a:pt x="626" y="10841"/>
                </a:lnTo>
                <a:lnTo>
                  <a:pt x="596" y="10821"/>
                </a:lnTo>
                <a:lnTo>
                  <a:pt x="567" y="10801"/>
                </a:lnTo>
                <a:lnTo>
                  <a:pt x="539" y="10780"/>
                </a:lnTo>
                <a:lnTo>
                  <a:pt x="510" y="10758"/>
                </a:lnTo>
                <a:lnTo>
                  <a:pt x="484" y="10736"/>
                </a:lnTo>
                <a:lnTo>
                  <a:pt x="456" y="10714"/>
                </a:lnTo>
                <a:lnTo>
                  <a:pt x="431" y="10691"/>
                </a:lnTo>
                <a:lnTo>
                  <a:pt x="405" y="10668"/>
                </a:lnTo>
                <a:lnTo>
                  <a:pt x="380" y="10646"/>
                </a:lnTo>
                <a:lnTo>
                  <a:pt x="355" y="10622"/>
                </a:lnTo>
                <a:lnTo>
                  <a:pt x="332" y="10599"/>
                </a:lnTo>
                <a:lnTo>
                  <a:pt x="310" y="10576"/>
                </a:lnTo>
                <a:lnTo>
                  <a:pt x="289" y="10551"/>
                </a:lnTo>
                <a:lnTo>
                  <a:pt x="267" y="10528"/>
                </a:lnTo>
                <a:lnTo>
                  <a:pt x="247" y="10503"/>
                </a:lnTo>
                <a:lnTo>
                  <a:pt x="228" y="10480"/>
                </a:lnTo>
                <a:lnTo>
                  <a:pt x="209" y="10455"/>
                </a:lnTo>
                <a:lnTo>
                  <a:pt x="191" y="10431"/>
                </a:lnTo>
                <a:lnTo>
                  <a:pt x="174" y="10407"/>
                </a:lnTo>
                <a:lnTo>
                  <a:pt x="158" y="10382"/>
                </a:lnTo>
                <a:lnTo>
                  <a:pt x="142" y="10357"/>
                </a:lnTo>
                <a:lnTo>
                  <a:pt x="128" y="10332"/>
                </a:lnTo>
                <a:lnTo>
                  <a:pt x="114" y="10307"/>
                </a:lnTo>
                <a:lnTo>
                  <a:pt x="101" y="10281"/>
                </a:lnTo>
                <a:lnTo>
                  <a:pt x="89" y="10256"/>
                </a:lnTo>
                <a:lnTo>
                  <a:pt x="77" y="10230"/>
                </a:lnTo>
                <a:lnTo>
                  <a:pt x="67" y="10205"/>
                </a:lnTo>
                <a:lnTo>
                  <a:pt x="57" y="10179"/>
                </a:lnTo>
                <a:lnTo>
                  <a:pt x="48" y="10153"/>
                </a:lnTo>
                <a:lnTo>
                  <a:pt x="39" y="10127"/>
                </a:lnTo>
                <a:lnTo>
                  <a:pt x="32" y="10100"/>
                </a:lnTo>
                <a:lnTo>
                  <a:pt x="25" y="10074"/>
                </a:lnTo>
                <a:lnTo>
                  <a:pt x="19" y="10047"/>
                </a:lnTo>
                <a:lnTo>
                  <a:pt x="14" y="10021"/>
                </a:lnTo>
                <a:lnTo>
                  <a:pt x="9" y="9994"/>
                </a:lnTo>
                <a:lnTo>
                  <a:pt x="6" y="9967"/>
                </a:lnTo>
                <a:lnTo>
                  <a:pt x="3" y="9940"/>
                </a:lnTo>
                <a:lnTo>
                  <a:pt x="1" y="9912"/>
                </a:lnTo>
                <a:lnTo>
                  <a:pt x="0" y="9885"/>
                </a:lnTo>
                <a:lnTo>
                  <a:pt x="0" y="9857"/>
                </a:lnTo>
                <a:lnTo>
                  <a:pt x="0" y="5509"/>
                </a:lnTo>
                <a:lnTo>
                  <a:pt x="1" y="5453"/>
                </a:lnTo>
                <a:lnTo>
                  <a:pt x="2" y="5398"/>
                </a:lnTo>
                <a:lnTo>
                  <a:pt x="5" y="5342"/>
                </a:lnTo>
                <a:lnTo>
                  <a:pt x="9" y="5288"/>
                </a:lnTo>
                <a:lnTo>
                  <a:pt x="15" y="5235"/>
                </a:lnTo>
                <a:lnTo>
                  <a:pt x="21" y="5182"/>
                </a:lnTo>
                <a:lnTo>
                  <a:pt x="28" y="5130"/>
                </a:lnTo>
                <a:lnTo>
                  <a:pt x="37" y="5079"/>
                </a:lnTo>
                <a:lnTo>
                  <a:pt x="47" y="5028"/>
                </a:lnTo>
                <a:lnTo>
                  <a:pt x="57" y="4978"/>
                </a:lnTo>
                <a:lnTo>
                  <a:pt x="70" y="4929"/>
                </a:lnTo>
                <a:lnTo>
                  <a:pt x="83" y="4880"/>
                </a:lnTo>
                <a:lnTo>
                  <a:pt x="97" y="4832"/>
                </a:lnTo>
                <a:lnTo>
                  <a:pt x="112" y="4785"/>
                </a:lnTo>
                <a:lnTo>
                  <a:pt x="129" y="4739"/>
                </a:lnTo>
                <a:lnTo>
                  <a:pt x="147" y="4693"/>
                </a:lnTo>
                <a:lnTo>
                  <a:pt x="166" y="4648"/>
                </a:lnTo>
                <a:lnTo>
                  <a:pt x="187" y="4604"/>
                </a:lnTo>
                <a:lnTo>
                  <a:pt x="208" y="4560"/>
                </a:lnTo>
                <a:lnTo>
                  <a:pt x="230" y="4518"/>
                </a:lnTo>
                <a:lnTo>
                  <a:pt x="255" y="4476"/>
                </a:lnTo>
                <a:lnTo>
                  <a:pt x="279" y="4435"/>
                </a:lnTo>
                <a:lnTo>
                  <a:pt x="306" y="4393"/>
                </a:lnTo>
                <a:lnTo>
                  <a:pt x="332" y="4354"/>
                </a:lnTo>
                <a:lnTo>
                  <a:pt x="361" y="4315"/>
                </a:lnTo>
                <a:lnTo>
                  <a:pt x="391" y="4275"/>
                </a:lnTo>
                <a:lnTo>
                  <a:pt x="421" y="4238"/>
                </a:lnTo>
                <a:lnTo>
                  <a:pt x="453" y="4201"/>
                </a:lnTo>
                <a:lnTo>
                  <a:pt x="486" y="4165"/>
                </a:lnTo>
                <a:lnTo>
                  <a:pt x="520" y="4129"/>
                </a:lnTo>
                <a:lnTo>
                  <a:pt x="556" y="4093"/>
                </a:lnTo>
                <a:lnTo>
                  <a:pt x="592" y="4059"/>
                </a:lnTo>
                <a:lnTo>
                  <a:pt x="629" y="4025"/>
                </a:lnTo>
                <a:lnTo>
                  <a:pt x="668" y="3994"/>
                </a:lnTo>
                <a:lnTo>
                  <a:pt x="707" y="3963"/>
                </a:lnTo>
                <a:lnTo>
                  <a:pt x="747" y="3933"/>
                </a:lnTo>
                <a:lnTo>
                  <a:pt x="789" y="3904"/>
                </a:lnTo>
                <a:lnTo>
                  <a:pt x="830" y="3876"/>
                </a:lnTo>
                <a:lnTo>
                  <a:pt x="873" y="3849"/>
                </a:lnTo>
                <a:lnTo>
                  <a:pt x="916" y="3823"/>
                </a:lnTo>
                <a:lnTo>
                  <a:pt x="961" y="3799"/>
                </a:lnTo>
                <a:lnTo>
                  <a:pt x="1005" y="3775"/>
                </a:lnTo>
                <a:lnTo>
                  <a:pt x="1052" y="3752"/>
                </a:lnTo>
                <a:lnTo>
                  <a:pt x="1099" y="3731"/>
                </a:lnTo>
                <a:lnTo>
                  <a:pt x="1146" y="3711"/>
                </a:lnTo>
                <a:lnTo>
                  <a:pt x="1194" y="3691"/>
                </a:lnTo>
                <a:lnTo>
                  <a:pt x="1244" y="3672"/>
                </a:lnTo>
                <a:lnTo>
                  <a:pt x="1294" y="3655"/>
                </a:lnTo>
                <a:lnTo>
                  <a:pt x="1345" y="3640"/>
                </a:lnTo>
                <a:lnTo>
                  <a:pt x="1397" y="3624"/>
                </a:lnTo>
                <a:lnTo>
                  <a:pt x="1450" y="3610"/>
                </a:lnTo>
                <a:lnTo>
                  <a:pt x="1503" y="3597"/>
                </a:lnTo>
                <a:lnTo>
                  <a:pt x="1558" y="3584"/>
                </a:lnTo>
                <a:lnTo>
                  <a:pt x="1614" y="3574"/>
                </a:lnTo>
                <a:lnTo>
                  <a:pt x="1670" y="3564"/>
                </a:lnTo>
                <a:lnTo>
                  <a:pt x="1726" y="3554"/>
                </a:lnTo>
                <a:lnTo>
                  <a:pt x="1785" y="3547"/>
                </a:lnTo>
                <a:lnTo>
                  <a:pt x="1843" y="3540"/>
                </a:lnTo>
                <a:lnTo>
                  <a:pt x="1902" y="3534"/>
                </a:lnTo>
                <a:lnTo>
                  <a:pt x="1963" y="3530"/>
                </a:lnTo>
                <a:lnTo>
                  <a:pt x="2024" y="3526"/>
                </a:lnTo>
                <a:lnTo>
                  <a:pt x="2086" y="3524"/>
                </a:lnTo>
                <a:lnTo>
                  <a:pt x="2149" y="3522"/>
                </a:lnTo>
                <a:lnTo>
                  <a:pt x="2212" y="3522"/>
                </a:lnTo>
                <a:lnTo>
                  <a:pt x="2218" y="3517"/>
                </a:lnTo>
                <a:lnTo>
                  <a:pt x="2224" y="3514"/>
                </a:lnTo>
                <a:lnTo>
                  <a:pt x="2230" y="3513"/>
                </a:lnTo>
                <a:lnTo>
                  <a:pt x="2237" y="3512"/>
                </a:lnTo>
                <a:lnTo>
                  <a:pt x="2243" y="3512"/>
                </a:lnTo>
                <a:lnTo>
                  <a:pt x="2251" y="3512"/>
                </a:lnTo>
                <a:lnTo>
                  <a:pt x="2261" y="3512"/>
                </a:lnTo>
                <a:lnTo>
                  <a:pt x="2274" y="3512"/>
                </a:lnTo>
                <a:lnTo>
                  <a:pt x="2312" y="3514"/>
                </a:lnTo>
                <a:lnTo>
                  <a:pt x="2353" y="3516"/>
                </a:lnTo>
                <a:lnTo>
                  <a:pt x="2393" y="3517"/>
                </a:lnTo>
                <a:lnTo>
                  <a:pt x="2435" y="3519"/>
                </a:lnTo>
                <a:lnTo>
                  <a:pt x="2479" y="3520"/>
                </a:lnTo>
                <a:lnTo>
                  <a:pt x="2522" y="3520"/>
                </a:lnTo>
                <a:lnTo>
                  <a:pt x="2568" y="3522"/>
                </a:lnTo>
                <a:lnTo>
                  <a:pt x="2615" y="3522"/>
                </a:lnTo>
                <a:lnTo>
                  <a:pt x="2616" y="3516"/>
                </a:lnTo>
                <a:lnTo>
                  <a:pt x="2617" y="3511"/>
                </a:lnTo>
                <a:lnTo>
                  <a:pt x="2620" y="3505"/>
                </a:lnTo>
                <a:lnTo>
                  <a:pt x="2623" y="3498"/>
                </a:lnTo>
                <a:lnTo>
                  <a:pt x="2634" y="3483"/>
                </a:lnTo>
                <a:lnTo>
                  <a:pt x="2649" y="3466"/>
                </a:lnTo>
                <a:lnTo>
                  <a:pt x="2663" y="3450"/>
                </a:lnTo>
                <a:lnTo>
                  <a:pt x="2674" y="3439"/>
                </a:lnTo>
                <a:lnTo>
                  <a:pt x="2678" y="3434"/>
                </a:lnTo>
                <a:lnTo>
                  <a:pt x="2683" y="3431"/>
                </a:lnTo>
                <a:lnTo>
                  <a:pt x="2686" y="3430"/>
                </a:lnTo>
                <a:lnTo>
                  <a:pt x="2688" y="3429"/>
                </a:lnTo>
                <a:lnTo>
                  <a:pt x="2651" y="3417"/>
                </a:lnTo>
                <a:lnTo>
                  <a:pt x="2614" y="3406"/>
                </a:lnTo>
                <a:lnTo>
                  <a:pt x="2578" y="3393"/>
                </a:lnTo>
                <a:lnTo>
                  <a:pt x="2542" y="3380"/>
                </a:lnTo>
                <a:lnTo>
                  <a:pt x="2506" y="3366"/>
                </a:lnTo>
                <a:lnTo>
                  <a:pt x="2471" y="3351"/>
                </a:lnTo>
                <a:lnTo>
                  <a:pt x="2436" y="3337"/>
                </a:lnTo>
                <a:lnTo>
                  <a:pt x="2402" y="3322"/>
                </a:lnTo>
                <a:lnTo>
                  <a:pt x="2368" y="3306"/>
                </a:lnTo>
                <a:lnTo>
                  <a:pt x="2336" y="3289"/>
                </a:lnTo>
                <a:lnTo>
                  <a:pt x="2303" y="3272"/>
                </a:lnTo>
                <a:lnTo>
                  <a:pt x="2271" y="3255"/>
                </a:lnTo>
                <a:lnTo>
                  <a:pt x="2239" y="3237"/>
                </a:lnTo>
                <a:lnTo>
                  <a:pt x="2208" y="3218"/>
                </a:lnTo>
                <a:lnTo>
                  <a:pt x="2177" y="3198"/>
                </a:lnTo>
                <a:lnTo>
                  <a:pt x="2147" y="3178"/>
                </a:lnTo>
                <a:lnTo>
                  <a:pt x="2117" y="3158"/>
                </a:lnTo>
                <a:lnTo>
                  <a:pt x="2087" y="3137"/>
                </a:lnTo>
                <a:lnTo>
                  <a:pt x="2058" y="3115"/>
                </a:lnTo>
                <a:lnTo>
                  <a:pt x="2030" y="3093"/>
                </a:lnTo>
                <a:lnTo>
                  <a:pt x="2002" y="3071"/>
                </a:lnTo>
                <a:lnTo>
                  <a:pt x="1975" y="3047"/>
                </a:lnTo>
                <a:lnTo>
                  <a:pt x="1948" y="3024"/>
                </a:lnTo>
                <a:lnTo>
                  <a:pt x="1921" y="3000"/>
                </a:lnTo>
                <a:lnTo>
                  <a:pt x="1895" y="2975"/>
                </a:lnTo>
                <a:lnTo>
                  <a:pt x="1869" y="2950"/>
                </a:lnTo>
                <a:lnTo>
                  <a:pt x="1844" y="2924"/>
                </a:lnTo>
                <a:lnTo>
                  <a:pt x="1820" y="2898"/>
                </a:lnTo>
                <a:lnTo>
                  <a:pt x="1795" y="2871"/>
                </a:lnTo>
                <a:lnTo>
                  <a:pt x="1771" y="2843"/>
                </a:lnTo>
                <a:lnTo>
                  <a:pt x="1747" y="2816"/>
                </a:lnTo>
                <a:lnTo>
                  <a:pt x="1725" y="2787"/>
                </a:lnTo>
                <a:lnTo>
                  <a:pt x="1703" y="2757"/>
                </a:lnTo>
                <a:lnTo>
                  <a:pt x="1682" y="2729"/>
                </a:lnTo>
                <a:lnTo>
                  <a:pt x="1660" y="2699"/>
                </a:lnTo>
                <a:lnTo>
                  <a:pt x="1640" y="2669"/>
                </a:lnTo>
                <a:lnTo>
                  <a:pt x="1621" y="2638"/>
                </a:lnTo>
                <a:lnTo>
                  <a:pt x="1603" y="2608"/>
                </a:lnTo>
                <a:lnTo>
                  <a:pt x="1585" y="2578"/>
                </a:lnTo>
                <a:lnTo>
                  <a:pt x="1568" y="2547"/>
                </a:lnTo>
                <a:lnTo>
                  <a:pt x="1551" y="2516"/>
                </a:lnTo>
                <a:lnTo>
                  <a:pt x="1535" y="2484"/>
                </a:lnTo>
                <a:lnTo>
                  <a:pt x="1520" y="2452"/>
                </a:lnTo>
                <a:lnTo>
                  <a:pt x="1506" y="2420"/>
                </a:lnTo>
                <a:lnTo>
                  <a:pt x="1493" y="2388"/>
                </a:lnTo>
                <a:lnTo>
                  <a:pt x="1479" y="2356"/>
                </a:lnTo>
                <a:lnTo>
                  <a:pt x="1467" y="2324"/>
                </a:lnTo>
                <a:lnTo>
                  <a:pt x="1455" y="2291"/>
                </a:lnTo>
                <a:lnTo>
                  <a:pt x="1445" y="2258"/>
                </a:lnTo>
                <a:lnTo>
                  <a:pt x="1434" y="2225"/>
                </a:lnTo>
                <a:lnTo>
                  <a:pt x="1425" y="2191"/>
                </a:lnTo>
                <a:lnTo>
                  <a:pt x="1416" y="2157"/>
                </a:lnTo>
                <a:lnTo>
                  <a:pt x="1408" y="2123"/>
                </a:lnTo>
                <a:lnTo>
                  <a:pt x="1400" y="2089"/>
                </a:lnTo>
                <a:lnTo>
                  <a:pt x="1394" y="2054"/>
                </a:lnTo>
                <a:lnTo>
                  <a:pt x="1389" y="2018"/>
                </a:lnTo>
                <a:lnTo>
                  <a:pt x="1383" y="1983"/>
                </a:lnTo>
                <a:lnTo>
                  <a:pt x="1378" y="1948"/>
                </a:lnTo>
                <a:lnTo>
                  <a:pt x="1375" y="1912"/>
                </a:lnTo>
                <a:lnTo>
                  <a:pt x="1372" y="1876"/>
                </a:lnTo>
                <a:lnTo>
                  <a:pt x="1368" y="1840"/>
                </a:lnTo>
                <a:lnTo>
                  <a:pt x="1367" y="1804"/>
                </a:lnTo>
                <a:lnTo>
                  <a:pt x="1366" y="1767"/>
                </a:lnTo>
                <a:lnTo>
                  <a:pt x="1365" y="1729"/>
                </a:lnTo>
                <a:lnTo>
                  <a:pt x="1366" y="1686"/>
                </a:lnTo>
                <a:lnTo>
                  <a:pt x="1367" y="1641"/>
                </a:lnTo>
                <a:lnTo>
                  <a:pt x="1370" y="1598"/>
                </a:lnTo>
                <a:lnTo>
                  <a:pt x="1374" y="1555"/>
                </a:lnTo>
                <a:lnTo>
                  <a:pt x="1378" y="1511"/>
                </a:lnTo>
                <a:lnTo>
                  <a:pt x="1383" y="1469"/>
                </a:lnTo>
                <a:lnTo>
                  <a:pt x="1390" y="1427"/>
                </a:lnTo>
                <a:lnTo>
                  <a:pt x="1397" y="1386"/>
                </a:lnTo>
                <a:lnTo>
                  <a:pt x="1405" y="1345"/>
                </a:lnTo>
                <a:lnTo>
                  <a:pt x="1415" y="1304"/>
                </a:lnTo>
                <a:lnTo>
                  <a:pt x="1426" y="1264"/>
                </a:lnTo>
                <a:lnTo>
                  <a:pt x="1437" y="1223"/>
                </a:lnTo>
                <a:lnTo>
                  <a:pt x="1449" y="1184"/>
                </a:lnTo>
                <a:lnTo>
                  <a:pt x="1463" y="1145"/>
                </a:lnTo>
                <a:lnTo>
                  <a:pt x="1477" y="1106"/>
                </a:lnTo>
                <a:lnTo>
                  <a:pt x="1493" y="1068"/>
                </a:lnTo>
                <a:lnTo>
                  <a:pt x="1508" y="1030"/>
                </a:lnTo>
                <a:lnTo>
                  <a:pt x="1527" y="993"/>
                </a:lnTo>
                <a:lnTo>
                  <a:pt x="1545" y="955"/>
                </a:lnTo>
                <a:lnTo>
                  <a:pt x="1564" y="919"/>
                </a:lnTo>
                <a:lnTo>
                  <a:pt x="1585" y="883"/>
                </a:lnTo>
                <a:lnTo>
                  <a:pt x="1606" y="847"/>
                </a:lnTo>
                <a:lnTo>
                  <a:pt x="1628" y="811"/>
                </a:lnTo>
                <a:lnTo>
                  <a:pt x="1652" y="776"/>
                </a:lnTo>
                <a:lnTo>
                  <a:pt x="1676" y="742"/>
                </a:lnTo>
                <a:lnTo>
                  <a:pt x="1702" y="708"/>
                </a:lnTo>
                <a:lnTo>
                  <a:pt x="1728" y="674"/>
                </a:lnTo>
                <a:lnTo>
                  <a:pt x="1756" y="640"/>
                </a:lnTo>
                <a:lnTo>
                  <a:pt x="1783" y="607"/>
                </a:lnTo>
                <a:lnTo>
                  <a:pt x="1813" y="574"/>
                </a:lnTo>
                <a:lnTo>
                  <a:pt x="1844" y="542"/>
                </a:lnTo>
                <a:lnTo>
                  <a:pt x="1875" y="510"/>
                </a:lnTo>
                <a:lnTo>
                  <a:pt x="1907" y="478"/>
                </a:lnTo>
                <a:lnTo>
                  <a:pt x="1940" y="448"/>
                </a:lnTo>
                <a:lnTo>
                  <a:pt x="1971" y="419"/>
                </a:lnTo>
                <a:lnTo>
                  <a:pt x="2005" y="390"/>
                </a:lnTo>
                <a:lnTo>
                  <a:pt x="2038" y="362"/>
                </a:lnTo>
                <a:lnTo>
                  <a:pt x="2072" y="336"/>
                </a:lnTo>
                <a:lnTo>
                  <a:pt x="2106" y="311"/>
                </a:lnTo>
                <a:lnTo>
                  <a:pt x="2141" y="287"/>
                </a:lnTo>
                <a:lnTo>
                  <a:pt x="2176" y="263"/>
                </a:lnTo>
                <a:lnTo>
                  <a:pt x="2211" y="240"/>
                </a:lnTo>
                <a:lnTo>
                  <a:pt x="2247" y="219"/>
                </a:lnTo>
                <a:lnTo>
                  <a:pt x="2284" y="199"/>
                </a:lnTo>
                <a:lnTo>
                  <a:pt x="2320" y="179"/>
                </a:lnTo>
                <a:lnTo>
                  <a:pt x="2357" y="160"/>
                </a:lnTo>
                <a:lnTo>
                  <a:pt x="2395" y="143"/>
                </a:lnTo>
                <a:lnTo>
                  <a:pt x="2432" y="127"/>
                </a:lnTo>
                <a:lnTo>
                  <a:pt x="2470" y="111"/>
                </a:lnTo>
                <a:lnTo>
                  <a:pt x="2510" y="98"/>
                </a:lnTo>
                <a:lnTo>
                  <a:pt x="2549" y="84"/>
                </a:lnTo>
                <a:lnTo>
                  <a:pt x="2588" y="71"/>
                </a:lnTo>
                <a:lnTo>
                  <a:pt x="2628" y="60"/>
                </a:lnTo>
                <a:lnTo>
                  <a:pt x="2668" y="50"/>
                </a:lnTo>
                <a:lnTo>
                  <a:pt x="2709" y="40"/>
                </a:lnTo>
                <a:lnTo>
                  <a:pt x="2750" y="32"/>
                </a:lnTo>
                <a:lnTo>
                  <a:pt x="2791" y="24"/>
                </a:lnTo>
                <a:lnTo>
                  <a:pt x="2833" y="18"/>
                </a:lnTo>
                <a:lnTo>
                  <a:pt x="2876" y="13"/>
                </a:lnTo>
                <a:lnTo>
                  <a:pt x="2918" y="7"/>
                </a:lnTo>
                <a:lnTo>
                  <a:pt x="2962" y="4"/>
                </a:lnTo>
                <a:lnTo>
                  <a:pt x="3005" y="2"/>
                </a:lnTo>
                <a:lnTo>
                  <a:pt x="3049" y="1"/>
                </a:lnTo>
                <a:lnTo>
                  <a:pt x="3094" y="0"/>
                </a:lnTo>
                <a:lnTo>
                  <a:pt x="3138" y="1"/>
                </a:lnTo>
                <a:lnTo>
                  <a:pt x="3183" y="2"/>
                </a:lnTo>
                <a:lnTo>
                  <a:pt x="3226" y="4"/>
                </a:lnTo>
                <a:lnTo>
                  <a:pt x="3270" y="7"/>
                </a:lnTo>
                <a:lnTo>
                  <a:pt x="3312" y="13"/>
                </a:lnTo>
                <a:lnTo>
                  <a:pt x="3356" y="18"/>
                </a:lnTo>
                <a:lnTo>
                  <a:pt x="3397" y="24"/>
                </a:lnTo>
                <a:lnTo>
                  <a:pt x="3440" y="32"/>
                </a:lnTo>
                <a:lnTo>
                  <a:pt x="3481" y="40"/>
                </a:lnTo>
                <a:lnTo>
                  <a:pt x="3521" y="50"/>
                </a:lnTo>
                <a:lnTo>
                  <a:pt x="3563" y="60"/>
                </a:lnTo>
                <a:lnTo>
                  <a:pt x="3602" y="71"/>
                </a:lnTo>
                <a:lnTo>
                  <a:pt x="3643" y="84"/>
                </a:lnTo>
                <a:lnTo>
                  <a:pt x="3682" y="98"/>
                </a:lnTo>
                <a:lnTo>
                  <a:pt x="3721" y="111"/>
                </a:lnTo>
                <a:lnTo>
                  <a:pt x="3759" y="127"/>
                </a:lnTo>
                <a:lnTo>
                  <a:pt x="3798" y="143"/>
                </a:lnTo>
                <a:lnTo>
                  <a:pt x="3835" y="160"/>
                </a:lnTo>
                <a:lnTo>
                  <a:pt x="3873" y="179"/>
                </a:lnTo>
                <a:lnTo>
                  <a:pt x="3909" y="199"/>
                </a:lnTo>
                <a:lnTo>
                  <a:pt x="3946" y="219"/>
                </a:lnTo>
                <a:lnTo>
                  <a:pt x="3982" y="240"/>
                </a:lnTo>
                <a:lnTo>
                  <a:pt x="4017" y="263"/>
                </a:lnTo>
                <a:lnTo>
                  <a:pt x="4053" y="287"/>
                </a:lnTo>
                <a:lnTo>
                  <a:pt x="4088" y="311"/>
                </a:lnTo>
                <a:lnTo>
                  <a:pt x="4122" y="336"/>
                </a:lnTo>
                <a:lnTo>
                  <a:pt x="4156" y="362"/>
                </a:lnTo>
                <a:lnTo>
                  <a:pt x="4190" y="390"/>
                </a:lnTo>
                <a:lnTo>
                  <a:pt x="4223" y="419"/>
                </a:lnTo>
                <a:lnTo>
                  <a:pt x="4256" y="448"/>
                </a:lnTo>
                <a:lnTo>
                  <a:pt x="4289" y="478"/>
                </a:lnTo>
                <a:lnTo>
                  <a:pt x="4321" y="510"/>
                </a:lnTo>
                <a:lnTo>
                  <a:pt x="4353" y="542"/>
                </a:lnTo>
                <a:lnTo>
                  <a:pt x="4383" y="574"/>
                </a:lnTo>
                <a:lnTo>
                  <a:pt x="4412" y="607"/>
                </a:lnTo>
                <a:lnTo>
                  <a:pt x="4440" y="640"/>
                </a:lnTo>
                <a:lnTo>
                  <a:pt x="4467" y="674"/>
                </a:lnTo>
                <a:lnTo>
                  <a:pt x="4493" y="708"/>
                </a:lnTo>
                <a:lnTo>
                  <a:pt x="4518" y="742"/>
                </a:lnTo>
                <a:lnTo>
                  <a:pt x="4543" y="776"/>
                </a:lnTo>
                <a:lnTo>
                  <a:pt x="4566" y="811"/>
                </a:lnTo>
                <a:lnTo>
                  <a:pt x="4588" y="847"/>
                </a:lnTo>
                <a:lnTo>
                  <a:pt x="4610" y="883"/>
                </a:lnTo>
                <a:lnTo>
                  <a:pt x="4630" y="919"/>
                </a:lnTo>
                <a:lnTo>
                  <a:pt x="4649" y="955"/>
                </a:lnTo>
                <a:lnTo>
                  <a:pt x="4667" y="993"/>
                </a:lnTo>
                <a:lnTo>
                  <a:pt x="4685" y="1030"/>
                </a:lnTo>
                <a:lnTo>
                  <a:pt x="4701" y="1068"/>
                </a:lnTo>
                <a:lnTo>
                  <a:pt x="4716" y="1106"/>
                </a:lnTo>
                <a:lnTo>
                  <a:pt x="4731" y="1145"/>
                </a:lnTo>
                <a:lnTo>
                  <a:pt x="4745" y="1184"/>
                </a:lnTo>
                <a:lnTo>
                  <a:pt x="4756" y="1223"/>
                </a:lnTo>
                <a:lnTo>
                  <a:pt x="4768" y="1264"/>
                </a:lnTo>
                <a:lnTo>
                  <a:pt x="4779" y="1304"/>
                </a:lnTo>
                <a:lnTo>
                  <a:pt x="4788" y="1345"/>
                </a:lnTo>
                <a:lnTo>
                  <a:pt x="4797" y="1386"/>
                </a:lnTo>
                <a:lnTo>
                  <a:pt x="4803" y="1427"/>
                </a:lnTo>
                <a:lnTo>
                  <a:pt x="4810" y="1469"/>
                </a:lnTo>
                <a:lnTo>
                  <a:pt x="4816" y="1511"/>
                </a:lnTo>
                <a:lnTo>
                  <a:pt x="4820" y="1555"/>
                </a:lnTo>
                <a:lnTo>
                  <a:pt x="4823" y="1598"/>
                </a:lnTo>
                <a:lnTo>
                  <a:pt x="4825" y="1641"/>
                </a:lnTo>
                <a:lnTo>
                  <a:pt x="4827" y="1686"/>
                </a:lnTo>
                <a:lnTo>
                  <a:pt x="4827" y="1729"/>
                </a:lnTo>
                <a:lnTo>
                  <a:pt x="4827" y="1768"/>
                </a:lnTo>
                <a:lnTo>
                  <a:pt x="4826" y="1806"/>
                </a:lnTo>
                <a:lnTo>
                  <a:pt x="4824" y="1843"/>
                </a:lnTo>
                <a:lnTo>
                  <a:pt x="4822" y="1880"/>
                </a:lnTo>
                <a:lnTo>
                  <a:pt x="4818" y="1917"/>
                </a:lnTo>
                <a:lnTo>
                  <a:pt x="4814" y="1954"/>
                </a:lnTo>
                <a:lnTo>
                  <a:pt x="4808" y="1990"/>
                </a:lnTo>
                <a:lnTo>
                  <a:pt x="4803" y="2027"/>
                </a:lnTo>
                <a:lnTo>
                  <a:pt x="4797" y="2062"/>
                </a:lnTo>
                <a:lnTo>
                  <a:pt x="4789" y="2098"/>
                </a:lnTo>
                <a:lnTo>
                  <a:pt x="4781" y="2134"/>
                </a:lnTo>
                <a:lnTo>
                  <a:pt x="4772" y="2169"/>
                </a:lnTo>
                <a:lnTo>
                  <a:pt x="4763" y="2204"/>
                </a:lnTo>
                <a:lnTo>
                  <a:pt x="4752" y="2240"/>
                </a:lnTo>
                <a:lnTo>
                  <a:pt x="4740" y="2274"/>
                </a:lnTo>
                <a:lnTo>
                  <a:pt x="4729" y="2308"/>
                </a:lnTo>
                <a:lnTo>
                  <a:pt x="4716" y="2342"/>
                </a:lnTo>
                <a:lnTo>
                  <a:pt x="4702" y="2376"/>
                </a:lnTo>
                <a:lnTo>
                  <a:pt x="4688" y="2410"/>
                </a:lnTo>
                <a:lnTo>
                  <a:pt x="4673" y="2443"/>
                </a:lnTo>
                <a:lnTo>
                  <a:pt x="4657" y="2476"/>
                </a:lnTo>
                <a:lnTo>
                  <a:pt x="4641" y="2508"/>
                </a:lnTo>
                <a:lnTo>
                  <a:pt x="4624" y="2541"/>
                </a:lnTo>
                <a:lnTo>
                  <a:pt x="4605" y="2573"/>
                </a:lnTo>
                <a:lnTo>
                  <a:pt x="4586" y="2606"/>
                </a:lnTo>
                <a:lnTo>
                  <a:pt x="4566" y="2638"/>
                </a:lnTo>
                <a:lnTo>
                  <a:pt x="4546" y="2669"/>
                </a:lnTo>
                <a:lnTo>
                  <a:pt x="4525" y="2701"/>
                </a:lnTo>
                <a:lnTo>
                  <a:pt x="4502" y="2732"/>
                </a:lnTo>
                <a:lnTo>
                  <a:pt x="4480" y="2763"/>
                </a:lnTo>
                <a:lnTo>
                  <a:pt x="4456" y="2793"/>
                </a:lnTo>
                <a:lnTo>
                  <a:pt x="4431" y="2824"/>
                </a:lnTo>
                <a:lnTo>
                  <a:pt x="4407" y="2853"/>
                </a:lnTo>
                <a:lnTo>
                  <a:pt x="4381" y="2883"/>
                </a:lnTo>
                <a:lnTo>
                  <a:pt x="4356" y="2910"/>
                </a:lnTo>
                <a:lnTo>
                  <a:pt x="4329" y="2938"/>
                </a:lnTo>
                <a:lnTo>
                  <a:pt x="4303" y="2965"/>
                </a:lnTo>
                <a:lnTo>
                  <a:pt x="4276" y="2991"/>
                </a:lnTo>
                <a:lnTo>
                  <a:pt x="4249" y="3017"/>
                </a:lnTo>
                <a:lnTo>
                  <a:pt x="4220" y="3041"/>
                </a:lnTo>
                <a:lnTo>
                  <a:pt x="4192" y="3066"/>
                </a:lnTo>
                <a:lnTo>
                  <a:pt x="4164" y="3089"/>
                </a:lnTo>
                <a:lnTo>
                  <a:pt x="4134" y="3112"/>
                </a:lnTo>
                <a:lnTo>
                  <a:pt x="4105" y="3134"/>
                </a:lnTo>
                <a:lnTo>
                  <a:pt x="4075" y="3155"/>
                </a:lnTo>
                <a:lnTo>
                  <a:pt x="4045" y="3176"/>
                </a:lnTo>
                <a:lnTo>
                  <a:pt x="4014" y="3196"/>
                </a:lnTo>
                <a:lnTo>
                  <a:pt x="3982" y="3215"/>
                </a:lnTo>
                <a:lnTo>
                  <a:pt x="3950" y="3233"/>
                </a:lnTo>
                <a:lnTo>
                  <a:pt x="3919" y="3252"/>
                </a:lnTo>
                <a:lnTo>
                  <a:pt x="3887" y="3269"/>
                </a:lnTo>
                <a:lnTo>
                  <a:pt x="3854" y="3286"/>
                </a:lnTo>
                <a:lnTo>
                  <a:pt x="3820" y="3301"/>
                </a:lnTo>
                <a:lnTo>
                  <a:pt x="3786" y="3316"/>
                </a:lnTo>
                <a:lnTo>
                  <a:pt x="3752" y="3331"/>
                </a:lnTo>
                <a:lnTo>
                  <a:pt x="3718" y="3344"/>
                </a:lnTo>
                <a:lnTo>
                  <a:pt x="3683" y="3358"/>
                </a:lnTo>
                <a:lnTo>
                  <a:pt x="3647" y="3370"/>
                </a:lnTo>
                <a:lnTo>
                  <a:pt x="3611" y="3381"/>
                </a:lnTo>
                <a:lnTo>
                  <a:pt x="3575" y="3393"/>
                </a:lnTo>
                <a:lnTo>
                  <a:pt x="3538" y="3402"/>
                </a:lnTo>
                <a:lnTo>
                  <a:pt x="3500" y="3412"/>
                </a:lnTo>
                <a:lnTo>
                  <a:pt x="3463" y="3421"/>
                </a:lnTo>
                <a:lnTo>
                  <a:pt x="3425" y="3429"/>
                </a:lnTo>
                <a:lnTo>
                  <a:pt x="3438" y="3443"/>
                </a:lnTo>
                <a:lnTo>
                  <a:pt x="3449" y="3456"/>
                </a:lnTo>
                <a:lnTo>
                  <a:pt x="3459" y="3468"/>
                </a:lnTo>
                <a:lnTo>
                  <a:pt x="3466" y="3480"/>
                </a:lnTo>
                <a:lnTo>
                  <a:pt x="3473" y="3491"/>
                </a:lnTo>
                <a:lnTo>
                  <a:pt x="3477" y="3501"/>
                </a:lnTo>
                <a:lnTo>
                  <a:pt x="3479" y="3512"/>
                </a:lnTo>
                <a:lnTo>
                  <a:pt x="3480" y="352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9067" y="3465689"/>
            <a:ext cx="527755" cy="1295400"/>
            <a:chOff x="3048000" y="3657600"/>
            <a:chExt cx="527755" cy="1295400"/>
          </a:xfrm>
        </p:grpSpPr>
        <p:sp>
          <p:nvSpPr>
            <p:cNvPr id="23" name="AutoShape 125"/>
            <p:cNvSpPr>
              <a:spLocks noChangeArrowheads="1"/>
            </p:cNvSpPr>
            <p:nvPr/>
          </p:nvSpPr>
          <p:spPr bwMode="auto">
            <a:xfrm rot="10800000">
              <a:off x="3048000" y="4286361"/>
              <a:ext cx="527755" cy="33331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124"/>
            <p:cNvSpPr>
              <a:spLocks/>
            </p:cNvSpPr>
            <p:nvPr/>
          </p:nvSpPr>
          <p:spPr bwMode="auto">
            <a:xfrm>
              <a:off x="3075777" y="3657600"/>
              <a:ext cx="467152" cy="1295400"/>
            </a:xfrm>
            <a:custGeom>
              <a:avLst/>
              <a:gdLst/>
              <a:ahLst/>
              <a:cxnLst>
                <a:cxn ang="0">
                  <a:pos x="4558" y="3551"/>
                </a:cxn>
                <a:cxn ang="0">
                  <a:pos x="4932" y="3676"/>
                </a:cxn>
                <a:cxn ang="0">
                  <a:pos x="5287" y="3900"/>
                </a:cxn>
                <a:cxn ang="0">
                  <a:pos x="5619" y="4220"/>
                </a:cxn>
                <a:cxn ang="0">
                  <a:pos x="5880" y="4585"/>
                </a:cxn>
                <a:cxn ang="0">
                  <a:pos x="6049" y="4967"/>
                </a:cxn>
                <a:cxn ang="0">
                  <a:pos x="6127" y="5370"/>
                </a:cxn>
                <a:cxn ang="0">
                  <a:pos x="6122" y="9793"/>
                </a:cxn>
                <a:cxn ang="0">
                  <a:pos x="6053" y="10109"/>
                </a:cxn>
                <a:cxn ang="0">
                  <a:pos x="5917" y="10397"/>
                </a:cxn>
                <a:cxn ang="0">
                  <a:pos x="5715" y="10660"/>
                </a:cxn>
                <a:cxn ang="0">
                  <a:pos x="5455" y="10883"/>
                </a:cxn>
                <a:cxn ang="0">
                  <a:pos x="5145" y="11056"/>
                </a:cxn>
                <a:cxn ang="0">
                  <a:pos x="4787" y="11178"/>
                </a:cxn>
                <a:cxn ang="0">
                  <a:pos x="1424" y="11201"/>
                </a:cxn>
                <a:cxn ang="0">
                  <a:pos x="1026" y="11058"/>
                </a:cxn>
                <a:cxn ang="0">
                  <a:pos x="719" y="10901"/>
                </a:cxn>
                <a:cxn ang="0">
                  <a:pos x="456" y="10714"/>
                </a:cxn>
                <a:cxn ang="0">
                  <a:pos x="247" y="10503"/>
                </a:cxn>
                <a:cxn ang="0">
                  <a:pos x="101" y="10281"/>
                </a:cxn>
                <a:cxn ang="0">
                  <a:pos x="19" y="10047"/>
                </a:cxn>
                <a:cxn ang="0">
                  <a:pos x="1" y="5453"/>
                </a:cxn>
                <a:cxn ang="0">
                  <a:pos x="57" y="4978"/>
                </a:cxn>
                <a:cxn ang="0">
                  <a:pos x="208" y="4560"/>
                </a:cxn>
                <a:cxn ang="0">
                  <a:pos x="453" y="4201"/>
                </a:cxn>
                <a:cxn ang="0">
                  <a:pos x="789" y="3904"/>
                </a:cxn>
                <a:cxn ang="0">
                  <a:pos x="1194" y="3691"/>
                </a:cxn>
                <a:cxn ang="0">
                  <a:pos x="1670" y="3564"/>
                </a:cxn>
                <a:cxn ang="0">
                  <a:pos x="2212" y="3522"/>
                </a:cxn>
                <a:cxn ang="0">
                  <a:pos x="2312" y="3514"/>
                </a:cxn>
                <a:cxn ang="0">
                  <a:pos x="2617" y="3511"/>
                </a:cxn>
                <a:cxn ang="0">
                  <a:pos x="2686" y="3430"/>
                </a:cxn>
                <a:cxn ang="0">
                  <a:pos x="2402" y="3322"/>
                </a:cxn>
                <a:cxn ang="0">
                  <a:pos x="2117" y="3158"/>
                </a:cxn>
                <a:cxn ang="0">
                  <a:pos x="1869" y="2950"/>
                </a:cxn>
                <a:cxn ang="0">
                  <a:pos x="1660" y="2699"/>
                </a:cxn>
                <a:cxn ang="0">
                  <a:pos x="1506" y="2420"/>
                </a:cxn>
                <a:cxn ang="0">
                  <a:pos x="1408" y="2123"/>
                </a:cxn>
                <a:cxn ang="0">
                  <a:pos x="1367" y="1804"/>
                </a:cxn>
                <a:cxn ang="0">
                  <a:pos x="1390" y="1427"/>
                </a:cxn>
                <a:cxn ang="0">
                  <a:pos x="1493" y="1068"/>
                </a:cxn>
                <a:cxn ang="0">
                  <a:pos x="1676" y="742"/>
                </a:cxn>
                <a:cxn ang="0">
                  <a:pos x="1940" y="448"/>
                </a:cxn>
                <a:cxn ang="0">
                  <a:pos x="2247" y="219"/>
                </a:cxn>
                <a:cxn ang="0">
                  <a:pos x="2588" y="71"/>
                </a:cxn>
                <a:cxn ang="0">
                  <a:pos x="2962" y="4"/>
                </a:cxn>
                <a:cxn ang="0">
                  <a:pos x="3356" y="18"/>
                </a:cxn>
                <a:cxn ang="0">
                  <a:pos x="3721" y="111"/>
                </a:cxn>
                <a:cxn ang="0">
                  <a:pos x="4053" y="287"/>
                </a:cxn>
                <a:cxn ang="0">
                  <a:pos x="4353" y="542"/>
                </a:cxn>
                <a:cxn ang="0">
                  <a:pos x="4588" y="847"/>
                </a:cxn>
                <a:cxn ang="0">
                  <a:pos x="4745" y="1184"/>
                </a:cxn>
                <a:cxn ang="0">
                  <a:pos x="4820" y="1555"/>
                </a:cxn>
                <a:cxn ang="0">
                  <a:pos x="4818" y="1917"/>
                </a:cxn>
                <a:cxn ang="0">
                  <a:pos x="4752" y="2240"/>
                </a:cxn>
                <a:cxn ang="0">
                  <a:pos x="4624" y="2541"/>
                </a:cxn>
                <a:cxn ang="0">
                  <a:pos x="4431" y="2824"/>
                </a:cxn>
                <a:cxn ang="0">
                  <a:pos x="4192" y="3066"/>
                </a:cxn>
                <a:cxn ang="0">
                  <a:pos x="3919" y="3252"/>
                </a:cxn>
                <a:cxn ang="0">
                  <a:pos x="3611" y="3381"/>
                </a:cxn>
                <a:cxn ang="0">
                  <a:pos x="3466" y="3480"/>
                </a:cxn>
              </a:cxnLst>
              <a:rect l="0" t="0" r="r" b="b"/>
              <a:pathLst>
                <a:path w="6132" h="16980">
                  <a:moveTo>
                    <a:pt x="3480" y="3522"/>
                  </a:moveTo>
                  <a:lnTo>
                    <a:pt x="4254" y="3522"/>
                  </a:lnTo>
                  <a:lnTo>
                    <a:pt x="4298" y="3522"/>
                  </a:lnTo>
                  <a:lnTo>
                    <a:pt x="4342" y="3524"/>
                  </a:lnTo>
                  <a:lnTo>
                    <a:pt x="4386" y="3527"/>
                  </a:lnTo>
                  <a:lnTo>
                    <a:pt x="4429" y="3531"/>
                  </a:lnTo>
                  <a:lnTo>
                    <a:pt x="4473" y="3536"/>
                  </a:lnTo>
                  <a:lnTo>
                    <a:pt x="4515" y="3543"/>
                  </a:lnTo>
                  <a:lnTo>
                    <a:pt x="4558" y="3551"/>
                  </a:lnTo>
                  <a:lnTo>
                    <a:pt x="4601" y="3560"/>
                  </a:lnTo>
                  <a:lnTo>
                    <a:pt x="4643" y="3570"/>
                  </a:lnTo>
                  <a:lnTo>
                    <a:pt x="4685" y="3582"/>
                  </a:lnTo>
                  <a:lnTo>
                    <a:pt x="4727" y="3595"/>
                  </a:lnTo>
                  <a:lnTo>
                    <a:pt x="4769" y="3609"/>
                  </a:lnTo>
                  <a:lnTo>
                    <a:pt x="4809" y="3624"/>
                  </a:lnTo>
                  <a:lnTo>
                    <a:pt x="4851" y="3640"/>
                  </a:lnTo>
                  <a:lnTo>
                    <a:pt x="4892" y="3658"/>
                  </a:lnTo>
                  <a:lnTo>
                    <a:pt x="4932" y="3676"/>
                  </a:lnTo>
                  <a:lnTo>
                    <a:pt x="4973" y="3696"/>
                  </a:lnTo>
                  <a:lnTo>
                    <a:pt x="5013" y="3717"/>
                  </a:lnTo>
                  <a:lnTo>
                    <a:pt x="5052" y="3739"/>
                  </a:lnTo>
                  <a:lnTo>
                    <a:pt x="5093" y="3763"/>
                  </a:lnTo>
                  <a:lnTo>
                    <a:pt x="5132" y="3788"/>
                  </a:lnTo>
                  <a:lnTo>
                    <a:pt x="5171" y="3814"/>
                  </a:lnTo>
                  <a:lnTo>
                    <a:pt x="5210" y="3842"/>
                  </a:lnTo>
                  <a:lnTo>
                    <a:pt x="5249" y="3870"/>
                  </a:lnTo>
                  <a:lnTo>
                    <a:pt x="5287" y="3900"/>
                  </a:lnTo>
                  <a:lnTo>
                    <a:pt x="5325" y="3931"/>
                  </a:lnTo>
                  <a:lnTo>
                    <a:pt x="5364" y="3963"/>
                  </a:lnTo>
                  <a:lnTo>
                    <a:pt x="5401" y="3997"/>
                  </a:lnTo>
                  <a:lnTo>
                    <a:pt x="5438" y="4031"/>
                  </a:lnTo>
                  <a:lnTo>
                    <a:pt x="5475" y="4067"/>
                  </a:lnTo>
                  <a:lnTo>
                    <a:pt x="5512" y="4104"/>
                  </a:lnTo>
                  <a:lnTo>
                    <a:pt x="5549" y="4142"/>
                  </a:lnTo>
                  <a:lnTo>
                    <a:pt x="5584" y="4181"/>
                  </a:lnTo>
                  <a:lnTo>
                    <a:pt x="5619" y="4220"/>
                  </a:lnTo>
                  <a:lnTo>
                    <a:pt x="5652" y="4260"/>
                  </a:lnTo>
                  <a:lnTo>
                    <a:pt x="5685" y="4300"/>
                  </a:lnTo>
                  <a:lnTo>
                    <a:pt x="5716" y="4339"/>
                  </a:lnTo>
                  <a:lnTo>
                    <a:pt x="5747" y="4379"/>
                  </a:lnTo>
                  <a:lnTo>
                    <a:pt x="5775" y="4420"/>
                  </a:lnTo>
                  <a:lnTo>
                    <a:pt x="5803" y="4460"/>
                  </a:lnTo>
                  <a:lnTo>
                    <a:pt x="5830" y="4502"/>
                  </a:lnTo>
                  <a:lnTo>
                    <a:pt x="5855" y="4543"/>
                  </a:lnTo>
                  <a:lnTo>
                    <a:pt x="5880" y="4585"/>
                  </a:lnTo>
                  <a:lnTo>
                    <a:pt x="5904" y="4626"/>
                  </a:lnTo>
                  <a:lnTo>
                    <a:pt x="5925" y="4667"/>
                  </a:lnTo>
                  <a:lnTo>
                    <a:pt x="5946" y="4710"/>
                  </a:lnTo>
                  <a:lnTo>
                    <a:pt x="5967" y="4752"/>
                  </a:lnTo>
                  <a:lnTo>
                    <a:pt x="5986" y="4795"/>
                  </a:lnTo>
                  <a:lnTo>
                    <a:pt x="6004" y="4838"/>
                  </a:lnTo>
                  <a:lnTo>
                    <a:pt x="6020" y="4880"/>
                  </a:lnTo>
                  <a:lnTo>
                    <a:pt x="6036" y="4924"/>
                  </a:lnTo>
                  <a:lnTo>
                    <a:pt x="6049" y="4967"/>
                  </a:lnTo>
                  <a:lnTo>
                    <a:pt x="6063" y="5011"/>
                  </a:lnTo>
                  <a:lnTo>
                    <a:pt x="6075" y="5055"/>
                  </a:lnTo>
                  <a:lnTo>
                    <a:pt x="6085" y="5100"/>
                  </a:lnTo>
                  <a:lnTo>
                    <a:pt x="6095" y="5144"/>
                  </a:lnTo>
                  <a:lnTo>
                    <a:pt x="6104" y="5189"/>
                  </a:lnTo>
                  <a:lnTo>
                    <a:pt x="6111" y="5234"/>
                  </a:lnTo>
                  <a:lnTo>
                    <a:pt x="6117" y="5280"/>
                  </a:lnTo>
                  <a:lnTo>
                    <a:pt x="6123" y="5324"/>
                  </a:lnTo>
                  <a:lnTo>
                    <a:pt x="6127" y="5370"/>
                  </a:lnTo>
                  <a:lnTo>
                    <a:pt x="6130" y="5417"/>
                  </a:lnTo>
                  <a:lnTo>
                    <a:pt x="6131" y="5463"/>
                  </a:lnTo>
                  <a:lnTo>
                    <a:pt x="6132" y="5509"/>
                  </a:lnTo>
                  <a:lnTo>
                    <a:pt x="6132" y="9605"/>
                  </a:lnTo>
                  <a:lnTo>
                    <a:pt x="6132" y="9643"/>
                  </a:lnTo>
                  <a:lnTo>
                    <a:pt x="6130" y="9682"/>
                  </a:lnTo>
                  <a:lnTo>
                    <a:pt x="6129" y="9719"/>
                  </a:lnTo>
                  <a:lnTo>
                    <a:pt x="6126" y="9756"/>
                  </a:lnTo>
                  <a:lnTo>
                    <a:pt x="6122" y="9793"/>
                  </a:lnTo>
                  <a:lnTo>
                    <a:pt x="6117" y="9829"/>
                  </a:lnTo>
                  <a:lnTo>
                    <a:pt x="6112" y="9866"/>
                  </a:lnTo>
                  <a:lnTo>
                    <a:pt x="6107" y="9901"/>
                  </a:lnTo>
                  <a:lnTo>
                    <a:pt x="6099" y="9937"/>
                  </a:lnTo>
                  <a:lnTo>
                    <a:pt x="6092" y="9972"/>
                  </a:lnTo>
                  <a:lnTo>
                    <a:pt x="6083" y="10007"/>
                  </a:lnTo>
                  <a:lnTo>
                    <a:pt x="6074" y="10041"/>
                  </a:lnTo>
                  <a:lnTo>
                    <a:pt x="6063" y="10075"/>
                  </a:lnTo>
                  <a:lnTo>
                    <a:pt x="6053" y="10109"/>
                  </a:lnTo>
                  <a:lnTo>
                    <a:pt x="6041" y="10142"/>
                  </a:lnTo>
                  <a:lnTo>
                    <a:pt x="6028" y="10175"/>
                  </a:lnTo>
                  <a:lnTo>
                    <a:pt x="6014" y="10208"/>
                  </a:lnTo>
                  <a:lnTo>
                    <a:pt x="6001" y="10241"/>
                  </a:lnTo>
                  <a:lnTo>
                    <a:pt x="5986" y="10273"/>
                  </a:lnTo>
                  <a:lnTo>
                    <a:pt x="5970" y="10305"/>
                  </a:lnTo>
                  <a:lnTo>
                    <a:pt x="5953" y="10335"/>
                  </a:lnTo>
                  <a:lnTo>
                    <a:pt x="5935" y="10366"/>
                  </a:lnTo>
                  <a:lnTo>
                    <a:pt x="5917" y="10397"/>
                  </a:lnTo>
                  <a:lnTo>
                    <a:pt x="5898" y="10428"/>
                  </a:lnTo>
                  <a:lnTo>
                    <a:pt x="5877" y="10458"/>
                  </a:lnTo>
                  <a:lnTo>
                    <a:pt x="5857" y="10487"/>
                  </a:lnTo>
                  <a:lnTo>
                    <a:pt x="5835" y="10517"/>
                  </a:lnTo>
                  <a:lnTo>
                    <a:pt x="5813" y="10546"/>
                  </a:lnTo>
                  <a:lnTo>
                    <a:pt x="5789" y="10575"/>
                  </a:lnTo>
                  <a:lnTo>
                    <a:pt x="5766" y="10603"/>
                  </a:lnTo>
                  <a:lnTo>
                    <a:pt x="5740" y="10632"/>
                  </a:lnTo>
                  <a:lnTo>
                    <a:pt x="5715" y="10660"/>
                  </a:lnTo>
                  <a:lnTo>
                    <a:pt x="5688" y="10687"/>
                  </a:lnTo>
                  <a:lnTo>
                    <a:pt x="5661" y="10714"/>
                  </a:lnTo>
                  <a:lnTo>
                    <a:pt x="5633" y="10739"/>
                  </a:lnTo>
                  <a:lnTo>
                    <a:pt x="5606" y="10765"/>
                  </a:lnTo>
                  <a:lnTo>
                    <a:pt x="5576" y="10790"/>
                  </a:lnTo>
                  <a:lnTo>
                    <a:pt x="5546" y="10814"/>
                  </a:lnTo>
                  <a:lnTo>
                    <a:pt x="5516" y="10838"/>
                  </a:lnTo>
                  <a:lnTo>
                    <a:pt x="5486" y="10860"/>
                  </a:lnTo>
                  <a:lnTo>
                    <a:pt x="5455" y="10883"/>
                  </a:lnTo>
                  <a:lnTo>
                    <a:pt x="5422" y="10905"/>
                  </a:lnTo>
                  <a:lnTo>
                    <a:pt x="5390" y="10925"/>
                  </a:lnTo>
                  <a:lnTo>
                    <a:pt x="5357" y="10947"/>
                  </a:lnTo>
                  <a:lnTo>
                    <a:pt x="5323" y="10966"/>
                  </a:lnTo>
                  <a:lnTo>
                    <a:pt x="5288" y="10985"/>
                  </a:lnTo>
                  <a:lnTo>
                    <a:pt x="5253" y="11004"/>
                  </a:lnTo>
                  <a:lnTo>
                    <a:pt x="5218" y="11022"/>
                  </a:lnTo>
                  <a:lnTo>
                    <a:pt x="5182" y="11039"/>
                  </a:lnTo>
                  <a:lnTo>
                    <a:pt x="5145" y="11056"/>
                  </a:lnTo>
                  <a:lnTo>
                    <a:pt x="5108" y="11072"/>
                  </a:lnTo>
                  <a:lnTo>
                    <a:pt x="5069" y="11087"/>
                  </a:lnTo>
                  <a:lnTo>
                    <a:pt x="5031" y="11102"/>
                  </a:lnTo>
                  <a:lnTo>
                    <a:pt x="4992" y="11117"/>
                  </a:lnTo>
                  <a:lnTo>
                    <a:pt x="4952" y="11130"/>
                  </a:lnTo>
                  <a:lnTo>
                    <a:pt x="4911" y="11143"/>
                  </a:lnTo>
                  <a:lnTo>
                    <a:pt x="4871" y="11155"/>
                  </a:lnTo>
                  <a:lnTo>
                    <a:pt x="4828" y="11167"/>
                  </a:lnTo>
                  <a:lnTo>
                    <a:pt x="4787" y="11178"/>
                  </a:lnTo>
                  <a:lnTo>
                    <a:pt x="4743" y="11189"/>
                  </a:lnTo>
                  <a:lnTo>
                    <a:pt x="4701" y="11199"/>
                  </a:lnTo>
                  <a:lnTo>
                    <a:pt x="4656" y="11208"/>
                  </a:lnTo>
                  <a:lnTo>
                    <a:pt x="4612" y="11217"/>
                  </a:lnTo>
                  <a:lnTo>
                    <a:pt x="4567" y="11225"/>
                  </a:lnTo>
                  <a:lnTo>
                    <a:pt x="4567" y="16980"/>
                  </a:lnTo>
                  <a:lnTo>
                    <a:pt x="1510" y="16980"/>
                  </a:lnTo>
                  <a:lnTo>
                    <a:pt x="1510" y="11225"/>
                  </a:lnTo>
                  <a:lnTo>
                    <a:pt x="1424" y="11201"/>
                  </a:lnTo>
                  <a:lnTo>
                    <a:pt x="1340" y="11175"/>
                  </a:lnTo>
                  <a:lnTo>
                    <a:pt x="1298" y="11161"/>
                  </a:lnTo>
                  <a:lnTo>
                    <a:pt x="1258" y="11148"/>
                  </a:lnTo>
                  <a:lnTo>
                    <a:pt x="1218" y="11134"/>
                  </a:lnTo>
                  <a:lnTo>
                    <a:pt x="1178" y="11120"/>
                  </a:lnTo>
                  <a:lnTo>
                    <a:pt x="1139" y="11105"/>
                  </a:lnTo>
                  <a:lnTo>
                    <a:pt x="1101" y="11089"/>
                  </a:lnTo>
                  <a:lnTo>
                    <a:pt x="1064" y="11074"/>
                  </a:lnTo>
                  <a:lnTo>
                    <a:pt x="1026" y="11058"/>
                  </a:lnTo>
                  <a:lnTo>
                    <a:pt x="990" y="11042"/>
                  </a:lnTo>
                  <a:lnTo>
                    <a:pt x="954" y="11025"/>
                  </a:lnTo>
                  <a:lnTo>
                    <a:pt x="918" y="11009"/>
                  </a:lnTo>
                  <a:lnTo>
                    <a:pt x="884" y="10991"/>
                  </a:lnTo>
                  <a:lnTo>
                    <a:pt x="849" y="10974"/>
                  </a:lnTo>
                  <a:lnTo>
                    <a:pt x="816" y="10956"/>
                  </a:lnTo>
                  <a:lnTo>
                    <a:pt x="782" y="10938"/>
                  </a:lnTo>
                  <a:lnTo>
                    <a:pt x="750" y="10920"/>
                  </a:lnTo>
                  <a:lnTo>
                    <a:pt x="719" y="10901"/>
                  </a:lnTo>
                  <a:lnTo>
                    <a:pt x="687" y="10882"/>
                  </a:lnTo>
                  <a:lnTo>
                    <a:pt x="656" y="10862"/>
                  </a:lnTo>
                  <a:lnTo>
                    <a:pt x="626" y="10841"/>
                  </a:lnTo>
                  <a:lnTo>
                    <a:pt x="596" y="10821"/>
                  </a:lnTo>
                  <a:lnTo>
                    <a:pt x="567" y="10801"/>
                  </a:lnTo>
                  <a:lnTo>
                    <a:pt x="539" y="10780"/>
                  </a:lnTo>
                  <a:lnTo>
                    <a:pt x="510" y="10758"/>
                  </a:lnTo>
                  <a:lnTo>
                    <a:pt x="484" y="10736"/>
                  </a:lnTo>
                  <a:lnTo>
                    <a:pt x="456" y="10714"/>
                  </a:lnTo>
                  <a:lnTo>
                    <a:pt x="431" y="10691"/>
                  </a:lnTo>
                  <a:lnTo>
                    <a:pt x="405" y="10668"/>
                  </a:lnTo>
                  <a:lnTo>
                    <a:pt x="380" y="10646"/>
                  </a:lnTo>
                  <a:lnTo>
                    <a:pt x="355" y="10622"/>
                  </a:lnTo>
                  <a:lnTo>
                    <a:pt x="332" y="10599"/>
                  </a:lnTo>
                  <a:lnTo>
                    <a:pt x="310" y="10576"/>
                  </a:lnTo>
                  <a:lnTo>
                    <a:pt x="289" y="10551"/>
                  </a:lnTo>
                  <a:lnTo>
                    <a:pt x="267" y="10528"/>
                  </a:lnTo>
                  <a:lnTo>
                    <a:pt x="247" y="10503"/>
                  </a:lnTo>
                  <a:lnTo>
                    <a:pt x="228" y="10480"/>
                  </a:lnTo>
                  <a:lnTo>
                    <a:pt x="209" y="10455"/>
                  </a:lnTo>
                  <a:lnTo>
                    <a:pt x="191" y="10431"/>
                  </a:lnTo>
                  <a:lnTo>
                    <a:pt x="174" y="10407"/>
                  </a:lnTo>
                  <a:lnTo>
                    <a:pt x="158" y="10382"/>
                  </a:lnTo>
                  <a:lnTo>
                    <a:pt x="142" y="10357"/>
                  </a:lnTo>
                  <a:lnTo>
                    <a:pt x="128" y="10332"/>
                  </a:lnTo>
                  <a:lnTo>
                    <a:pt x="114" y="10307"/>
                  </a:lnTo>
                  <a:lnTo>
                    <a:pt x="101" y="10281"/>
                  </a:lnTo>
                  <a:lnTo>
                    <a:pt x="89" y="10256"/>
                  </a:lnTo>
                  <a:lnTo>
                    <a:pt x="77" y="10230"/>
                  </a:lnTo>
                  <a:lnTo>
                    <a:pt x="67" y="10205"/>
                  </a:lnTo>
                  <a:lnTo>
                    <a:pt x="57" y="10179"/>
                  </a:lnTo>
                  <a:lnTo>
                    <a:pt x="48" y="10153"/>
                  </a:lnTo>
                  <a:lnTo>
                    <a:pt x="39" y="10127"/>
                  </a:lnTo>
                  <a:lnTo>
                    <a:pt x="32" y="10100"/>
                  </a:lnTo>
                  <a:lnTo>
                    <a:pt x="25" y="10074"/>
                  </a:lnTo>
                  <a:lnTo>
                    <a:pt x="19" y="10047"/>
                  </a:lnTo>
                  <a:lnTo>
                    <a:pt x="14" y="10021"/>
                  </a:lnTo>
                  <a:lnTo>
                    <a:pt x="9" y="9994"/>
                  </a:lnTo>
                  <a:lnTo>
                    <a:pt x="6" y="9967"/>
                  </a:lnTo>
                  <a:lnTo>
                    <a:pt x="3" y="9940"/>
                  </a:lnTo>
                  <a:lnTo>
                    <a:pt x="1" y="9912"/>
                  </a:lnTo>
                  <a:lnTo>
                    <a:pt x="0" y="9885"/>
                  </a:lnTo>
                  <a:lnTo>
                    <a:pt x="0" y="9857"/>
                  </a:lnTo>
                  <a:lnTo>
                    <a:pt x="0" y="5509"/>
                  </a:lnTo>
                  <a:lnTo>
                    <a:pt x="1" y="5453"/>
                  </a:lnTo>
                  <a:lnTo>
                    <a:pt x="2" y="5398"/>
                  </a:lnTo>
                  <a:lnTo>
                    <a:pt x="5" y="5342"/>
                  </a:lnTo>
                  <a:lnTo>
                    <a:pt x="9" y="5288"/>
                  </a:lnTo>
                  <a:lnTo>
                    <a:pt x="15" y="5235"/>
                  </a:lnTo>
                  <a:lnTo>
                    <a:pt x="21" y="5182"/>
                  </a:lnTo>
                  <a:lnTo>
                    <a:pt x="28" y="5130"/>
                  </a:lnTo>
                  <a:lnTo>
                    <a:pt x="37" y="5079"/>
                  </a:lnTo>
                  <a:lnTo>
                    <a:pt x="47" y="5028"/>
                  </a:lnTo>
                  <a:lnTo>
                    <a:pt x="57" y="4978"/>
                  </a:lnTo>
                  <a:lnTo>
                    <a:pt x="70" y="4929"/>
                  </a:lnTo>
                  <a:lnTo>
                    <a:pt x="83" y="4880"/>
                  </a:lnTo>
                  <a:lnTo>
                    <a:pt x="97" y="4832"/>
                  </a:lnTo>
                  <a:lnTo>
                    <a:pt x="112" y="4785"/>
                  </a:lnTo>
                  <a:lnTo>
                    <a:pt x="129" y="4739"/>
                  </a:lnTo>
                  <a:lnTo>
                    <a:pt x="147" y="4693"/>
                  </a:lnTo>
                  <a:lnTo>
                    <a:pt x="166" y="4648"/>
                  </a:lnTo>
                  <a:lnTo>
                    <a:pt x="187" y="4604"/>
                  </a:lnTo>
                  <a:lnTo>
                    <a:pt x="208" y="4560"/>
                  </a:lnTo>
                  <a:lnTo>
                    <a:pt x="230" y="4518"/>
                  </a:lnTo>
                  <a:lnTo>
                    <a:pt x="255" y="4476"/>
                  </a:lnTo>
                  <a:lnTo>
                    <a:pt x="279" y="4435"/>
                  </a:lnTo>
                  <a:lnTo>
                    <a:pt x="306" y="4393"/>
                  </a:lnTo>
                  <a:lnTo>
                    <a:pt x="332" y="4354"/>
                  </a:lnTo>
                  <a:lnTo>
                    <a:pt x="361" y="4315"/>
                  </a:lnTo>
                  <a:lnTo>
                    <a:pt x="391" y="4275"/>
                  </a:lnTo>
                  <a:lnTo>
                    <a:pt x="421" y="4238"/>
                  </a:lnTo>
                  <a:lnTo>
                    <a:pt x="453" y="4201"/>
                  </a:lnTo>
                  <a:lnTo>
                    <a:pt x="486" y="4165"/>
                  </a:lnTo>
                  <a:lnTo>
                    <a:pt x="520" y="4129"/>
                  </a:lnTo>
                  <a:lnTo>
                    <a:pt x="556" y="4093"/>
                  </a:lnTo>
                  <a:lnTo>
                    <a:pt x="592" y="4059"/>
                  </a:lnTo>
                  <a:lnTo>
                    <a:pt x="629" y="4025"/>
                  </a:lnTo>
                  <a:lnTo>
                    <a:pt x="668" y="3994"/>
                  </a:lnTo>
                  <a:lnTo>
                    <a:pt x="707" y="3963"/>
                  </a:lnTo>
                  <a:lnTo>
                    <a:pt x="747" y="3933"/>
                  </a:lnTo>
                  <a:lnTo>
                    <a:pt x="789" y="3904"/>
                  </a:lnTo>
                  <a:lnTo>
                    <a:pt x="830" y="3876"/>
                  </a:lnTo>
                  <a:lnTo>
                    <a:pt x="873" y="3849"/>
                  </a:lnTo>
                  <a:lnTo>
                    <a:pt x="916" y="3823"/>
                  </a:lnTo>
                  <a:lnTo>
                    <a:pt x="961" y="3799"/>
                  </a:lnTo>
                  <a:lnTo>
                    <a:pt x="1005" y="3775"/>
                  </a:lnTo>
                  <a:lnTo>
                    <a:pt x="1052" y="3752"/>
                  </a:lnTo>
                  <a:lnTo>
                    <a:pt x="1099" y="3731"/>
                  </a:lnTo>
                  <a:lnTo>
                    <a:pt x="1146" y="3711"/>
                  </a:lnTo>
                  <a:lnTo>
                    <a:pt x="1194" y="3691"/>
                  </a:lnTo>
                  <a:lnTo>
                    <a:pt x="1244" y="3672"/>
                  </a:lnTo>
                  <a:lnTo>
                    <a:pt x="1294" y="3655"/>
                  </a:lnTo>
                  <a:lnTo>
                    <a:pt x="1345" y="3640"/>
                  </a:lnTo>
                  <a:lnTo>
                    <a:pt x="1397" y="3624"/>
                  </a:lnTo>
                  <a:lnTo>
                    <a:pt x="1450" y="3610"/>
                  </a:lnTo>
                  <a:lnTo>
                    <a:pt x="1503" y="3597"/>
                  </a:lnTo>
                  <a:lnTo>
                    <a:pt x="1558" y="3584"/>
                  </a:lnTo>
                  <a:lnTo>
                    <a:pt x="1614" y="3574"/>
                  </a:lnTo>
                  <a:lnTo>
                    <a:pt x="1670" y="3564"/>
                  </a:lnTo>
                  <a:lnTo>
                    <a:pt x="1726" y="3554"/>
                  </a:lnTo>
                  <a:lnTo>
                    <a:pt x="1785" y="3547"/>
                  </a:lnTo>
                  <a:lnTo>
                    <a:pt x="1843" y="3540"/>
                  </a:lnTo>
                  <a:lnTo>
                    <a:pt x="1902" y="3534"/>
                  </a:lnTo>
                  <a:lnTo>
                    <a:pt x="1963" y="3530"/>
                  </a:lnTo>
                  <a:lnTo>
                    <a:pt x="2024" y="3526"/>
                  </a:lnTo>
                  <a:lnTo>
                    <a:pt x="2086" y="3524"/>
                  </a:lnTo>
                  <a:lnTo>
                    <a:pt x="2149" y="3522"/>
                  </a:lnTo>
                  <a:lnTo>
                    <a:pt x="2212" y="3522"/>
                  </a:lnTo>
                  <a:lnTo>
                    <a:pt x="2218" y="3517"/>
                  </a:lnTo>
                  <a:lnTo>
                    <a:pt x="2224" y="3514"/>
                  </a:lnTo>
                  <a:lnTo>
                    <a:pt x="2230" y="3513"/>
                  </a:lnTo>
                  <a:lnTo>
                    <a:pt x="2237" y="3512"/>
                  </a:lnTo>
                  <a:lnTo>
                    <a:pt x="2243" y="3512"/>
                  </a:lnTo>
                  <a:lnTo>
                    <a:pt x="2251" y="3512"/>
                  </a:lnTo>
                  <a:lnTo>
                    <a:pt x="2261" y="3512"/>
                  </a:lnTo>
                  <a:lnTo>
                    <a:pt x="2274" y="3512"/>
                  </a:lnTo>
                  <a:lnTo>
                    <a:pt x="2312" y="3514"/>
                  </a:lnTo>
                  <a:lnTo>
                    <a:pt x="2353" y="3516"/>
                  </a:lnTo>
                  <a:lnTo>
                    <a:pt x="2393" y="3517"/>
                  </a:lnTo>
                  <a:lnTo>
                    <a:pt x="2435" y="3519"/>
                  </a:lnTo>
                  <a:lnTo>
                    <a:pt x="2479" y="3520"/>
                  </a:lnTo>
                  <a:lnTo>
                    <a:pt x="2522" y="3520"/>
                  </a:lnTo>
                  <a:lnTo>
                    <a:pt x="2568" y="3522"/>
                  </a:lnTo>
                  <a:lnTo>
                    <a:pt x="2615" y="3522"/>
                  </a:lnTo>
                  <a:lnTo>
                    <a:pt x="2616" y="3516"/>
                  </a:lnTo>
                  <a:lnTo>
                    <a:pt x="2617" y="3511"/>
                  </a:lnTo>
                  <a:lnTo>
                    <a:pt x="2620" y="3505"/>
                  </a:lnTo>
                  <a:lnTo>
                    <a:pt x="2623" y="3498"/>
                  </a:lnTo>
                  <a:lnTo>
                    <a:pt x="2634" y="3483"/>
                  </a:lnTo>
                  <a:lnTo>
                    <a:pt x="2649" y="3466"/>
                  </a:lnTo>
                  <a:lnTo>
                    <a:pt x="2663" y="3450"/>
                  </a:lnTo>
                  <a:lnTo>
                    <a:pt x="2674" y="3439"/>
                  </a:lnTo>
                  <a:lnTo>
                    <a:pt x="2678" y="3434"/>
                  </a:lnTo>
                  <a:lnTo>
                    <a:pt x="2683" y="3431"/>
                  </a:lnTo>
                  <a:lnTo>
                    <a:pt x="2686" y="3430"/>
                  </a:lnTo>
                  <a:lnTo>
                    <a:pt x="2688" y="3429"/>
                  </a:lnTo>
                  <a:lnTo>
                    <a:pt x="2651" y="3417"/>
                  </a:lnTo>
                  <a:lnTo>
                    <a:pt x="2614" y="3406"/>
                  </a:lnTo>
                  <a:lnTo>
                    <a:pt x="2578" y="3393"/>
                  </a:lnTo>
                  <a:lnTo>
                    <a:pt x="2542" y="3380"/>
                  </a:lnTo>
                  <a:lnTo>
                    <a:pt x="2506" y="3366"/>
                  </a:lnTo>
                  <a:lnTo>
                    <a:pt x="2471" y="3351"/>
                  </a:lnTo>
                  <a:lnTo>
                    <a:pt x="2436" y="3337"/>
                  </a:lnTo>
                  <a:lnTo>
                    <a:pt x="2402" y="3322"/>
                  </a:lnTo>
                  <a:lnTo>
                    <a:pt x="2368" y="3306"/>
                  </a:lnTo>
                  <a:lnTo>
                    <a:pt x="2336" y="3289"/>
                  </a:lnTo>
                  <a:lnTo>
                    <a:pt x="2303" y="3272"/>
                  </a:lnTo>
                  <a:lnTo>
                    <a:pt x="2271" y="3255"/>
                  </a:lnTo>
                  <a:lnTo>
                    <a:pt x="2239" y="3237"/>
                  </a:lnTo>
                  <a:lnTo>
                    <a:pt x="2208" y="3218"/>
                  </a:lnTo>
                  <a:lnTo>
                    <a:pt x="2177" y="3198"/>
                  </a:lnTo>
                  <a:lnTo>
                    <a:pt x="2147" y="3178"/>
                  </a:lnTo>
                  <a:lnTo>
                    <a:pt x="2117" y="3158"/>
                  </a:lnTo>
                  <a:lnTo>
                    <a:pt x="2087" y="3137"/>
                  </a:lnTo>
                  <a:lnTo>
                    <a:pt x="2058" y="3115"/>
                  </a:lnTo>
                  <a:lnTo>
                    <a:pt x="2030" y="3093"/>
                  </a:lnTo>
                  <a:lnTo>
                    <a:pt x="2002" y="3071"/>
                  </a:lnTo>
                  <a:lnTo>
                    <a:pt x="1975" y="3047"/>
                  </a:lnTo>
                  <a:lnTo>
                    <a:pt x="1948" y="3024"/>
                  </a:lnTo>
                  <a:lnTo>
                    <a:pt x="1921" y="3000"/>
                  </a:lnTo>
                  <a:lnTo>
                    <a:pt x="1895" y="2975"/>
                  </a:lnTo>
                  <a:lnTo>
                    <a:pt x="1869" y="2950"/>
                  </a:lnTo>
                  <a:lnTo>
                    <a:pt x="1844" y="2924"/>
                  </a:lnTo>
                  <a:lnTo>
                    <a:pt x="1820" y="2898"/>
                  </a:lnTo>
                  <a:lnTo>
                    <a:pt x="1795" y="2871"/>
                  </a:lnTo>
                  <a:lnTo>
                    <a:pt x="1771" y="2843"/>
                  </a:lnTo>
                  <a:lnTo>
                    <a:pt x="1747" y="2816"/>
                  </a:lnTo>
                  <a:lnTo>
                    <a:pt x="1725" y="2787"/>
                  </a:lnTo>
                  <a:lnTo>
                    <a:pt x="1703" y="2757"/>
                  </a:lnTo>
                  <a:lnTo>
                    <a:pt x="1682" y="2729"/>
                  </a:lnTo>
                  <a:lnTo>
                    <a:pt x="1660" y="2699"/>
                  </a:lnTo>
                  <a:lnTo>
                    <a:pt x="1640" y="2669"/>
                  </a:lnTo>
                  <a:lnTo>
                    <a:pt x="1621" y="2638"/>
                  </a:lnTo>
                  <a:lnTo>
                    <a:pt x="1603" y="2608"/>
                  </a:lnTo>
                  <a:lnTo>
                    <a:pt x="1585" y="2578"/>
                  </a:lnTo>
                  <a:lnTo>
                    <a:pt x="1568" y="2547"/>
                  </a:lnTo>
                  <a:lnTo>
                    <a:pt x="1551" y="2516"/>
                  </a:lnTo>
                  <a:lnTo>
                    <a:pt x="1535" y="2484"/>
                  </a:lnTo>
                  <a:lnTo>
                    <a:pt x="1520" y="2452"/>
                  </a:lnTo>
                  <a:lnTo>
                    <a:pt x="1506" y="2420"/>
                  </a:lnTo>
                  <a:lnTo>
                    <a:pt x="1493" y="2388"/>
                  </a:lnTo>
                  <a:lnTo>
                    <a:pt x="1479" y="2356"/>
                  </a:lnTo>
                  <a:lnTo>
                    <a:pt x="1467" y="2324"/>
                  </a:lnTo>
                  <a:lnTo>
                    <a:pt x="1455" y="2291"/>
                  </a:lnTo>
                  <a:lnTo>
                    <a:pt x="1445" y="2258"/>
                  </a:lnTo>
                  <a:lnTo>
                    <a:pt x="1434" y="2225"/>
                  </a:lnTo>
                  <a:lnTo>
                    <a:pt x="1425" y="2191"/>
                  </a:lnTo>
                  <a:lnTo>
                    <a:pt x="1416" y="2157"/>
                  </a:lnTo>
                  <a:lnTo>
                    <a:pt x="1408" y="2123"/>
                  </a:lnTo>
                  <a:lnTo>
                    <a:pt x="1400" y="2089"/>
                  </a:lnTo>
                  <a:lnTo>
                    <a:pt x="1394" y="2054"/>
                  </a:lnTo>
                  <a:lnTo>
                    <a:pt x="1389" y="2018"/>
                  </a:lnTo>
                  <a:lnTo>
                    <a:pt x="1383" y="1983"/>
                  </a:lnTo>
                  <a:lnTo>
                    <a:pt x="1378" y="1948"/>
                  </a:lnTo>
                  <a:lnTo>
                    <a:pt x="1375" y="1912"/>
                  </a:lnTo>
                  <a:lnTo>
                    <a:pt x="1372" y="1876"/>
                  </a:lnTo>
                  <a:lnTo>
                    <a:pt x="1368" y="1840"/>
                  </a:lnTo>
                  <a:lnTo>
                    <a:pt x="1367" y="1804"/>
                  </a:lnTo>
                  <a:lnTo>
                    <a:pt x="1366" y="1767"/>
                  </a:lnTo>
                  <a:lnTo>
                    <a:pt x="1365" y="1729"/>
                  </a:lnTo>
                  <a:lnTo>
                    <a:pt x="1366" y="1686"/>
                  </a:lnTo>
                  <a:lnTo>
                    <a:pt x="1367" y="1641"/>
                  </a:lnTo>
                  <a:lnTo>
                    <a:pt x="1370" y="1598"/>
                  </a:lnTo>
                  <a:lnTo>
                    <a:pt x="1374" y="1555"/>
                  </a:lnTo>
                  <a:lnTo>
                    <a:pt x="1378" y="1511"/>
                  </a:lnTo>
                  <a:lnTo>
                    <a:pt x="1383" y="1469"/>
                  </a:lnTo>
                  <a:lnTo>
                    <a:pt x="1390" y="1427"/>
                  </a:lnTo>
                  <a:lnTo>
                    <a:pt x="1397" y="1386"/>
                  </a:lnTo>
                  <a:lnTo>
                    <a:pt x="1405" y="1345"/>
                  </a:lnTo>
                  <a:lnTo>
                    <a:pt x="1415" y="1304"/>
                  </a:lnTo>
                  <a:lnTo>
                    <a:pt x="1426" y="1264"/>
                  </a:lnTo>
                  <a:lnTo>
                    <a:pt x="1437" y="1223"/>
                  </a:lnTo>
                  <a:lnTo>
                    <a:pt x="1449" y="1184"/>
                  </a:lnTo>
                  <a:lnTo>
                    <a:pt x="1463" y="1145"/>
                  </a:lnTo>
                  <a:lnTo>
                    <a:pt x="1477" y="1106"/>
                  </a:lnTo>
                  <a:lnTo>
                    <a:pt x="1493" y="1068"/>
                  </a:lnTo>
                  <a:lnTo>
                    <a:pt x="1508" y="1030"/>
                  </a:lnTo>
                  <a:lnTo>
                    <a:pt x="1527" y="993"/>
                  </a:lnTo>
                  <a:lnTo>
                    <a:pt x="1545" y="955"/>
                  </a:lnTo>
                  <a:lnTo>
                    <a:pt x="1564" y="919"/>
                  </a:lnTo>
                  <a:lnTo>
                    <a:pt x="1585" y="883"/>
                  </a:lnTo>
                  <a:lnTo>
                    <a:pt x="1606" y="847"/>
                  </a:lnTo>
                  <a:lnTo>
                    <a:pt x="1628" y="811"/>
                  </a:lnTo>
                  <a:lnTo>
                    <a:pt x="1652" y="776"/>
                  </a:lnTo>
                  <a:lnTo>
                    <a:pt x="1676" y="742"/>
                  </a:lnTo>
                  <a:lnTo>
                    <a:pt x="1702" y="708"/>
                  </a:lnTo>
                  <a:lnTo>
                    <a:pt x="1728" y="674"/>
                  </a:lnTo>
                  <a:lnTo>
                    <a:pt x="1756" y="640"/>
                  </a:lnTo>
                  <a:lnTo>
                    <a:pt x="1783" y="607"/>
                  </a:lnTo>
                  <a:lnTo>
                    <a:pt x="1813" y="574"/>
                  </a:lnTo>
                  <a:lnTo>
                    <a:pt x="1844" y="542"/>
                  </a:lnTo>
                  <a:lnTo>
                    <a:pt x="1875" y="510"/>
                  </a:lnTo>
                  <a:lnTo>
                    <a:pt x="1907" y="478"/>
                  </a:lnTo>
                  <a:lnTo>
                    <a:pt x="1940" y="448"/>
                  </a:lnTo>
                  <a:lnTo>
                    <a:pt x="1971" y="419"/>
                  </a:lnTo>
                  <a:lnTo>
                    <a:pt x="2005" y="390"/>
                  </a:lnTo>
                  <a:lnTo>
                    <a:pt x="2038" y="362"/>
                  </a:lnTo>
                  <a:lnTo>
                    <a:pt x="2072" y="336"/>
                  </a:lnTo>
                  <a:lnTo>
                    <a:pt x="2106" y="311"/>
                  </a:lnTo>
                  <a:lnTo>
                    <a:pt x="2141" y="287"/>
                  </a:lnTo>
                  <a:lnTo>
                    <a:pt x="2176" y="263"/>
                  </a:lnTo>
                  <a:lnTo>
                    <a:pt x="2211" y="240"/>
                  </a:lnTo>
                  <a:lnTo>
                    <a:pt x="2247" y="219"/>
                  </a:lnTo>
                  <a:lnTo>
                    <a:pt x="2284" y="199"/>
                  </a:lnTo>
                  <a:lnTo>
                    <a:pt x="2320" y="179"/>
                  </a:lnTo>
                  <a:lnTo>
                    <a:pt x="2357" y="160"/>
                  </a:lnTo>
                  <a:lnTo>
                    <a:pt x="2395" y="143"/>
                  </a:lnTo>
                  <a:lnTo>
                    <a:pt x="2432" y="127"/>
                  </a:lnTo>
                  <a:lnTo>
                    <a:pt x="2470" y="111"/>
                  </a:lnTo>
                  <a:lnTo>
                    <a:pt x="2510" y="98"/>
                  </a:lnTo>
                  <a:lnTo>
                    <a:pt x="2549" y="84"/>
                  </a:lnTo>
                  <a:lnTo>
                    <a:pt x="2588" y="71"/>
                  </a:lnTo>
                  <a:lnTo>
                    <a:pt x="2628" y="60"/>
                  </a:lnTo>
                  <a:lnTo>
                    <a:pt x="2668" y="50"/>
                  </a:lnTo>
                  <a:lnTo>
                    <a:pt x="2709" y="40"/>
                  </a:lnTo>
                  <a:lnTo>
                    <a:pt x="2750" y="32"/>
                  </a:lnTo>
                  <a:lnTo>
                    <a:pt x="2791" y="24"/>
                  </a:lnTo>
                  <a:lnTo>
                    <a:pt x="2833" y="18"/>
                  </a:lnTo>
                  <a:lnTo>
                    <a:pt x="2876" y="13"/>
                  </a:lnTo>
                  <a:lnTo>
                    <a:pt x="2918" y="7"/>
                  </a:lnTo>
                  <a:lnTo>
                    <a:pt x="2962" y="4"/>
                  </a:lnTo>
                  <a:lnTo>
                    <a:pt x="3005" y="2"/>
                  </a:lnTo>
                  <a:lnTo>
                    <a:pt x="3049" y="1"/>
                  </a:lnTo>
                  <a:lnTo>
                    <a:pt x="3094" y="0"/>
                  </a:lnTo>
                  <a:lnTo>
                    <a:pt x="3138" y="1"/>
                  </a:lnTo>
                  <a:lnTo>
                    <a:pt x="3183" y="2"/>
                  </a:lnTo>
                  <a:lnTo>
                    <a:pt x="3226" y="4"/>
                  </a:lnTo>
                  <a:lnTo>
                    <a:pt x="3270" y="7"/>
                  </a:lnTo>
                  <a:lnTo>
                    <a:pt x="3312" y="13"/>
                  </a:lnTo>
                  <a:lnTo>
                    <a:pt x="3356" y="18"/>
                  </a:lnTo>
                  <a:lnTo>
                    <a:pt x="3397" y="24"/>
                  </a:lnTo>
                  <a:lnTo>
                    <a:pt x="3440" y="32"/>
                  </a:lnTo>
                  <a:lnTo>
                    <a:pt x="3481" y="40"/>
                  </a:lnTo>
                  <a:lnTo>
                    <a:pt x="3521" y="50"/>
                  </a:lnTo>
                  <a:lnTo>
                    <a:pt x="3563" y="60"/>
                  </a:lnTo>
                  <a:lnTo>
                    <a:pt x="3602" y="71"/>
                  </a:lnTo>
                  <a:lnTo>
                    <a:pt x="3643" y="84"/>
                  </a:lnTo>
                  <a:lnTo>
                    <a:pt x="3682" y="98"/>
                  </a:lnTo>
                  <a:lnTo>
                    <a:pt x="3721" y="111"/>
                  </a:lnTo>
                  <a:lnTo>
                    <a:pt x="3759" y="127"/>
                  </a:lnTo>
                  <a:lnTo>
                    <a:pt x="3798" y="143"/>
                  </a:lnTo>
                  <a:lnTo>
                    <a:pt x="3835" y="160"/>
                  </a:lnTo>
                  <a:lnTo>
                    <a:pt x="3873" y="179"/>
                  </a:lnTo>
                  <a:lnTo>
                    <a:pt x="3909" y="199"/>
                  </a:lnTo>
                  <a:lnTo>
                    <a:pt x="3946" y="219"/>
                  </a:lnTo>
                  <a:lnTo>
                    <a:pt x="3982" y="240"/>
                  </a:lnTo>
                  <a:lnTo>
                    <a:pt x="4017" y="263"/>
                  </a:lnTo>
                  <a:lnTo>
                    <a:pt x="4053" y="287"/>
                  </a:lnTo>
                  <a:lnTo>
                    <a:pt x="4088" y="311"/>
                  </a:lnTo>
                  <a:lnTo>
                    <a:pt x="4122" y="336"/>
                  </a:lnTo>
                  <a:lnTo>
                    <a:pt x="4156" y="362"/>
                  </a:lnTo>
                  <a:lnTo>
                    <a:pt x="4190" y="390"/>
                  </a:lnTo>
                  <a:lnTo>
                    <a:pt x="4223" y="419"/>
                  </a:lnTo>
                  <a:lnTo>
                    <a:pt x="4256" y="448"/>
                  </a:lnTo>
                  <a:lnTo>
                    <a:pt x="4289" y="478"/>
                  </a:lnTo>
                  <a:lnTo>
                    <a:pt x="4321" y="510"/>
                  </a:lnTo>
                  <a:lnTo>
                    <a:pt x="4353" y="542"/>
                  </a:lnTo>
                  <a:lnTo>
                    <a:pt x="4383" y="574"/>
                  </a:lnTo>
                  <a:lnTo>
                    <a:pt x="4412" y="607"/>
                  </a:lnTo>
                  <a:lnTo>
                    <a:pt x="4440" y="640"/>
                  </a:lnTo>
                  <a:lnTo>
                    <a:pt x="4467" y="674"/>
                  </a:lnTo>
                  <a:lnTo>
                    <a:pt x="4493" y="708"/>
                  </a:lnTo>
                  <a:lnTo>
                    <a:pt x="4518" y="742"/>
                  </a:lnTo>
                  <a:lnTo>
                    <a:pt x="4543" y="776"/>
                  </a:lnTo>
                  <a:lnTo>
                    <a:pt x="4566" y="811"/>
                  </a:lnTo>
                  <a:lnTo>
                    <a:pt x="4588" y="847"/>
                  </a:lnTo>
                  <a:lnTo>
                    <a:pt x="4610" y="883"/>
                  </a:lnTo>
                  <a:lnTo>
                    <a:pt x="4630" y="919"/>
                  </a:lnTo>
                  <a:lnTo>
                    <a:pt x="4649" y="955"/>
                  </a:lnTo>
                  <a:lnTo>
                    <a:pt x="4667" y="993"/>
                  </a:lnTo>
                  <a:lnTo>
                    <a:pt x="4685" y="1030"/>
                  </a:lnTo>
                  <a:lnTo>
                    <a:pt x="4701" y="1068"/>
                  </a:lnTo>
                  <a:lnTo>
                    <a:pt x="4716" y="1106"/>
                  </a:lnTo>
                  <a:lnTo>
                    <a:pt x="4731" y="1145"/>
                  </a:lnTo>
                  <a:lnTo>
                    <a:pt x="4745" y="1184"/>
                  </a:lnTo>
                  <a:lnTo>
                    <a:pt x="4756" y="1223"/>
                  </a:lnTo>
                  <a:lnTo>
                    <a:pt x="4768" y="1264"/>
                  </a:lnTo>
                  <a:lnTo>
                    <a:pt x="4779" y="1304"/>
                  </a:lnTo>
                  <a:lnTo>
                    <a:pt x="4788" y="1345"/>
                  </a:lnTo>
                  <a:lnTo>
                    <a:pt x="4797" y="1386"/>
                  </a:lnTo>
                  <a:lnTo>
                    <a:pt x="4803" y="1427"/>
                  </a:lnTo>
                  <a:lnTo>
                    <a:pt x="4810" y="1469"/>
                  </a:lnTo>
                  <a:lnTo>
                    <a:pt x="4816" y="1511"/>
                  </a:lnTo>
                  <a:lnTo>
                    <a:pt x="4820" y="1555"/>
                  </a:lnTo>
                  <a:lnTo>
                    <a:pt x="4823" y="1598"/>
                  </a:lnTo>
                  <a:lnTo>
                    <a:pt x="4825" y="1641"/>
                  </a:lnTo>
                  <a:lnTo>
                    <a:pt x="4827" y="1686"/>
                  </a:lnTo>
                  <a:lnTo>
                    <a:pt x="4827" y="1729"/>
                  </a:lnTo>
                  <a:lnTo>
                    <a:pt x="4827" y="1768"/>
                  </a:lnTo>
                  <a:lnTo>
                    <a:pt x="4826" y="1806"/>
                  </a:lnTo>
                  <a:lnTo>
                    <a:pt x="4824" y="1843"/>
                  </a:lnTo>
                  <a:lnTo>
                    <a:pt x="4822" y="1880"/>
                  </a:lnTo>
                  <a:lnTo>
                    <a:pt x="4818" y="1917"/>
                  </a:lnTo>
                  <a:lnTo>
                    <a:pt x="4814" y="1954"/>
                  </a:lnTo>
                  <a:lnTo>
                    <a:pt x="4808" y="1990"/>
                  </a:lnTo>
                  <a:lnTo>
                    <a:pt x="4803" y="2027"/>
                  </a:lnTo>
                  <a:lnTo>
                    <a:pt x="4797" y="2062"/>
                  </a:lnTo>
                  <a:lnTo>
                    <a:pt x="4789" y="2098"/>
                  </a:lnTo>
                  <a:lnTo>
                    <a:pt x="4781" y="2134"/>
                  </a:lnTo>
                  <a:lnTo>
                    <a:pt x="4772" y="2169"/>
                  </a:lnTo>
                  <a:lnTo>
                    <a:pt x="4763" y="2204"/>
                  </a:lnTo>
                  <a:lnTo>
                    <a:pt x="4752" y="2240"/>
                  </a:lnTo>
                  <a:lnTo>
                    <a:pt x="4740" y="2274"/>
                  </a:lnTo>
                  <a:lnTo>
                    <a:pt x="4729" y="2308"/>
                  </a:lnTo>
                  <a:lnTo>
                    <a:pt x="4716" y="2342"/>
                  </a:lnTo>
                  <a:lnTo>
                    <a:pt x="4702" y="2376"/>
                  </a:lnTo>
                  <a:lnTo>
                    <a:pt x="4688" y="2410"/>
                  </a:lnTo>
                  <a:lnTo>
                    <a:pt x="4673" y="2443"/>
                  </a:lnTo>
                  <a:lnTo>
                    <a:pt x="4657" y="2476"/>
                  </a:lnTo>
                  <a:lnTo>
                    <a:pt x="4641" y="2508"/>
                  </a:lnTo>
                  <a:lnTo>
                    <a:pt x="4624" y="2541"/>
                  </a:lnTo>
                  <a:lnTo>
                    <a:pt x="4605" y="2573"/>
                  </a:lnTo>
                  <a:lnTo>
                    <a:pt x="4586" y="2606"/>
                  </a:lnTo>
                  <a:lnTo>
                    <a:pt x="4566" y="2638"/>
                  </a:lnTo>
                  <a:lnTo>
                    <a:pt x="4546" y="2669"/>
                  </a:lnTo>
                  <a:lnTo>
                    <a:pt x="4525" y="2701"/>
                  </a:lnTo>
                  <a:lnTo>
                    <a:pt x="4502" y="2732"/>
                  </a:lnTo>
                  <a:lnTo>
                    <a:pt x="4480" y="2763"/>
                  </a:lnTo>
                  <a:lnTo>
                    <a:pt x="4456" y="2793"/>
                  </a:lnTo>
                  <a:lnTo>
                    <a:pt x="4431" y="2824"/>
                  </a:lnTo>
                  <a:lnTo>
                    <a:pt x="4407" y="2853"/>
                  </a:lnTo>
                  <a:lnTo>
                    <a:pt x="4381" y="2883"/>
                  </a:lnTo>
                  <a:lnTo>
                    <a:pt x="4356" y="2910"/>
                  </a:lnTo>
                  <a:lnTo>
                    <a:pt x="4329" y="2938"/>
                  </a:lnTo>
                  <a:lnTo>
                    <a:pt x="4303" y="2965"/>
                  </a:lnTo>
                  <a:lnTo>
                    <a:pt x="4276" y="2991"/>
                  </a:lnTo>
                  <a:lnTo>
                    <a:pt x="4249" y="3017"/>
                  </a:lnTo>
                  <a:lnTo>
                    <a:pt x="4220" y="3041"/>
                  </a:lnTo>
                  <a:lnTo>
                    <a:pt x="4192" y="3066"/>
                  </a:lnTo>
                  <a:lnTo>
                    <a:pt x="4164" y="3089"/>
                  </a:lnTo>
                  <a:lnTo>
                    <a:pt x="4134" y="3112"/>
                  </a:lnTo>
                  <a:lnTo>
                    <a:pt x="4105" y="3134"/>
                  </a:lnTo>
                  <a:lnTo>
                    <a:pt x="4075" y="3155"/>
                  </a:lnTo>
                  <a:lnTo>
                    <a:pt x="4045" y="3176"/>
                  </a:lnTo>
                  <a:lnTo>
                    <a:pt x="4014" y="3196"/>
                  </a:lnTo>
                  <a:lnTo>
                    <a:pt x="3982" y="3215"/>
                  </a:lnTo>
                  <a:lnTo>
                    <a:pt x="3950" y="3233"/>
                  </a:lnTo>
                  <a:lnTo>
                    <a:pt x="3919" y="3252"/>
                  </a:lnTo>
                  <a:lnTo>
                    <a:pt x="3887" y="3269"/>
                  </a:lnTo>
                  <a:lnTo>
                    <a:pt x="3854" y="3286"/>
                  </a:lnTo>
                  <a:lnTo>
                    <a:pt x="3820" y="3301"/>
                  </a:lnTo>
                  <a:lnTo>
                    <a:pt x="3786" y="3316"/>
                  </a:lnTo>
                  <a:lnTo>
                    <a:pt x="3752" y="3331"/>
                  </a:lnTo>
                  <a:lnTo>
                    <a:pt x="3718" y="3344"/>
                  </a:lnTo>
                  <a:lnTo>
                    <a:pt x="3683" y="3358"/>
                  </a:lnTo>
                  <a:lnTo>
                    <a:pt x="3647" y="3370"/>
                  </a:lnTo>
                  <a:lnTo>
                    <a:pt x="3611" y="3381"/>
                  </a:lnTo>
                  <a:lnTo>
                    <a:pt x="3575" y="3393"/>
                  </a:lnTo>
                  <a:lnTo>
                    <a:pt x="3538" y="3402"/>
                  </a:lnTo>
                  <a:lnTo>
                    <a:pt x="3500" y="3412"/>
                  </a:lnTo>
                  <a:lnTo>
                    <a:pt x="3463" y="3421"/>
                  </a:lnTo>
                  <a:lnTo>
                    <a:pt x="3425" y="3429"/>
                  </a:lnTo>
                  <a:lnTo>
                    <a:pt x="3438" y="3443"/>
                  </a:lnTo>
                  <a:lnTo>
                    <a:pt x="3449" y="3456"/>
                  </a:lnTo>
                  <a:lnTo>
                    <a:pt x="3459" y="3468"/>
                  </a:lnTo>
                  <a:lnTo>
                    <a:pt x="3466" y="3480"/>
                  </a:lnTo>
                  <a:lnTo>
                    <a:pt x="3473" y="3491"/>
                  </a:lnTo>
                  <a:lnTo>
                    <a:pt x="3477" y="3501"/>
                  </a:lnTo>
                  <a:lnTo>
                    <a:pt x="3479" y="3512"/>
                  </a:lnTo>
                  <a:lnTo>
                    <a:pt x="3480" y="352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 bwMode="auto">
          <a:xfrm>
            <a:off x="795867" y="2475089"/>
            <a:ext cx="1524000" cy="683591"/>
          </a:xfrm>
          <a:prstGeom prst="wedgeRoundRectCallou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I would like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 to find Mr. 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459089" y="3492030"/>
            <a:ext cx="1625600" cy="368770"/>
          </a:xfrm>
          <a:custGeom>
            <a:avLst/>
            <a:gdLst>
              <a:gd name="connsiteX0" fmla="*/ 0 w 1625600"/>
              <a:gd name="connsiteY0" fmla="*/ 368770 h 368770"/>
              <a:gd name="connsiteX1" fmla="*/ 824089 w 1625600"/>
              <a:gd name="connsiteY1" fmla="*/ 41392 h 368770"/>
              <a:gd name="connsiteX2" fmla="*/ 1625600 w 1625600"/>
              <a:gd name="connsiteY2" fmla="*/ 120415 h 36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68770">
                <a:moveTo>
                  <a:pt x="0" y="368770"/>
                </a:moveTo>
                <a:cubicBezTo>
                  <a:pt x="276578" y="225777"/>
                  <a:pt x="553156" y="82784"/>
                  <a:pt x="824089" y="41392"/>
                </a:cubicBezTo>
                <a:cubicBezTo>
                  <a:pt x="1095022" y="0"/>
                  <a:pt x="1360311" y="60207"/>
                  <a:pt x="1625600" y="12041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3468511" y="3136430"/>
            <a:ext cx="1137356" cy="458587"/>
          </a:xfrm>
          <a:custGeom>
            <a:avLst/>
            <a:gdLst>
              <a:gd name="connsiteX0" fmla="*/ 0 w 1264356"/>
              <a:gd name="connsiteY0" fmla="*/ 430859 h 430859"/>
              <a:gd name="connsiteX1" fmla="*/ 530578 w 1264356"/>
              <a:gd name="connsiteY1" fmla="*/ 69615 h 430859"/>
              <a:gd name="connsiteX2" fmla="*/ 1264356 w 1264356"/>
              <a:gd name="connsiteY2" fmla="*/ 13170 h 43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356" h="430859">
                <a:moveTo>
                  <a:pt x="0" y="430859"/>
                </a:moveTo>
                <a:cubicBezTo>
                  <a:pt x="159926" y="285044"/>
                  <a:pt x="319852" y="139230"/>
                  <a:pt x="530578" y="69615"/>
                </a:cubicBezTo>
                <a:cubicBezTo>
                  <a:pt x="741304" y="0"/>
                  <a:pt x="1002830" y="6585"/>
                  <a:pt x="1264356" y="1317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5105400" y="3200400"/>
            <a:ext cx="880534" cy="524933"/>
          </a:xfrm>
          <a:custGeom>
            <a:avLst/>
            <a:gdLst>
              <a:gd name="connsiteX0" fmla="*/ 0 w 880534"/>
              <a:gd name="connsiteY0" fmla="*/ 16933 h 524933"/>
              <a:gd name="connsiteX1" fmla="*/ 474134 w 880534"/>
              <a:gd name="connsiteY1" fmla="*/ 84667 h 524933"/>
              <a:gd name="connsiteX2" fmla="*/ 880534 w 880534"/>
              <a:gd name="connsiteY2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534" h="524933">
                <a:moveTo>
                  <a:pt x="0" y="16933"/>
                </a:moveTo>
                <a:cubicBezTo>
                  <a:pt x="163689" y="8466"/>
                  <a:pt x="327378" y="0"/>
                  <a:pt x="474134" y="84667"/>
                </a:cubicBezTo>
                <a:cubicBezTo>
                  <a:pt x="620890" y="169334"/>
                  <a:pt x="750712" y="347133"/>
                  <a:pt x="880534" y="524933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6426200" y="3804356"/>
            <a:ext cx="936978" cy="191911"/>
          </a:xfrm>
          <a:custGeom>
            <a:avLst/>
            <a:gdLst>
              <a:gd name="connsiteX0" fmla="*/ 0 w 936978"/>
              <a:gd name="connsiteY0" fmla="*/ 0 h 191911"/>
              <a:gd name="connsiteX1" fmla="*/ 541867 w 936978"/>
              <a:gd name="connsiteY1" fmla="*/ 33866 h 191911"/>
              <a:gd name="connsiteX2" fmla="*/ 936978 w 936978"/>
              <a:gd name="connsiteY2" fmla="*/ 191911 h 19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978" h="191911">
                <a:moveTo>
                  <a:pt x="0" y="0"/>
                </a:moveTo>
                <a:cubicBezTo>
                  <a:pt x="192852" y="940"/>
                  <a:pt x="385704" y="1881"/>
                  <a:pt x="541867" y="33866"/>
                </a:cubicBezTo>
                <a:cubicBezTo>
                  <a:pt x="698030" y="65851"/>
                  <a:pt x="817504" y="128881"/>
                  <a:pt x="936978" y="19191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2743200" y="4608689"/>
            <a:ext cx="1947334" cy="1259919"/>
          </a:xfrm>
          <a:prstGeom prst="wedgeRoundRectCallout">
            <a:avLst>
              <a:gd name="adj1" fmla="val -21574"/>
              <a:gd name="adj2" fmla="val -64820"/>
              <a:gd name="adj3" fmla="val 1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I am not Mr. K, but I can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 help you to call my buddy.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4419600" y="1524000"/>
            <a:ext cx="1828800" cy="970478"/>
          </a:xfrm>
          <a:prstGeom prst="wedgeRoundRectCallout">
            <a:avLst>
              <a:gd name="adj1" fmla="val -27166"/>
              <a:gd name="adj2" fmla="val 66745"/>
              <a:gd name="adj3" fmla="val 16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I am Ms. G! Let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 me call my buddy.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5791200" y="4876800"/>
            <a:ext cx="1295400" cy="683591"/>
          </a:xfrm>
          <a:prstGeom prst="wedgeRoundRectCallout">
            <a:avLst>
              <a:gd name="adj1" fmla="val -21574"/>
              <a:gd name="adj2" fmla="val -6482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27272"/>
                </a:solidFill>
                <a:effectLst/>
                <a:latin typeface="Calibri" pitchFamily="34" charset="0"/>
                <a:ea typeface="新細明體" pitchFamily="18" charset="-120"/>
                <a:sym typeface="Marker Felt" charset="0"/>
              </a:rPr>
              <a:t>O</a:t>
            </a:r>
            <a:r>
              <a:rPr lang="en-US" sz="2000" baseline="0" dirty="0" smtClean="0"/>
              <a:t>h</a:t>
            </a:r>
            <a:r>
              <a:rPr lang="en-US" sz="2000" dirty="0" smtClean="0"/>
              <a:t> yes! I am Mr. K.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599" y="6011539"/>
            <a:ext cx="7543801" cy="61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Starting at a given node (the first in the sequence), we follow its link, which gives the second item, and so forth.</a:t>
            </a:r>
            <a:endParaRPr lang="en-US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966911" y="3629577"/>
            <a:ext cx="62388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2"/>
                </a:solidFill>
              </a:rPr>
              <a:t>link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36" name="Heart 35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Concept and definition of linked lists</a:t>
            </a:r>
          </a:p>
          <a:p>
            <a:r>
              <a:rPr lang="en-US" altLang="zh-TW" dirty="0" smtClean="0"/>
              <a:t>Basic operation of linked lists: insertion, deletion, traversal</a:t>
            </a:r>
          </a:p>
          <a:p>
            <a:r>
              <a:rPr lang="en-US" altLang="zh-TW" dirty="0" smtClean="0"/>
              <a:t>Linked list implementation details in C</a:t>
            </a:r>
          </a:p>
          <a:p>
            <a:r>
              <a:rPr lang="en-US" altLang="zh-TW" dirty="0" smtClean="0"/>
              <a:t>Different conventions in realizing linked lists and extension to doubly linked lists.</a:t>
            </a:r>
          </a:p>
          <a:p>
            <a:r>
              <a:rPr lang="en-US" altLang="zh-TW" dirty="0" smtClean="0"/>
              <a:t>Introduce the concept of abstract data type.</a:t>
            </a:r>
          </a:p>
          <a:p>
            <a:r>
              <a:rPr lang="en-US" altLang="zh-TW" dirty="0" smtClean="0"/>
              <a:t>The list ADT with</a:t>
            </a:r>
          </a:p>
          <a:p>
            <a:pPr lvl="1"/>
            <a:r>
              <a:rPr lang="en-US" altLang="zh-TW" dirty="0" smtClean="0"/>
              <a:t>Array implementation</a:t>
            </a:r>
          </a:p>
          <a:p>
            <a:pPr lvl="1"/>
            <a:r>
              <a:rPr lang="en-US" altLang="zh-TW" dirty="0" smtClean="0"/>
              <a:t>Linked list implementation</a:t>
            </a:r>
          </a:p>
          <a:p>
            <a:r>
              <a:rPr lang="en-US" altLang="zh-TW" dirty="0" smtClean="0"/>
              <a:t>Application of linked list in abstracting polynomials.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Lists: Conventions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principle, the list can be </a:t>
            </a:r>
            <a:r>
              <a:rPr lang="en-US" b="1" dirty="0" smtClean="0">
                <a:solidFill>
                  <a:schemeClr val="accent2"/>
                </a:solidFill>
              </a:rPr>
              <a:t>cyclic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sequence could seem </a:t>
            </a:r>
            <a:r>
              <a:rPr lang="en-US" b="1" dirty="0" smtClean="0">
                <a:solidFill>
                  <a:schemeClr val="accent3"/>
                </a:solidFill>
              </a:rPr>
              <a:t>infinite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often work with a simple sequential arrangement of a </a:t>
            </a:r>
            <a:r>
              <a:rPr lang="en-US" b="1" dirty="0" smtClean="0">
                <a:solidFill>
                  <a:schemeClr val="accent5"/>
                </a:solidFill>
              </a:rPr>
              <a:t>finite</a:t>
            </a:r>
            <a:r>
              <a:rPr lang="en-US" dirty="0" smtClean="0"/>
              <a:t> set, then we have 3 options to denote the end of the list:</a:t>
            </a:r>
          </a:p>
          <a:p>
            <a:pPr lvl="1"/>
            <a:r>
              <a:rPr lang="en-US" b="1" i="1" dirty="0" smtClean="0">
                <a:solidFill>
                  <a:srgbClr val="FF3399"/>
                </a:solidFill>
              </a:rPr>
              <a:t>null link </a:t>
            </a:r>
            <a:r>
              <a:rPr lang="en-US" dirty="0" smtClean="0"/>
              <a:t>that points to no node</a:t>
            </a:r>
          </a:p>
          <a:p>
            <a:pPr lvl="1"/>
            <a:r>
              <a:rPr lang="en-US" dirty="0" smtClean="0"/>
              <a:t>refers to a </a:t>
            </a:r>
            <a:r>
              <a:rPr lang="en-US" b="1" dirty="0" smtClean="0">
                <a:solidFill>
                  <a:schemeClr val="accent6"/>
                </a:solidFill>
              </a:rPr>
              <a:t>dummy</a:t>
            </a:r>
            <a:r>
              <a:rPr lang="en-US" dirty="0" smtClean="0"/>
              <a:t> node that contains no item.</a:t>
            </a:r>
          </a:p>
          <a:p>
            <a:pPr lvl="1"/>
            <a:r>
              <a:rPr lang="en-US" dirty="0" smtClean="0"/>
              <a:t>refers back to the </a:t>
            </a:r>
            <a:r>
              <a:rPr lang="en-US" b="1" dirty="0" smtClean="0">
                <a:solidFill>
                  <a:schemeClr val="accent2"/>
                </a:solidFill>
              </a:rPr>
              <a:t>first</a:t>
            </a:r>
            <a:r>
              <a:rPr lang="en-US" dirty="0" smtClean="0"/>
              <a:t> node, making the list circular.</a:t>
            </a:r>
          </a:p>
          <a:p>
            <a:r>
              <a:rPr lang="en-US" dirty="0" smtClean="0"/>
              <a:t>Unless otherwise specified, we work with one-dimensional list.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Lists: Declaration in 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declare each node as a </a:t>
            </a:r>
            <a:r>
              <a:rPr lang="en-US" b="1" dirty="0" smtClean="0">
                <a:solidFill>
                  <a:srgbClr val="00B050"/>
                </a:solidFill>
              </a:rPr>
              <a:t>structure</a:t>
            </a:r>
            <a:r>
              <a:rPr lang="en-US" dirty="0" smtClean="0"/>
              <a:t> in C</a:t>
            </a:r>
          </a:p>
          <a:p>
            <a:r>
              <a:rPr lang="en-US" dirty="0" smtClean="0"/>
              <a:t>The list consists of a series of structures, which are not necessarily adjacent in memory, linked by </a:t>
            </a:r>
            <a:r>
              <a:rPr lang="en-US" b="1" dirty="0" smtClean="0">
                <a:solidFill>
                  <a:schemeClr val="accent3"/>
                </a:solidFill>
              </a:rPr>
              <a:t>pointers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structure contains the element and a next pointer (</a:t>
            </a:r>
            <a:r>
              <a:rPr lang="en-US" b="1" dirty="0" smtClean="0">
                <a:solidFill>
                  <a:schemeClr val="accent4"/>
                </a:solidFill>
              </a:rPr>
              <a:t>link</a:t>
            </a:r>
            <a:r>
              <a:rPr lang="en-US" dirty="0" smtClean="0"/>
              <a:t>) to a structure of its successor</a:t>
            </a:r>
          </a:p>
          <a:p>
            <a:r>
              <a:rPr lang="en-US" b="1" dirty="0" smtClean="0">
                <a:solidFill>
                  <a:srgbClr val="FF3399"/>
                </a:solidFill>
              </a:rPr>
              <a:t>NULL</a:t>
            </a:r>
            <a:r>
              <a:rPr lang="en-US" dirty="0" smtClean="0"/>
              <a:t> link convention is used to denote the end.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59F48393-F182-4E3D-BEC3-AF9523C10D5B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600200" y="4941094"/>
            <a:ext cx="5943600" cy="1231106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typedef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node_s node;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rgbClr val="00B050"/>
                </a:solidFill>
                <a:latin typeface="Consolas" pitchFamily="49" charset="0"/>
              </a:rPr>
              <a:t>struct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node_s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   </a:t>
            </a:r>
            <a:r>
              <a:rPr lang="en-US" altLang="zh-TW" sz="1600" b="1" smtClean="0">
                <a:solidFill>
                  <a:srgbClr val="00B050"/>
                </a:solidFill>
                <a:latin typeface="Consolas" pitchFamily="49" charset="0"/>
              </a:rPr>
              <a:t>int</a:t>
            </a:r>
            <a:r>
              <a:rPr lang="en-US" altLang="zh-TW" sz="1600" b="1" smtClean="0">
                <a:solidFill>
                  <a:schemeClr val="tx1"/>
                </a:solidFill>
                <a:latin typeface="Consolas" pitchFamily="49" charset="0"/>
              </a:rPr>
              <a:t> e; 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itchFamily="49" charset="0"/>
              </a:rPr>
              <a:t>/* the actual data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   node *next; </a:t>
            </a:r>
            <a:r>
              <a:rPr lang="en-US" altLang="zh-TW" sz="1600" b="1" dirty="0" smtClean="0">
                <a:solidFill>
                  <a:schemeClr val="tx2"/>
                </a:solidFill>
                <a:latin typeface="Consolas" pitchFamily="49" charset="0"/>
              </a:rPr>
              <a:t>/* self-referent link */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407" y="4596749"/>
            <a:ext cx="2392193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Structure declaration</a:t>
            </a:r>
            <a:endParaRPr lang="en-US" sz="20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3495675"/>
            <a:ext cx="7324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Lists: Memory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80010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create many </a:t>
            </a:r>
            <a:r>
              <a:rPr lang="en-US" b="1" dirty="0" smtClean="0">
                <a:solidFill>
                  <a:schemeClr val="accent2"/>
                </a:solidFill>
              </a:rPr>
              <a:t>instances</a:t>
            </a:r>
            <a:r>
              <a:rPr lang="en-US" dirty="0" smtClean="0"/>
              <a:t> of the same structure.</a:t>
            </a:r>
          </a:p>
          <a:p>
            <a:pPr lvl="1"/>
            <a:r>
              <a:rPr lang="en-US" dirty="0" smtClean="0"/>
              <a:t>In general we </a:t>
            </a:r>
            <a:r>
              <a:rPr lang="en-US" b="1" dirty="0" smtClean="0">
                <a:solidFill>
                  <a:schemeClr val="accent3"/>
                </a:solidFill>
              </a:rPr>
              <a:t>do not know </a:t>
            </a:r>
            <a:r>
              <a:rPr lang="en-US" dirty="0" smtClean="0"/>
              <a:t>the number of nodes before our program executes.</a:t>
            </a:r>
          </a:p>
          <a:p>
            <a:r>
              <a:rPr lang="en-US" dirty="0" smtClean="0"/>
              <a:t>Whenever we want to use a new node, we need to create an instance and </a:t>
            </a:r>
            <a:r>
              <a:rPr lang="en-US" b="1" dirty="0" smtClean="0">
                <a:solidFill>
                  <a:schemeClr val="accent5"/>
                </a:solidFill>
              </a:rPr>
              <a:t>reserve memory </a:t>
            </a:r>
            <a:r>
              <a:rPr lang="en-US" dirty="0" smtClean="0"/>
              <a:t>for it.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malloc</a:t>
            </a:r>
            <a:r>
              <a:rPr lang="en-US" dirty="0" smtClean="0"/>
              <a:t>() in C.</a:t>
            </a:r>
          </a:p>
          <a:p>
            <a:r>
              <a:rPr lang="en-US" dirty="0" smtClean="0"/>
              <a:t>When the node is no longer needed, we will </a:t>
            </a:r>
            <a:r>
              <a:rPr lang="en-US" b="1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/>
              <a:t> the allocated memory to the system.</a:t>
            </a:r>
          </a:p>
          <a:p>
            <a:pPr lvl="1"/>
            <a:r>
              <a:rPr lang="en-US" dirty="0" smtClean="0"/>
              <a:t>use </a:t>
            </a:r>
            <a:r>
              <a:rPr lang="en-US" u="sng" dirty="0" smtClean="0"/>
              <a:t>free</a:t>
            </a:r>
            <a:r>
              <a:rPr lang="en-US" dirty="0" smtClean="0"/>
              <a:t>() in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52600" y="5181600"/>
            <a:ext cx="5943600" cy="99565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 *x = malloc(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sizeof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(node));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node *y = malloc(</a:t>
            </a:r>
            <a:r>
              <a:rPr lang="en-US" altLang="zh-TW" sz="1600" b="1" dirty="0" smtClean="0">
                <a:solidFill>
                  <a:srgbClr val="FF9933"/>
                </a:solidFill>
                <a:latin typeface="Consolas" pitchFamily="49" charset="0"/>
              </a:rPr>
              <a:t>sizeof</a:t>
            </a: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 *y);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...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1600" b="1" dirty="0" smtClean="0">
                <a:solidFill>
                  <a:schemeClr val="tx1"/>
                </a:solidFill>
                <a:latin typeface="Consolas" pitchFamily="49" charset="0"/>
              </a:rPr>
              <a:t>free(x); free(y);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3007" y="4800600"/>
            <a:ext cx="34692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Structure allocation and freeing</a:t>
            </a:r>
            <a:endParaRPr 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on Flat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1"/>
            <a:ext cx="7772400" cy="685800"/>
          </a:xfrm>
        </p:spPr>
        <p:txBody>
          <a:bodyPr/>
          <a:lstStyle/>
          <a:p>
            <a:r>
              <a:rPr lang="en-US" dirty="0" smtClean="0"/>
              <a:t>If we try to fit the above implementation onto the memory model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296001"/>
            <a:ext cx="1894523" cy="41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172200" y="3886200"/>
            <a:ext cx="1369286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99"/>
                </a:solidFill>
              </a:rPr>
              <a:t>null link</a:t>
            </a:r>
            <a:endParaRPr lang="en-US" b="1" dirty="0">
              <a:solidFill>
                <a:srgbClr val="FF3399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rot="10800000">
            <a:off x="5029200" y="4114801"/>
            <a:ext cx="1143000" cy="2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828801" y="3352799"/>
            <a:ext cx="12954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pointer as link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 bwMode="auto">
          <a:xfrm>
            <a:off x="3124201" y="3765220"/>
            <a:ext cx="533399" cy="447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5-Point Star 14"/>
          <p:cNvSpPr/>
          <p:nvPr/>
        </p:nvSpPr>
        <p:spPr bwMode="auto">
          <a:xfrm>
            <a:off x="8305800" y="152400"/>
            <a:ext cx="609600" cy="533400"/>
          </a:xfrm>
          <a:prstGeom prst="star5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Deletion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 dirty="0" smtClean="0"/>
              <a:t>Page </a:t>
            </a:r>
            <a:fld id="{CBD189B8-EEA1-4A54-9404-05DB107CF4AD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5" name="Rectangle 4"/>
          <p:cNvSpPr/>
          <p:nvPr/>
        </p:nvSpPr>
        <p:spPr>
          <a:xfrm>
            <a:off x="4953000" y="1447800"/>
            <a:ext cx="3657600" cy="7201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To delete the node following node </a:t>
            </a:r>
            <a:r>
              <a:rPr lang="en-US" sz="2400" u="sng" dirty="0" smtClean="0"/>
              <a:t>x</a:t>
            </a:r>
            <a:r>
              <a:rPr lang="en-US" sz="2400" dirty="0" smtClean="0"/>
              <a:t> ...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876800" y="2819400"/>
            <a:ext cx="3570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x-&gt;next = x-&gt;next-&gt;next;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733800"/>
            <a:ext cx="2723823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t = x-&gt;next;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x-&gt;next = t-&gt;next;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b="1" dirty="0" smtClean="0">
                <a:solidFill>
                  <a:schemeClr val="tx1"/>
                </a:solidFill>
                <a:latin typeface="Consolas" pitchFamily="49" charset="0"/>
              </a:rPr>
              <a:t>free(t);</a:t>
            </a:r>
          </a:p>
        </p:txBody>
      </p:sp>
      <p:sp>
        <p:nvSpPr>
          <p:cNvPr id="12" name="Right Arrow 11"/>
          <p:cNvSpPr/>
          <p:nvPr/>
        </p:nvSpPr>
        <p:spPr bwMode="auto">
          <a:xfrm rot="2126572">
            <a:off x="4419600" y="29718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8700" y="3200400"/>
            <a:ext cx="3924300" cy="120396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1447799"/>
            <a:ext cx="3924300" cy="120396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 bwMode="auto">
          <a:xfrm rot="5400000">
            <a:off x="2324100" y="3086100"/>
            <a:ext cx="304800" cy="381000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3072749"/>
            <a:ext cx="55496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724400"/>
            <a:ext cx="3924300" cy="12039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18" name="Heart 17"/>
          <p:cNvSpPr/>
          <p:nvPr/>
        </p:nvSpPr>
        <p:spPr bwMode="auto">
          <a:xfrm>
            <a:off x="8382000" y="228600"/>
            <a:ext cx="533400" cy="457200"/>
          </a:xfrm>
          <a:prstGeom prst="hear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727272"/>
              </a:solidFill>
              <a:effectLst/>
              <a:latin typeface="Calibri" pitchFamily="34" charset="0"/>
              <a:ea typeface="新細明體" pitchFamily="18" charset="-120"/>
              <a:sym typeface="Marker Felt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26&quot;&gt;&lt;object type=&quot;3&quot; unique_id=&quot;10027&quot;&gt;&lt;property id=&quot;20148&quot; value=&quot;5&quot;/&gt;&lt;property id=&quot;20300&quot; value=&quot;Slide 1 - &amp;quot;DATA STRUCTURES&amp;quot;&quot;/&gt;&lt;property id=&quot;20307&quot; value=&quot;256&quot;/&gt;&lt;/object&gt;&lt;object type=&quot;3&quot; unique_id=&quot;10028&quot;&gt;&lt;property id=&quot;20148&quot; value=&quot;5&quot;/&gt;&lt;property id=&quot;20300&quot; value=&quot;Slide 2 - &amp;quot;What is CSCI2100* About?&amp;quot;&quot;/&gt;&lt;property id=&quot;20307&quot; value=&quot;412&quot;/&gt;&lt;/object&gt;&lt;object type=&quot;3&quot; unique_id=&quot;10029&quot;&gt;&lt;property id=&quot;20148&quot; value=&quot;5&quot;/&gt;&lt;property id=&quot;20300&quot; value=&quot;Slide 3 - &amp;quot;Course Schedule (Tentative)&amp;quot;&quot;/&gt;&lt;property id=&quot;20307&quot; value=&quot;414&quot;/&gt;&lt;/object&gt;&lt;object type=&quot;3&quot; unique_id=&quot;10030&quot;&gt;&lt;property id=&quot;20148&quot; value=&quot;5&quot;/&gt;&lt;property id=&quot;20300&quot; value=&quot;Slide 4 - &amp;quot;Activities – CSCI2100B&amp;quot;&quot;/&gt;&lt;property id=&quot;20307&quot; value=&quot;413&quot;/&gt;&lt;/object&gt;&lt;object type=&quot;3&quot; unique_id=&quot;10031&quot;&gt;&lt;property id=&quot;20148&quot; value=&quot;5&quot;/&gt;&lt;property id=&quot;20300&quot; value=&quot;Slide 5 - &amp;quot;2100S: More Programming Oriented&amp;quot;&quot;/&gt;&lt;property id=&quot;20307&quot; value=&quot;415&quot;/&gt;&lt;/object&gt;&lt;object type=&quot;3&quot; unique_id=&quot;10032&quot;&gt;&lt;property id=&quot;20148&quot; value=&quot;5&quot;/&gt;&lt;property id=&quot;20300&quot; value=&quot;Slide 6 - &amp;quot;Activities – 2100S&amp;quot;&quot;/&gt;&lt;property id=&quot;20307&quot; value=&quot;416&quot;/&gt;&lt;/object&gt;&lt;object type=&quot;3&quot; unique_id=&quot;10073&quot;&gt;&lt;property id=&quot;20148&quot; value=&quot;5&quot;/&gt;&lt;property id=&quot;20300&quot; value=&quot;Slide 7 - &amp;quot;2100S: For Whom?&amp;quot;&quot;/&gt;&lt;property id=&quot;20307&quot; value=&quot;417&quot;/&gt;&lt;/object&gt;&lt;object type=&quot;3&quot; unique_id=&quot;10119&quot;&gt;&lt;property id=&quot;20148&quot; value=&quot;5&quot;/&gt;&lt;property id=&quot;20300&quot; value=&quot;Slide 8 - &amp;quot;Act Now!&amp;quot;&quot;/&gt;&lt;property id=&quot;20307&quot; value=&quot;418&quot;/&gt;&lt;/object&gt;&lt;object type=&quot;3&quot; unique_id=&quot;10270&quot;&gt;&lt;property id=&quot;20148&quot; value=&quot;5&quot;/&gt;&lt;property id=&quot;20300&quot; value=&quot;Slide 9&quot;/&gt;&lt;property id=&quot;20307&quot; value=&quot;419&quot;/&gt;&lt;/object&gt;&lt;/object&gt;&lt;object type=&quot;8&quot; unique_id=&quot;10040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begin{document}&#10;$$x^5 - 2x^2 + 6x - 8$$&#10;\end{document}&#10;"/>
  <p:tag name="EXTERNALNAME" val="txp_fig"/>
  <p:tag name="BLEND" val="False"/>
  <p:tag name="TRANSPARENT" val="True"/>
  <p:tag name="KEEPFILES" val="False"/>
  <p:tag name="DEBUGPAUSE" val="False"/>
  <p:tag name="RESOLUTION" val="600"/>
  <p:tag name="TIMEOUT" val="(none)"/>
  <p:tag name="BOXWIDTH" val="393"/>
  <p:tag name="BOXHEIGHT" val="265"/>
  <p:tag name="BOXFONT" val="10"/>
  <p:tag name="BOXWRAP" val="False"/>
  <p:tag name="WORKAROUNDTRANSPARENCYBUG" val="False"/>
  <p:tag name="ALLOWFONTSUBSTITUTION" val="False"/>
  <p:tag name="BITMAPFORMAT" val="pngmono"/>
  <p:tag name="ORIGWIDTH" val="76.92016"/>
  <p:tag name="PICTUREFILESIZE" val="1236"/>
</p:tagLst>
</file>

<file path=ppt/theme/theme1.xml><?xml version="1.0" encoding="utf-8"?>
<a:theme xmlns:a="http://schemas.openxmlformats.org/drawingml/2006/main" name="Title &amp; Bullets">
  <a:themeElements>
    <a:clrScheme name="Custom 1">
      <a:dk1>
        <a:srgbClr val="727272"/>
      </a:dk1>
      <a:lt1>
        <a:srgbClr val="FFFFFF"/>
      </a:lt1>
      <a:dk2>
        <a:srgbClr val="005DB3"/>
      </a:dk2>
      <a:lt2>
        <a:srgbClr val="E6E6E6"/>
      </a:lt2>
      <a:accent1>
        <a:srgbClr val="F9F9F9"/>
      </a:accent1>
      <a:accent2>
        <a:srgbClr val="5188F9"/>
      </a:accent2>
      <a:accent3>
        <a:srgbClr val="FF0000"/>
      </a:accent3>
      <a:accent4>
        <a:srgbClr val="FFC000"/>
      </a:accent4>
      <a:accent5>
        <a:srgbClr val="00B050"/>
      </a:accent5>
      <a:accent6>
        <a:srgbClr val="7030A0"/>
      </a:accent6>
      <a:hlink>
        <a:srgbClr val="005DB3"/>
      </a:hlink>
      <a:folHlink>
        <a:srgbClr val="99CC00"/>
      </a:folHlink>
    </a:clrScheme>
    <a:fontScheme name="Title &amp; Bulle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rgbClr val="727272"/>
            </a:solidFill>
            <a:effectLst/>
            <a:latin typeface="Calibri" pitchFamily="34" charset="0"/>
            <a:ea typeface="新細明體" pitchFamily="18" charset="-120"/>
            <a:sym typeface="Marker Fel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2">
        <a:dk1>
          <a:srgbClr val="727272"/>
        </a:dk1>
        <a:lt1>
          <a:srgbClr val="FFFFFF"/>
        </a:lt1>
        <a:dk2>
          <a:srgbClr val="02243C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&amp; Bullets 3">
        <a:dk1>
          <a:srgbClr val="727272"/>
        </a:dk1>
        <a:lt1>
          <a:srgbClr val="FFFFFF"/>
        </a:lt1>
        <a:dk2>
          <a:srgbClr val="005DB3"/>
        </a:dk2>
        <a:lt2>
          <a:srgbClr val="E6E6E6"/>
        </a:lt2>
        <a:accent1>
          <a:srgbClr val="F9F9F9"/>
        </a:accent1>
        <a:accent2>
          <a:srgbClr val="5188F9"/>
        </a:accent2>
        <a:accent3>
          <a:srgbClr val="FFFFFF"/>
        </a:accent3>
        <a:accent4>
          <a:srgbClr val="606060"/>
        </a:accent4>
        <a:accent5>
          <a:srgbClr val="FBFBFB"/>
        </a:accent5>
        <a:accent6>
          <a:srgbClr val="497BE2"/>
        </a:accent6>
        <a:hlink>
          <a:srgbClr val="005DB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12189</TotalTime>
  <Words>3442</Words>
  <Application>Microsoft Office PowerPoint</Application>
  <PresentationFormat>On-screen Show (4:3)</PresentationFormat>
  <Paragraphs>507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Title &amp; Bullets</vt:lpstr>
      <vt:lpstr>DATA STRUCTURES</vt:lpstr>
      <vt:lpstr>Contents</vt:lpstr>
      <vt:lpstr>Linked Lists</vt:lpstr>
      <vt:lpstr>Linked List: Visualization</vt:lpstr>
      <vt:lpstr>Linked Lists: Conventions</vt:lpstr>
      <vt:lpstr>Linked Lists: Declaration in C</vt:lpstr>
      <vt:lpstr>Linked Lists: Memory Allocation </vt:lpstr>
      <vt:lpstr>Linked List on Flat Memory</vt:lpstr>
      <vt:lpstr>Linked List: Deletion</vt:lpstr>
      <vt:lpstr>Linked List: Insertion</vt:lpstr>
      <vt:lpstr>Difficult Operations in Linked Lists</vt:lpstr>
      <vt:lpstr>The Josephus Problem</vt:lpstr>
      <vt:lpstr>The Josephus Problem (2)</vt:lpstr>
      <vt:lpstr>Elementary List Processing</vt:lpstr>
      <vt:lpstr>List Reversal</vt:lpstr>
      <vt:lpstr>List Insertion Sort</vt:lpstr>
      <vt:lpstr>List Insertion Sort: Illustration</vt:lpstr>
      <vt:lpstr>Header Node in Linked List</vt:lpstr>
      <vt:lpstr>Interface for Linked List Operations</vt:lpstr>
      <vt:lpstr>Revisiting Josephus Problem </vt:lpstr>
      <vt:lpstr>Doubly Linked Lists</vt:lpstr>
      <vt:lpstr>Doubly Linked Lists: Deletion</vt:lpstr>
      <vt:lpstr>Doubly Circular List</vt:lpstr>
      <vt:lpstr>List Abstract data type (ADT)</vt:lpstr>
      <vt:lpstr>ADT: Definition</vt:lpstr>
      <vt:lpstr>Abstract Data Type (ADT)</vt:lpstr>
      <vt:lpstr>The List ADT</vt:lpstr>
      <vt:lpstr>List Operations</vt:lpstr>
      <vt:lpstr>The List ADT (Coding)</vt:lpstr>
      <vt:lpstr>Simple Array Implementation of List ADT</vt:lpstr>
      <vt:lpstr>Array Implementation of List ADT</vt:lpstr>
      <vt:lpstr>Array Implm. of List ADT (2)</vt:lpstr>
      <vt:lpstr>List ADT: Linked List Implm.</vt:lpstr>
      <vt:lpstr>List ADT w/ LL: Basic Operations</vt:lpstr>
      <vt:lpstr>List ADT w/ LL: Insertion &amp; Deletion</vt:lpstr>
      <vt:lpstr>List ADT w/ LL: find &amp; free</vt:lpstr>
      <vt:lpstr>List ADT: Comparison</vt:lpstr>
      <vt:lpstr>Example: The Polynomial ADT</vt:lpstr>
      <vt:lpstr>The Polynomial ADT (Cont’)</vt:lpstr>
      <vt:lpstr>Summary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CSC2100S: Data Structure</dc:title>
  <dc:creator>wctang</dc:creator>
  <cp:lastModifiedBy>Tang Wai Chung, Matthew</cp:lastModifiedBy>
  <cp:revision>803</cp:revision>
  <dcterms:created xsi:type="dcterms:W3CDTF">2004-01-05T08:06:46Z</dcterms:created>
  <dcterms:modified xsi:type="dcterms:W3CDTF">2011-02-15T02:52:22Z</dcterms:modified>
</cp:coreProperties>
</file>