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526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</p:sldIdLst>
  <p:sldSz cx="9144000" cy="6858000" type="screen4x3"/>
  <p:notesSz cx="7099300" cy="10234613"/>
  <p:custDataLst>
    <p:tags r:id="rId22"/>
  </p:custDataLst>
  <p:defaultTextStyle>
    <a:defPPr>
      <a:defRPr lang="zh-TW"/>
    </a:defPPr>
    <a:lvl1pPr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1pPr>
    <a:lvl2pPr marL="4572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2pPr>
    <a:lvl3pPr marL="9144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3pPr>
    <a:lvl4pPr marL="13716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4pPr>
    <a:lvl5pPr marL="18288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5pPr>
    <a:lvl6pPr marL="22860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6pPr>
    <a:lvl7pPr marL="27432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7pPr>
    <a:lvl8pPr marL="32004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8pPr>
    <a:lvl9pPr marL="36576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00"/>
    <a:srgbClr val="FFFF99"/>
    <a:srgbClr val="FF9933"/>
    <a:srgbClr val="FF3399"/>
    <a:srgbClr val="FFFF00"/>
    <a:srgbClr val="FF0000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90" autoAdjust="0"/>
    <p:restoredTop sz="91977" autoAdjust="0"/>
  </p:normalViewPr>
  <p:slideViewPr>
    <p:cSldViewPr>
      <p:cViewPr varScale="1">
        <p:scale>
          <a:sx n="82" d="100"/>
          <a:sy n="82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336513C-CC4C-44DF-9C55-73B3A5BB09F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37878DE-B333-493C-886F-AD5783DC4692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EB10E-AD79-49F1-8150-6127352F5425}" type="slidenum">
              <a:rPr lang="en-US" altLang="zh-TW"/>
              <a:pPr/>
              <a:t>1</a:t>
            </a:fld>
            <a:endParaRPr lang="en-US" altLang="zh-TW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62038"/>
          </a:xfrm>
        </p:spPr>
        <p:txBody>
          <a:bodyPr anchor="ctr"/>
          <a:lstStyle>
            <a:lvl1pPr marL="187325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673100" y="3657600"/>
            <a:ext cx="77978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78958D11-AFF5-4C75-99F0-9A5B4BA5E6CD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5763"/>
            <a:ext cx="2000250" cy="5786437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5763"/>
            <a:ext cx="5848350" cy="5786437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310297B9-6A00-4C6E-9FD7-810C5CBF2634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01000" y="6305550"/>
            <a:ext cx="1066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CBD189B8-EEA1-4A54-9404-05DB107CF4AD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25732907-399E-42C1-8403-D1C4E5463F60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3962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7975"/>
            <a:ext cx="39243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77975"/>
            <a:ext cx="39243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9AFD90EE-C704-4C30-B957-98541F929DD6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54D55193-20CA-4701-BE6C-4AA7C44DC983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495300" y="13716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59F48393-F182-4E3D-BEC3-AF9523C10D5B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C0C3F90B-A254-4740-AE0B-19ADDC32916B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F77D18CC-420F-4469-8E12-E22CD3892EDE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95300" y="1447800"/>
            <a:ext cx="30861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B976D40E-9884-44D0-A1C2-C5228AEFA165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1600200" y="5357192"/>
            <a:ext cx="57912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5763"/>
            <a:ext cx="8001000" cy="92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arker Felt" charset="0"/>
              </a:rPr>
              <a:t>Click to edit Master 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8001000" cy="459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689" tIns="35689" rIns="35689" bIns="35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arker Felt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Marker Felt" charset="0"/>
              </a:rPr>
              <a:t>Second level</a:t>
            </a:r>
          </a:p>
          <a:p>
            <a:pPr lvl="2"/>
            <a:r>
              <a:rPr lang="en-US" altLang="zh-TW" smtClean="0">
                <a:sym typeface="Marker Felt" charset="0"/>
              </a:rPr>
              <a:t>Third level</a:t>
            </a:r>
          </a:p>
          <a:p>
            <a:pPr lvl="3"/>
            <a:r>
              <a:rPr lang="en-US" altLang="zh-TW" smtClean="0">
                <a:sym typeface="Marker Felt" charset="0"/>
              </a:rPr>
              <a:t>Fourth level</a:t>
            </a:r>
          </a:p>
          <a:p>
            <a:pPr lvl="4"/>
            <a:r>
              <a:rPr lang="en-US" altLang="zh-TW" smtClean="0">
                <a:sym typeface="Marker Felt" charset="0"/>
              </a:rPr>
              <a:t>Fifth level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Page </a:t>
            </a:r>
            <a:fld id="{BB24A4DF-5C1D-45C5-99F2-B0E446F4615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hf hdr="0" ftr="0" dt="0"/>
  <p:txStyles>
    <p:titleStyle>
      <a:lvl1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  <a:sym typeface="Marker Felt" charset="0"/>
        </a:defRPr>
      </a:lvl1pPr>
      <a:lvl2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2pPr>
      <a:lvl3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3pPr>
      <a:lvl4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4pPr>
      <a:lvl5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5pPr>
      <a:lvl6pPr marL="4572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6pPr>
      <a:lvl7pPr marL="9144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7pPr>
      <a:lvl8pPr marL="13716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8pPr>
      <a:lvl9pPr marL="18288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9pPr>
    </p:titleStyle>
    <p:bodyStyle>
      <a:lvl1pPr marL="60007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Font typeface="Wingdings" pitchFamily="2" charset="2"/>
        <a:buChar char="n"/>
        <a:defRPr sz="2800">
          <a:solidFill>
            <a:srgbClr val="737373"/>
          </a:solidFill>
          <a:latin typeface="+mn-lt"/>
          <a:ea typeface="+mn-ea"/>
          <a:cs typeface="+mn-cs"/>
          <a:sym typeface="Marker Felt" charset="0"/>
        </a:defRPr>
      </a:lvl1pPr>
      <a:lvl2pPr marL="912813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Font typeface="Wingdings" pitchFamily="2" charset="2"/>
        <a:buChar char="l"/>
        <a:defRPr sz="2800">
          <a:solidFill>
            <a:srgbClr val="737373"/>
          </a:solidFill>
          <a:latin typeface="+mn-lt"/>
          <a:sym typeface="Marker Felt" charset="0"/>
        </a:defRPr>
      </a:lvl2pPr>
      <a:lvl3pPr marL="1225550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3pPr>
      <a:lvl4pPr marL="1538288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000">
          <a:solidFill>
            <a:srgbClr val="737373"/>
          </a:solidFill>
          <a:latin typeface="+mn-lt"/>
          <a:sym typeface="Marker Felt" charset="0"/>
        </a:defRPr>
      </a:lvl4pPr>
      <a:lvl5pPr marL="18510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000">
          <a:solidFill>
            <a:srgbClr val="737373"/>
          </a:solidFill>
          <a:latin typeface="+mn-lt"/>
          <a:sym typeface="Marker Felt" charset="0"/>
        </a:defRPr>
      </a:lvl5pPr>
      <a:lvl6pPr marL="23082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6pPr>
      <a:lvl7pPr marL="27654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7pPr>
      <a:lvl8pPr marL="32226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8pPr>
      <a:lvl9pPr marL="36798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468380"/>
            <a:ext cx="5562600" cy="1089025"/>
          </a:xfrm>
        </p:spPr>
        <p:txBody>
          <a:bodyPr/>
          <a:lstStyle/>
          <a:p>
            <a:r>
              <a:rPr lang="en-US" altLang="zh-TW" sz="4800" dirty="0" smtClean="0">
                <a:ea typeface="新細明體" pitchFamily="18" charset="-120"/>
              </a:rPr>
              <a:t>DATA STRUCTURES</a:t>
            </a:r>
            <a:endParaRPr lang="en-US" altLang="zh-TW" sz="4800" dirty="0">
              <a:ea typeface="新細明體" pitchFamily="18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Sorting in Linear Time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054" name="Rectangle 6"/>
          <p:cNvSpPr>
            <a:spLocks/>
          </p:cNvSpPr>
          <p:nvPr/>
        </p:nvSpPr>
        <p:spPr bwMode="auto">
          <a:xfrm>
            <a:off x="6096000" y="6400800"/>
            <a:ext cx="29447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000" i="1" dirty="0">
                <a:solidFill>
                  <a:srgbClr val="737373"/>
                </a:solidFill>
              </a:rPr>
              <a:t>Tang Wai Chung, Matthew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705600" y="3657600"/>
            <a:ext cx="1905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altLang="zh-TW" sz="2400" dirty="0">
                <a:solidFill>
                  <a:schemeClr val="accent2"/>
                </a:solidFill>
              </a:rPr>
              <a:t>Spring </a:t>
            </a:r>
            <a:r>
              <a:rPr lang="en-US" altLang="zh-TW" sz="2400" dirty="0" smtClean="0">
                <a:solidFill>
                  <a:schemeClr val="accent2"/>
                </a:solidFill>
              </a:rPr>
              <a:t>2011</a:t>
            </a:r>
            <a:endParaRPr lang="en-US" altLang="zh-TW" sz="2400" dirty="0">
              <a:solidFill>
                <a:schemeClr val="accent2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303463" y="165100"/>
            <a:ext cx="5761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TW" sz="2000" b="1" dirty="0">
                <a:solidFill>
                  <a:schemeClr val="tx1"/>
                </a:solidFill>
              </a:rPr>
              <a:t>Department of Computer Science and Engineering</a:t>
            </a:r>
            <a:br>
              <a:rPr kumimoji="1" lang="en-US" altLang="zh-TW" sz="2000" b="1" dirty="0">
                <a:solidFill>
                  <a:schemeClr val="tx1"/>
                </a:solidFill>
              </a:rPr>
            </a:br>
            <a:r>
              <a:rPr kumimoji="1" lang="en-US" altLang="zh-TW" sz="2000" b="1" dirty="0">
                <a:solidFill>
                  <a:schemeClr val="tx1"/>
                </a:solidFill>
              </a:rPr>
              <a:t>The Chinese University of Hong Kong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0" y="123825"/>
            <a:ext cx="1187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49225" y="981075"/>
            <a:ext cx="8843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2438400"/>
            <a:ext cx="2590774" cy="672941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zh-TW" sz="4400" b="1" kern="0" spc="-150" dirty="0" smtClean="0">
                <a:solidFill>
                  <a:srgbClr val="5188F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cs typeface="+mj-cs"/>
              </a:rPr>
              <a:t>CSCI2100B </a:t>
            </a:r>
            <a:endParaRPr lang="en-US" sz="2400" spc="-150" dirty="0"/>
          </a:p>
        </p:txBody>
      </p:sp>
      <p:sp>
        <p:nvSpPr>
          <p:cNvPr id="11" name="Rectangle 10"/>
          <p:cNvSpPr/>
          <p:nvPr/>
        </p:nvSpPr>
        <p:spPr>
          <a:xfrm>
            <a:off x="719719" y="2971800"/>
            <a:ext cx="2541080" cy="672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kern="0" spc="-150" dirty="0" smtClean="0">
                <a:solidFill>
                  <a:srgbClr val="5188F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cs typeface="+mj-cs"/>
              </a:rPr>
              <a:t>CSCI2100S </a:t>
            </a:r>
            <a:endParaRPr lang="en-US" sz="2400" spc="-150" dirty="0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55628" y="6400800"/>
            <a:ext cx="29161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000" dirty="0" smtClean="0">
                <a:solidFill>
                  <a:srgbClr val="737373"/>
                </a:solidFill>
              </a:rPr>
              <a:t>Last updated</a:t>
            </a:r>
            <a:r>
              <a:rPr lang="en-US" altLang="zh-TW" sz="2000" smtClean="0">
                <a:solidFill>
                  <a:srgbClr val="737373"/>
                </a:solidFill>
              </a:rPr>
              <a:t>: </a:t>
            </a:r>
            <a:r>
              <a:rPr lang="en-US" altLang="zh-TW" sz="2000" b="1" smtClean="0">
                <a:solidFill>
                  <a:srgbClr val="737373"/>
                </a:solidFill>
              </a:rPr>
              <a:t>15/02/2011</a:t>
            </a:r>
            <a:endParaRPr lang="en-US" altLang="zh-TW" sz="2000" b="1" dirty="0">
              <a:solidFill>
                <a:srgbClr val="73737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601645"/>
            <a:ext cx="4114800" cy="720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EXTRA SLIDES:</a:t>
            </a:r>
            <a:br>
              <a:rPr lang="en-US" sz="2400" smtClean="0"/>
            </a:br>
            <a:r>
              <a:rPr lang="en-US" sz="2400" smtClean="0"/>
              <a:t>Contents will not be examined.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30702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Human</a:t>
            </a:r>
            <a:r>
              <a:rPr lang="en-US" sz="2800" dirty="0" smtClean="0"/>
              <a:t> sorts numbers digit by digit and words alphabet by alphabet.</a:t>
            </a:r>
          </a:p>
          <a:p>
            <a:r>
              <a:rPr lang="en-US" sz="2800" b="1" smtClean="0">
                <a:solidFill>
                  <a:schemeClr val="accent3"/>
                </a:solidFill>
              </a:rPr>
              <a:t>Idea</a:t>
            </a:r>
            <a:r>
              <a:rPr lang="en-US" sz="2800" dirty="0" smtClean="0"/>
              <a:t>: most significant digits (MSD) </a:t>
            </a:r>
            <a:r>
              <a:rPr lang="en-US" sz="2800" b="1" dirty="0" smtClean="0">
                <a:solidFill>
                  <a:schemeClr val="accent6"/>
                </a:solidFill>
              </a:rPr>
              <a:t>dominate</a:t>
            </a:r>
            <a:r>
              <a:rPr lang="en-US" sz="2800" dirty="0" smtClean="0"/>
              <a:t> less significant digits (LSD).</a:t>
            </a:r>
          </a:p>
          <a:p>
            <a:r>
              <a:rPr lang="en-US" sz="2800" dirty="0" smtClean="0"/>
              <a:t>Don't forget that you </a:t>
            </a:r>
            <a:r>
              <a:rPr lang="en-US" sz="2800" dirty="0" smtClean="0">
                <a:solidFill>
                  <a:schemeClr val="accent5"/>
                </a:solidFill>
              </a:rPr>
              <a:t>still</a:t>
            </a:r>
            <a:r>
              <a:rPr lang="en-US" sz="2800" dirty="0" smtClean="0"/>
              <a:t> have to sort against every digit to get the sorting job done.</a:t>
            </a:r>
          </a:p>
          <a:p>
            <a:r>
              <a:rPr lang="en-US" sz="2800" b="1" dirty="0" smtClean="0">
                <a:solidFill>
                  <a:srgbClr val="FF9933"/>
                </a:solidFill>
              </a:rPr>
              <a:t>Question</a:t>
            </a:r>
            <a:r>
              <a:rPr lang="en-US" sz="2800" dirty="0" smtClean="0"/>
              <a:t>: Sort MSD first or sort LSD </a:t>
            </a:r>
            <a:r>
              <a:rPr lang="en-US" sz="2800" smtClean="0"/>
              <a:t>first?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685800" y="5140328"/>
            <a:ext cx="7924800" cy="87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i="1" dirty="0" smtClean="0"/>
              <a:t>Imagine: you are a set of number cards, when you sort against the more significant digits, you need to put aside the sorted piles. This creates problem when you program in a similar fashion.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LSD radix sort solves the problem of card sorting on the least significant </a:t>
            </a:r>
            <a:r>
              <a:rPr lang="en-US" sz="2800" smtClean="0"/>
              <a:t>digit first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cards in </a:t>
            </a:r>
            <a:r>
              <a:rPr lang="en-US" sz="2800" u="sng" dirty="0" smtClean="0"/>
              <a:t>bin 0</a:t>
            </a:r>
            <a:r>
              <a:rPr lang="en-US" sz="2800" dirty="0" smtClean="0"/>
              <a:t> (smaller digits) </a:t>
            </a:r>
            <a:r>
              <a:rPr lang="en-US" sz="2800" b="1" dirty="0" smtClean="0">
                <a:solidFill>
                  <a:schemeClr val="accent2"/>
                </a:solidFill>
              </a:rPr>
              <a:t>precedes</a:t>
            </a:r>
            <a:r>
              <a:rPr lang="en-US" sz="2800" dirty="0" smtClean="0"/>
              <a:t> the cards in </a:t>
            </a:r>
            <a:r>
              <a:rPr lang="en-US" sz="2800" smtClean="0"/>
              <a:t>the </a:t>
            </a:r>
            <a:r>
              <a:rPr lang="en-US" sz="2800" u="sng" smtClean="0"/>
              <a:t>bin 1</a:t>
            </a:r>
            <a:r>
              <a:rPr lang="en-US" sz="2800" smtClean="0"/>
              <a:t>.</a:t>
            </a:r>
            <a:endParaRPr lang="en-US" sz="2800" dirty="0" smtClean="0"/>
          </a:p>
          <a:p>
            <a:r>
              <a:rPr lang="en-US" sz="2800" dirty="0" smtClean="0"/>
              <a:t>The entire deck is sorted again on the second-least significant digit.</a:t>
            </a:r>
          </a:p>
          <a:p>
            <a:r>
              <a:rPr lang="en-US" sz="2800" dirty="0" smtClean="0"/>
              <a:t>The process continues until the cards have been sorted on </a:t>
            </a:r>
            <a:r>
              <a:rPr lang="en-US" sz="2800" b="1" smtClean="0">
                <a:solidFill>
                  <a:schemeClr val="accent3"/>
                </a:solidFill>
              </a:rPr>
              <a:t>all </a:t>
            </a:r>
            <a:r>
              <a:rPr lang="en-US" sz="2800" b="1" i="1" smtClean="0">
                <a:solidFill>
                  <a:schemeClr val="accent3"/>
                </a:solidFill>
              </a:rPr>
              <a:t>D</a:t>
            </a:r>
            <a:r>
              <a:rPr lang="en-US" sz="2800" b="1" smtClean="0"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digits</a:t>
            </a:r>
            <a:r>
              <a:rPr lang="en-US" sz="2800" dirty="0" smtClean="0"/>
              <a:t>.</a:t>
            </a:r>
          </a:p>
          <a:p>
            <a:r>
              <a:rPr lang="en-US" sz="2800" b="1" smtClean="0">
                <a:solidFill>
                  <a:schemeClr val="accent3"/>
                </a:solidFill>
                <a:sym typeface="Wingdings"/>
              </a:rPr>
              <a:t> </a:t>
            </a:r>
            <a:r>
              <a:rPr lang="en-US" sz="2800" b="1" smtClean="0">
                <a:solidFill>
                  <a:schemeClr val="accent3"/>
                </a:solidFill>
              </a:rPr>
              <a:t>Important</a:t>
            </a:r>
            <a:r>
              <a:rPr lang="en-US" sz="2800" dirty="0" smtClean="0"/>
              <a:t>: The digit sort must </a:t>
            </a:r>
            <a:r>
              <a:rPr lang="en-US" sz="2800" smtClean="0"/>
              <a:t>be </a:t>
            </a:r>
            <a:r>
              <a:rPr lang="en-US" sz="2800" b="1" smtClean="0">
                <a:solidFill>
                  <a:srgbClr val="FF9933"/>
                </a:solidFill>
              </a:rPr>
              <a:t>stable</a:t>
            </a:r>
            <a:r>
              <a:rPr lang="en-US" smtClean="0"/>
              <a:t>.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80010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i="1" smtClean="0">
                <a:solidFill>
                  <a:schemeClr val="accent3"/>
                </a:solidFill>
              </a:rPr>
              <a:t>What </a:t>
            </a:r>
            <a:r>
              <a:rPr lang="en-US" sz="2800" i="1" dirty="0" smtClean="0">
                <a:solidFill>
                  <a:schemeClr val="accent3"/>
                </a:solidFill>
              </a:rPr>
              <a:t>if the sort is not stable?</a:t>
            </a:r>
          </a:p>
          <a:p>
            <a:r>
              <a:rPr lang="en-US" smtClean="0"/>
              <a:t>Quick recall: </a:t>
            </a:r>
            <a:r>
              <a:rPr lang="en-US" sz="2800" i="1" smtClean="0"/>
              <a:t>Is quicksort or merge sort stable</a:t>
            </a:r>
            <a:r>
              <a:rPr lang="en-US" sz="2800" i="1" dirty="0" smtClean="0"/>
              <a:t>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0700" y="2514600"/>
          <a:ext cx="5562600" cy="3657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Original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Digit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Digit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Digit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</a:t>
                      </a:r>
                      <a:r>
                        <a:rPr lang="en-US" sz="2400" b="1" u="sng" dirty="0" smtClean="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US" sz="2400" b="1" u="sng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r>
                        <a:rPr lang="en-US" sz="2400" b="1" u="sng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sz="2400" b="1" u="sng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r>
                        <a:rPr lang="en-US" sz="2400" b="1" u="sng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en-US" sz="2400" b="1" u="sng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b="1" u="sng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b="1" u="sng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400" b="1" u="sng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83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400" b="1" u="sng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1393825"/>
          </a:xfrm>
        </p:spPr>
        <p:txBody>
          <a:bodyPr>
            <a:normAutofit/>
          </a:bodyPr>
          <a:lstStyle/>
          <a:p>
            <a:r>
              <a:rPr lang="en-US" sz="2400" smtClean="0"/>
              <a:t>For illustration (</a:t>
            </a:r>
            <a:r>
              <a:rPr lang="en-US" sz="2400" b="1" smtClean="0">
                <a:solidFill>
                  <a:schemeClr val="accent3"/>
                </a:solidFill>
              </a:rPr>
              <a:t>ONLY</a:t>
            </a:r>
            <a:r>
              <a:rPr lang="en-US" sz="2400" smtClean="0"/>
              <a:t>), </a:t>
            </a:r>
            <a:r>
              <a:rPr lang="en-US" sz="2400" dirty="0" smtClean="0"/>
              <a:t>we code radix sort on </a:t>
            </a:r>
            <a:r>
              <a:rPr lang="en-US" sz="2400" b="1" u="sng" dirty="0" smtClean="0">
                <a:solidFill>
                  <a:schemeClr val="accent2"/>
                </a:solidFill>
              </a:rPr>
              <a:t>base 10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practice, we would use a </a:t>
            </a:r>
            <a:r>
              <a:rPr lang="en-US" sz="2400" b="1" dirty="0" smtClean="0">
                <a:solidFill>
                  <a:schemeClr val="accent5"/>
                </a:solidFill>
              </a:rPr>
              <a:t>group of bits</a:t>
            </a:r>
            <a:r>
              <a:rPr lang="en-US" sz="2400" dirty="0" smtClean="0"/>
              <a:t> instead, so that the digit extraction can be done using bitwise </a:t>
            </a:r>
            <a:r>
              <a:rPr lang="en-US" sz="2400" smtClean="0"/>
              <a:t>operators.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3213223"/>
            <a:ext cx="7315200" cy="288277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600" b="1" smtClean="0">
                <a:solidFill>
                  <a:schemeClr val="tx1"/>
                </a:solidFill>
                <a:latin typeface="Consolas" pitchFamily="49" charset="0"/>
              </a:rPr>
              <a:t>  5 </a:t>
            </a:r>
            <a:r>
              <a:rPr lang="it-IT" altLang="zh-TW" sz="1600" b="1" smtClean="0">
                <a:solidFill>
                  <a:schemeClr val="accent6"/>
                </a:solidFill>
                <a:latin typeface="Consolas" pitchFamily="49" charset="0"/>
              </a:rPr>
              <a:t>#define R </a:t>
            </a:r>
            <a:r>
              <a:rPr lang="it-IT" altLang="zh-TW" sz="1600" b="1" smtClean="0">
                <a:solidFill>
                  <a:srgbClr val="FF3399"/>
                </a:solidFill>
                <a:latin typeface="Consolas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600" b="1" smtClean="0">
                <a:solidFill>
                  <a:schemeClr val="tx1"/>
                </a:solidFill>
                <a:latin typeface="Consolas" pitchFamily="49" charset="0"/>
              </a:rPr>
              <a:t>  6 </a:t>
            </a:r>
            <a:r>
              <a:rPr lang="it-IT" altLang="zh-TW" sz="1600" b="1" smtClean="0">
                <a:solidFill>
                  <a:schemeClr val="accent6"/>
                </a:solidFill>
                <a:latin typeface="Consolas" pitchFamily="49" charset="0"/>
              </a:rPr>
              <a:t>#define D </a:t>
            </a:r>
            <a:r>
              <a:rPr lang="it-IT" altLang="zh-TW" sz="1600" b="1" smtClean="0">
                <a:solidFill>
                  <a:srgbClr val="FF3399"/>
                </a:solidFill>
                <a:latin typeface="Consolas" pitchFamily="49" charset="0"/>
              </a:rPr>
              <a:t>3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600" b="1" smtClean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36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radixsort(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 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n,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*a){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37    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38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39     </a:t>
            </a:r>
            <a:r>
              <a:rPr lang="nn-NO" altLang="zh-TW" sz="16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 &lt; D;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40         csort(n, a, i);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41         printf(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"i=</a:t>
            </a:r>
            <a:r>
              <a:rPr lang="nn-NO" altLang="zh-TW" sz="1600" b="1" smtClean="0">
                <a:solidFill>
                  <a:schemeClr val="accent6"/>
                </a:solidFill>
                <a:latin typeface="Consolas" pitchFamily="49" charset="0"/>
              </a:rPr>
              <a:t>%d\n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"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, i);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42         print_array(n, a);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43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44 }</a:t>
            </a:r>
            <a:endParaRPr lang="en-US" altLang="zh-TW" sz="16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609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modify the original counting sort so that we </a:t>
            </a:r>
            <a:r>
              <a:rPr lang="en-US" sz="2000" smtClean="0"/>
              <a:t>can consider a </a:t>
            </a:r>
            <a:r>
              <a:rPr lang="en-US" sz="2000" dirty="0" smtClean="0"/>
              <a:t>specified </a:t>
            </a:r>
            <a:r>
              <a:rPr lang="en-US" sz="2000" smtClean="0"/>
              <a:t>digit to be the key.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2209800"/>
            <a:ext cx="7315200" cy="385182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 9 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csort(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*a, 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d){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10     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i, r =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11     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*b = (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*)malloc(n * </a:t>
            </a:r>
            <a:r>
              <a:rPr lang="it-IT" altLang="zh-TW" sz="1400" b="1" smtClean="0">
                <a:solidFill>
                  <a:srgbClr val="CC6600"/>
                </a:solidFill>
                <a:latin typeface="Consolas" pitchFamily="49" charset="0"/>
              </a:rPr>
              <a:t>sizeof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12     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*c = (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*)calloc(R, </a:t>
            </a:r>
            <a:r>
              <a:rPr lang="it-IT" altLang="zh-TW" sz="1400" b="1" smtClean="0">
                <a:solidFill>
                  <a:srgbClr val="CC6600"/>
                </a:solidFill>
                <a:latin typeface="Consolas" pitchFamily="49" charset="0"/>
              </a:rPr>
              <a:t>sizeof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it-IT" altLang="zh-TW" sz="14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13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14     </a:t>
            </a:r>
            <a:r>
              <a:rPr lang="it-IT" altLang="zh-TW" sz="14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; i &lt; d;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15         r *= R; </a:t>
            </a:r>
            <a:r>
              <a:rPr lang="it-IT" altLang="zh-TW" sz="1400" b="1" smtClean="0">
                <a:solidFill>
                  <a:schemeClr val="tx2"/>
                </a:solidFill>
                <a:latin typeface="Consolas" pitchFamily="49" charset="0"/>
              </a:rPr>
              <a:t>// calculate R^d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16     </a:t>
            </a:r>
            <a:r>
              <a:rPr lang="it-IT" altLang="zh-TW" sz="14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; i &lt; n;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17         c[(a[i] / r) % R]++; </a:t>
            </a:r>
            <a:r>
              <a:rPr lang="it-IT" altLang="zh-TW" sz="1400" b="1" smtClean="0">
                <a:solidFill>
                  <a:schemeClr val="tx2"/>
                </a:solidFill>
                <a:latin typeface="Consolas" pitchFamily="49" charset="0"/>
              </a:rPr>
              <a:t>// counting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18     </a:t>
            </a:r>
            <a:r>
              <a:rPr lang="it-IT" altLang="zh-TW" sz="14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; i &lt; R;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19         c[i] = c[i] + c[i -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20     </a:t>
            </a:r>
            <a:r>
              <a:rPr lang="it-IT" altLang="zh-TW" sz="14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(i = n -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; i &gt;=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; i--)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21         b[--c[(a[i] / r) % R]] = a[i];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22     </a:t>
            </a:r>
            <a:r>
              <a:rPr lang="it-IT" altLang="zh-TW" sz="14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it-IT" altLang="zh-TW" sz="14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; i &lt; n;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23         a[i] = b[i];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24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25/6   free(b); free(c);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it-IT" altLang="zh-TW" sz="1400" b="1" smtClean="0">
                <a:solidFill>
                  <a:schemeClr val="tx1"/>
                </a:solidFill>
                <a:latin typeface="Consolas" pitchFamily="49" charset="0"/>
              </a:rPr>
              <a:t> 27 }</a:t>
            </a: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52477" cy="329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b="1" smtClean="0"/>
              <a:t>PROOF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8077200" cy="61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Suppose the list of 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numbers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L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are sorted on 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digits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,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- 1, ..., 1, then we 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sort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L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using a stable sorting algorithm on 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digit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+ 1.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9600" y="2286000"/>
            <a:ext cx="8077200" cy="61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Consider two numbers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and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b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on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L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with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precedes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b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, then we know the last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digits of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is less than or equal to that of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b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(by assumption).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8077200" cy="114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Consider 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the (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+ 1)-digit of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and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b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,</a:t>
            </a:r>
            <a:b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</a:b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If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baseline="-25000" smtClean="0">
                <a:solidFill>
                  <a:srgbClr val="737373"/>
                </a:solidFill>
                <a:latin typeface="Calibri"/>
                <a:ea typeface="+mn-ea"/>
              </a:rPr>
              <a:t>+1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&gt;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b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baseline="-25000" smtClean="0">
                <a:solidFill>
                  <a:srgbClr val="737373"/>
                </a:solidFill>
                <a:latin typeface="Calibri"/>
                <a:ea typeface="+mn-ea"/>
              </a:rPr>
              <a:t>+1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, after this round,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will be placed </a:t>
            </a:r>
            <a:r>
              <a:rPr lang="en-US" sz="2000" kern="0" dirty="0" smtClean="0">
                <a:solidFill>
                  <a:schemeClr val="accent2"/>
                </a:solidFill>
                <a:latin typeface="Calibri"/>
                <a:ea typeface="+mn-ea"/>
              </a:rPr>
              <a:t>after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b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.</a:t>
            </a:r>
            <a:b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</a:b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If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</a:rPr>
              <a:t> a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</a:rPr>
              <a:t>D</a:t>
            </a:r>
            <a:r>
              <a:rPr lang="en-US" sz="2000" kern="0" baseline="-25000" smtClean="0">
                <a:solidFill>
                  <a:srgbClr val="737373"/>
                </a:solidFill>
                <a:latin typeface="Calibri"/>
              </a:rPr>
              <a:t>+1</a:t>
            </a:r>
            <a:r>
              <a:rPr lang="en-US" sz="2000" kern="0" smtClean="0">
                <a:solidFill>
                  <a:srgbClr val="737373"/>
                </a:solidFill>
                <a:latin typeface="Calibri"/>
              </a:rPr>
              <a:t> =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</a:rPr>
              <a:t>b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</a:rPr>
              <a:t>D</a:t>
            </a:r>
            <a:r>
              <a:rPr lang="en-US" sz="2000" kern="0" baseline="-25000" smtClean="0">
                <a:solidFill>
                  <a:srgbClr val="737373"/>
                </a:solidFill>
                <a:latin typeface="Calibri"/>
              </a:rPr>
              <a:t>+1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, after this round,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chemeClr val="accent3"/>
                </a:solidFill>
                <a:latin typeface="Calibri"/>
                <a:ea typeface="+mn-ea"/>
              </a:rPr>
              <a:t>precedes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b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(by stability).</a:t>
            </a:r>
            <a:b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</a:b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If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</a:rPr>
              <a:t>a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</a:rPr>
              <a:t>D</a:t>
            </a:r>
            <a:r>
              <a:rPr lang="en-US" sz="2000" kern="0" baseline="-25000" smtClean="0">
                <a:solidFill>
                  <a:srgbClr val="737373"/>
                </a:solidFill>
                <a:latin typeface="Calibri"/>
              </a:rPr>
              <a:t>+1</a:t>
            </a:r>
            <a:r>
              <a:rPr lang="en-US" sz="2000" kern="0" smtClean="0">
                <a:solidFill>
                  <a:srgbClr val="737373"/>
                </a:solidFill>
                <a:latin typeface="Calibri"/>
              </a:rPr>
              <a:t> &lt;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</a:rPr>
              <a:t>b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</a:rPr>
              <a:t>D</a:t>
            </a:r>
            <a:r>
              <a:rPr lang="en-US" sz="2000" kern="0" baseline="-25000" smtClean="0">
                <a:solidFill>
                  <a:srgbClr val="737373"/>
                </a:solidFill>
                <a:latin typeface="Calibri"/>
              </a:rPr>
              <a:t>+1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, after this round,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a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chemeClr val="accent3"/>
                </a:solidFill>
                <a:latin typeface="Calibri"/>
                <a:ea typeface="+mn-ea"/>
              </a:rPr>
              <a:t>precedes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i="1" kern="0" dirty="0" smtClean="0">
                <a:solidFill>
                  <a:srgbClr val="737373"/>
                </a:solidFill>
                <a:latin typeface="Calibri"/>
                <a:ea typeface="+mn-ea"/>
              </a:rPr>
              <a:t>b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 (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by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+ 1 digit)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724400"/>
            <a:ext cx="8077200" cy="97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Therefore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,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L</a:t>
            </a:r>
            <a:r>
              <a:rPr lang="en-US" sz="2000" i="1" kern="0" baseline="-2500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baseline="-25000" smtClean="0">
                <a:solidFill>
                  <a:srgbClr val="737373"/>
                </a:solidFill>
                <a:latin typeface="Calibri"/>
                <a:ea typeface="+mn-ea"/>
              </a:rPr>
              <a:t>+1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is sorted on 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digit </a:t>
            </a:r>
            <a:r>
              <a:rPr lang="en-US" sz="2000" i="1" kern="0" smtClean="0">
                <a:solidFill>
                  <a:srgbClr val="FF993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FF9933"/>
                </a:solidFill>
                <a:latin typeface="Calibri"/>
                <a:ea typeface="+mn-ea"/>
              </a:rPr>
              <a:t> </a:t>
            </a:r>
            <a:r>
              <a:rPr lang="en-US" sz="2000" kern="0" dirty="0" smtClean="0">
                <a:solidFill>
                  <a:srgbClr val="FF9933"/>
                </a:solidFill>
                <a:latin typeface="Calibri"/>
                <a:ea typeface="+mn-ea"/>
              </a:rPr>
              <a:t>+ 1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, </a:t>
            </a:r>
            <a:r>
              <a:rPr lang="en-US" sz="2000" i="1" kern="0" smtClean="0">
                <a:solidFill>
                  <a:srgbClr val="737373"/>
                </a:solidFill>
                <a:latin typeface="Calibri"/>
                <a:ea typeface="+mn-ea"/>
              </a:rPr>
              <a:t>D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,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..., 1.</a:t>
            </a:r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/>
            </a:r>
            <a:b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</a:br>
            <a:endParaRPr lang="en-US" sz="2000" kern="0" smtClean="0">
              <a:solidFill>
                <a:srgbClr val="737373"/>
              </a:solidFill>
              <a:latin typeface="Calibri"/>
              <a:ea typeface="+mn-ea"/>
            </a:endParaRPr>
          </a:p>
          <a:p>
            <a:r>
              <a:rPr lang="en-US" sz="2000" kern="0" smtClean="0">
                <a:solidFill>
                  <a:srgbClr val="737373"/>
                </a:solidFill>
                <a:latin typeface="Calibri"/>
                <a:ea typeface="+mn-ea"/>
              </a:rPr>
              <a:t>By </a:t>
            </a:r>
            <a:r>
              <a:rPr lang="en-US" sz="2000" kern="0" dirty="0" smtClean="0">
                <a:solidFill>
                  <a:srgbClr val="737373"/>
                </a:solidFill>
                <a:latin typeface="Calibri"/>
                <a:ea typeface="+mn-ea"/>
              </a:rPr>
              <a:t>induction, radix sort is correct.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Radix Sort: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2994025"/>
          </a:xfrm>
        </p:spPr>
        <p:txBody>
          <a:bodyPr>
            <a:normAutofit/>
          </a:bodyPr>
          <a:lstStyle/>
          <a:p>
            <a:r>
              <a:rPr lang="en-US" sz="2400" smtClean="0"/>
              <a:t>Given </a:t>
            </a:r>
            <a:r>
              <a:rPr lang="en-US" sz="2400" i="1" smtClean="0"/>
              <a:t>N</a:t>
            </a:r>
            <a:r>
              <a:rPr lang="en-US" sz="2400" smtClean="0"/>
              <a:t> </a:t>
            </a:r>
            <a:r>
              <a:rPr lang="en-US" sz="2400" i="1" smtClean="0"/>
              <a:t>D</a:t>
            </a:r>
            <a:r>
              <a:rPr lang="en-US" sz="2400" smtClean="0"/>
              <a:t>-digits </a:t>
            </a:r>
            <a:r>
              <a:rPr lang="en-US" sz="2400" dirty="0" smtClean="0"/>
              <a:t>number in which each digit can take on up </a:t>
            </a:r>
            <a:r>
              <a:rPr lang="en-US" sz="2400" smtClean="0"/>
              <a:t>to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  <a:r>
              <a:rPr lang="en-US" sz="2400" dirty="0" smtClean="0"/>
              <a:t>possible values, radix sort correctly sorts these numbers in </a:t>
            </a:r>
            <a:r>
              <a:rPr lang="el-GR" sz="2400" smtClean="0"/>
              <a:t>Θ</a:t>
            </a:r>
            <a:r>
              <a:rPr lang="en-US" sz="2400" smtClean="0"/>
              <a:t>(</a:t>
            </a:r>
            <a:r>
              <a:rPr lang="en-US" sz="2400" i="1" smtClean="0"/>
              <a:t>D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 + </a:t>
            </a:r>
            <a:r>
              <a:rPr lang="en-US" sz="2400" i="1" smtClean="0"/>
              <a:t>K</a:t>
            </a:r>
            <a:r>
              <a:rPr lang="en-US" sz="2400" smtClean="0"/>
              <a:t>)).</a:t>
            </a:r>
            <a:endParaRPr lang="en-US" sz="2400" dirty="0" smtClean="0"/>
          </a:p>
          <a:p>
            <a:pPr lvl="1"/>
            <a:r>
              <a:rPr lang="en-US" sz="2400" dirty="0" smtClean="0"/>
              <a:t>There </a:t>
            </a:r>
            <a:r>
              <a:rPr lang="en-US" sz="2400" smtClean="0"/>
              <a:t>are </a:t>
            </a:r>
            <a:r>
              <a:rPr lang="en-US" sz="2400" i="1" smtClean="0"/>
              <a:t>D</a:t>
            </a:r>
            <a:r>
              <a:rPr lang="en-US" sz="2400" smtClean="0"/>
              <a:t> </a:t>
            </a:r>
            <a:r>
              <a:rPr lang="en-US" sz="2400" dirty="0" smtClean="0"/>
              <a:t>counting sorts which each takes </a:t>
            </a:r>
            <a:r>
              <a:rPr lang="el-GR" sz="2400" smtClean="0"/>
              <a:t>Θ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 + </a:t>
            </a:r>
            <a:r>
              <a:rPr lang="en-US" sz="2400" i="1" smtClean="0"/>
              <a:t>K</a:t>
            </a:r>
            <a:r>
              <a:rPr lang="en-US" sz="2400" smtClean="0"/>
              <a:t>).</a:t>
            </a:r>
            <a:endParaRPr lang="en-US" sz="2400" dirty="0" smtClean="0"/>
          </a:p>
          <a:p>
            <a:r>
              <a:rPr lang="en-US" sz="2400" dirty="0" smtClean="0"/>
              <a:t>However, in general, it is hard to </a:t>
            </a:r>
            <a:r>
              <a:rPr lang="en-US" sz="2400" b="1" dirty="0" smtClean="0">
                <a:solidFill>
                  <a:schemeClr val="accent2"/>
                </a:solidFill>
              </a:rPr>
              <a:t>bound</a:t>
            </a:r>
            <a:r>
              <a:rPr lang="en-US" sz="2400" dirty="0" smtClean="0"/>
              <a:t> the numbers by the number of digits. </a:t>
            </a:r>
          </a:p>
          <a:p>
            <a:r>
              <a:rPr lang="en-US" sz="2400" dirty="0" smtClean="0"/>
              <a:t>It is easier to express in terms of </a:t>
            </a:r>
            <a:r>
              <a:rPr lang="en-US" sz="2400" b="1" dirty="0" smtClean="0">
                <a:solidFill>
                  <a:schemeClr val="accent3"/>
                </a:solidFill>
              </a:rPr>
              <a:t>bits</a:t>
            </a:r>
            <a:r>
              <a:rPr lang="en-US" sz="2400" dirty="0" smtClean="0"/>
              <a:t> as we use binary representation for numbers in computers.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838200" y="4633985"/>
            <a:ext cx="73152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Given </a:t>
            </a:r>
            <a:r>
              <a:rPr lang="en-US" sz="2000" i="1" smtClean="0"/>
              <a:t>N</a:t>
            </a:r>
            <a:r>
              <a:rPr lang="en-US" sz="2000" smtClean="0"/>
              <a:t> </a:t>
            </a:r>
            <a:r>
              <a:rPr lang="en-US" sz="2000" i="1" smtClean="0"/>
              <a:t>B</a:t>
            </a:r>
            <a:r>
              <a:rPr lang="en-US" sz="2000" smtClean="0"/>
              <a:t>-bits </a:t>
            </a:r>
            <a:r>
              <a:rPr lang="en-US" sz="2000" dirty="0" smtClean="0"/>
              <a:t>numbers and any positive </a:t>
            </a:r>
            <a:r>
              <a:rPr lang="en-US" sz="2000" smtClean="0"/>
              <a:t>integer </a:t>
            </a:r>
            <a:r>
              <a:rPr lang="en-US" sz="2000" i="1" smtClean="0"/>
              <a:t>R </a:t>
            </a:r>
            <a:r>
              <a:rPr lang="en-US" sz="2000" smtClean="0"/>
              <a:t>≤ </a:t>
            </a:r>
            <a:r>
              <a:rPr lang="en-US" sz="2000" i="1" smtClean="0"/>
              <a:t>B</a:t>
            </a:r>
            <a:r>
              <a:rPr lang="en-US" sz="2000" smtClean="0"/>
              <a:t>, </a:t>
            </a:r>
            <a:r>
              <a:rPr lang="en-US" sz="2000" dirty="0" smtClean="0"/>
              <a:t>radix sort sorts in </a:t>
            </a:r>
            <a:r>
              <a:rPr lang="el-GR" sz="2000" smtClean="0"/>
              <a:t>Θ</a:t>
            </a:r>
            <a:r>
              <a:rPr lang="en-US" sz="2000" smtClean="0"/>
              <a:t>((</a:t>
            </a:r>
            <a:r>
              <a:rPr lang="en-US" sz="2000" i="1" smtClean="0"/>
              <a:t>B</a:t>
            </a:r>
            <a:r>
              <a:rPr lang="en-US" sz="2000" smtClean="0"/>
              <a:t>/</a:t>
            </a:r>
            <a:r>
              <a:rPr lang="en-US" sz="2000" i="1" smtClean="0"/>
              <a:t>R</a:t>
            </a:r>
            <a:r>
              <a:rPr lang="en-US" sz="2000" smtClean="0"/>
              <a:t>)(</a:t>
            </a:r>
            <a:r>
              <a:rPr lang="en-US" sz="2000" i="1" smtClean="0"/>
              <a:t>N</a:t>
            </a:r>
            <a:r>
              <a:rPr lang="en-US" sz="2000" smtClean="0"/>
              <a:t> + 2</a:t>
            </a:r>
            <a:r>
              <a:rPr lang="en-US" sz="2000" i="1" baseline="30000" smtClean="0"/>
              <a:t>R</a:t>
            </a:r>
            <a:r>
              <a:rPr lang="en-US" sz="2000" smtClean="0"/>
              <a:t>)).</a:t>
            </a:r>
            <a:endParaRPr lang="en-US" sz="2000" dirty="0" smtClean="0"/>
          </a:p>
          <a:p>
            <a:r>
              <a:rPr lang="en-US" sz="2000" dirty="0" smtClean="0"/>
              <a:t>Example: 32-bit word has 4 8-bit digits</a:t>
            </a:r>
            <a:r>
              <a:rPr lang="en-US" sz="2000" smtClean="0"/>
              <a:t>. </a:t>
            </a:r>
          </a:p>
          <a:p>
            <a:r>
              <a:rPr lang="en-US" sz="2000" i="1" smtClean="0"/>
              <a:t>B</a:t>
            </a:r>
            <a:r>
              <a:rPr lang="en-US" sz="2000" smtClean="0"/>
              <a:t> </a:t>
            </a:r>
            <a:r>
              <a:rPr lang="en-US" sz="2000" dirty="0" smtClean="0"/>
              <a:t>= 32</a:t>
            </a:r>
            <a:r>
              <a:rPr lang="en-US" sz="2000" smtClean="0"/>
              <a:t>, </a:t>
            </a:r>
            <a:r>
              <a:rPr lang="en-US" sz="2000" i="1" smtClean="0"/>
              <a:t>R</a:t>
            </a:r>
            <a:r>
              <a:rPr lang="en-US" sz="2000" smtClean="0"/>
              <a:t> </a:t>
            </a:r>
            <a:r>
              <a:rPr lang="en-US" sz="2000" dirty="0" smtClean="0"/>
              <a:t>= 8</a:t>
            </a:r>
            <a:r>
              <a:rPr lang="en-US" sz="2000" smtClean="0"/>
              <a:t>, </a:t>
            </a:r>
            <a:r>
              <a:rPr lang="en-US" sz="2000" i="1" smtClean="0"/>
              <a:t>K</a:t>
            </a:r>
            <a:r>
              <a:rPr lang="en-US" sz="2000" smtClean="0"/>
              <a:t> = 2</a:t>
            </a:r>
            <a:r>
              <a:rPr lang="en-US" sz="2000" i="1" baseline="30000" smtClean="0"/>
              <a:t>R</a:t>
            </a:r>
            <a:r>
              <a:rPr lang="en-US" sz="2000" smtClean="0"/>
              <a:t> </a:t>
            </a:r>
            <a:r>
              <a:rPr lang="en-US" sz="2000" dirty="0" smtClean="0"/>
              <a:t>- 1 = 255, </a:t>
            </a:r>
            <a:r>
              <a:rPr lang="en-US" sz="2000" smtClean="0"/>
              <a:t>and </a:t>
            </a:r>
            <a:r>
              <a:rPr lang="en-US" sz="2000" i="1" smtClean="0"/>
              <a:t>D</a:t>
            </a:r>
            <a:r>
              <a:rPr lang="en-US" sz="2000" smtClean="0"/>
              <a:t> = </a:t>
            </a:r>
            <a:r>
              <a:rPr lang="en-US" sz="2000" i="1" smtClean="0"/>
              <a:t>B</a:t>
            </a:r>
            <a:r>
              <a:rPr lang="en-US" sz="2000" smtClean="0"/>
              <a:t>/</a:t>
            </a:r>
            <a:r>
              <a:rPr lang="en-US" sz="2000" i="1" smtClean="0"/>
              <a:t>R</a:t>
            </a:r>
            <a:r>
              <a:rPr lang="en-US" sz="2000" smtClean="0"/>
              <a:t> </a:t>
            </a:r>
            <a:r>
              <a:rPr lang="en-US" sz="2000" dirty="0" smtClean="0"/>
              <a:t>= 4.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Q: Radix Sort or Quicksort?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If </a:t>
            </a:r>
            <a:r>
              <a:rPr lang="en-US" sz="2400" i="1" smtClean="0"/>
              <a:t>B</a:t>
            </a:r>
            <a:r>
              <a:rPr lang="en-US" sz="2400" smtClean="0"/>
              <a:t> = </a:t>
            </a:r>
            <a:r>
              <a:rPr lang="en-US" sz="2400" i="1" smtClean="0"/>
              <a:t>O</a:t>
            </a:r>
            <a:r>
              <a:rPr lang="en-US" sz="2400" smtClean="0"/>
              <a:t>(lg </a:t>
            </a:r>
            <a:r>
              <a:rPr lang="en-US" sz="2400" i="1" smtClean="0"/>
              <a:t>N</a:t>
            </a:r>
            <a:r>
              <a:rPr lang="en-US" sz="2400" smtClean="0"/>
              <a:t>) </a:t>
            </a:r>
            <a:r>
              <a:rPr lang="en-US" sz="2400" dirty="0" smtClean="0"/>
              <a:t>and we </a:t>
            </a:r>
            <a:r>
              <a:rPr lang="en-US" sz="2400" smtClean="0"/>
              <a:t>choose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dirty="0" smtClean="0"/>
              <a:t>≈ </a:t>
            </a:r>
            <a:r>
              <a:rPr lang="en-US" sz="2400" smtClean="0"/>
              <a:t>log </a:t>
            </a:r>
            <a:r>
              <a:rPr lang="en-US" sz="2400" i="1" smtClean="0"/>
              <a:t>N</a:t>
            </a:r>
            <a:r>
              <a:rPr lang="en-US" sz="2400" smtClean="0"/>
              <a:t>, </a:t>
            </a:r>
            <a:r>
              <a:rPr lang="en-US" sz="2400" dirty="0" smtClean="0"/>
              <a:t>then radix sort's running time is </a:t>
            </a:r>
            <a:r>
              <a:rPr lang="el-GR" sz="2400" smtClean="0"/>
              <a:t>Θ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), </a:t>
            </a:r>
            <a:r>
              <a:rPr lang="en-US" sz="2400" dirty="0" smtClean="0"/>
              <a:t>which is better than the average running time </a:t>
            </a:r>
            <a:r>
              <a:rPr lang="el-GR" sz="2400" smtClean="0"/>
              <a:t>Θ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 lg </a:t>
            </a:r>
            <a:r>
              <a:rPr lang="en-US" sz="2400" i="1" smtClean="0"/>
              <a:t>N</a:t>
            </a:r>
            <a:r>
              <a:rPr lang="en-US" sz="2400" smtClean="0"/>
              <a:t>) </a:t>
            </a:r>
            <a:r>
              <a:rPr lang="en-US" sz="2400" dirty="0" smtClean="0"/>
              <a:t>in quicksort.</a:t>
            </a:r>
          </a:p>
          <a:p>
            <a:r>
              <a:rPr lang="en-US" sz="2400" dirty="0" smtClean="0"/>
              <a:t>Although radix sort may make fewer passes than quicksort over the </a:t>
            </a:r>
            <a:r>
              <a:rPr lang="en-US" sz="2400" i="1" dirty="0" smtClean="0"/>
              <a:t>n</a:t>
            </a:r>
            <a:r>
              <a:rPr lang="en-US" sz="2400" dirty="0" smtClean="0"/>
              <a:t> keys, each pass of radix sort may take significant </a:t>
            </a:r>
            <a:r>
              <a:rPr lang="en-US" sz="2400" smtClean="0"/>
              <a:t>longer </a:t>
            </a:r>
          </a:p>
          <a:p>
            <a:pPr lvl="1"/>
            <a:r>
              <a:rPr lang="en-US" sz="2400" smtClean="0"/>
              <a:t>There are several </a:t>
            </a:r>
            <a:r>
              <a:rPr lang="en-US" sz="2400" dirty="0" smtClean="0"/>
              <a:t>loops </a:t>
            </a:r>
            <a:r>
              <a:rPr lang="en-US" sz="2400" smtClean="0"/>
              <a:t>in the counting sort subroutine.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Drawback</a:t>
            </a:r>
            <a:r>
              <a:rPr lang="en-US" sz="2400" dirty="0" smtClean="0"/>
              <a:t>: Radix sort that uses counting sort as a subroutine </a:t>
            </a:r>
            <a:r>
              <a:rPr lang="en-US" sz="2400" b="1" dirty="0" smtClean="0">
                <a:solidFill>
                  <a:schemeClr val="accent2"/>
                </a:solidFill>
              </a:rPr>
              <a:t>does not sort </a:t>
            </a:r>
            <a:r>
              <a:rPr lang="en-US" sz="2400" dirty="0" smtClean="0"/>
              <a:t>in place.</a:t>
            </a:r>
          </a:p>
          <a:p>
            <a:r>
              <a:rPr lang="en-US" sz="2400" dirty="0" smtClean="0"/>
              <a:t>It is known that quicksort often use hardware </a:t>
            </a:r>
            <a:r>
              <a:rPr lang="en-US" sz="2400" b="1" dirty="0" smtClean="0">
                <a:solidFill>
                  <a:schemeClr val="accent5"/>
                </a:solidFill>
              </a:rPr>
              <a:t>caches</a:t>
            </a:r>
            <a:r>
              <a:rPr lang="en-US" sz="2400" dirty="0" smtClean="0"/>
              <a:t> more efficiently than radix sort.</a:t>
            </a:r>
          </a:p>
          <a:p>
            <a:r>
              <a:rPr lang="en-US" sz="2400" smtClean="0"/>
              <a:t>If stability is not an issue: use </a:t>
            </a:r>
            <a:r>
              <a:rPr lang="en-US" sz="2400" b="1" smtClean="0">
                <a:solidFill>
                  <a:srgbClr val="FF9933"/>
                </a:solidFill>
              </a:rPr>
              <a:t>quicksort</a:t>
            </a:r>
            <a:endParaRPr lang="en-US" sz="2400" b="1" dirty="0" smtClean="0">
              <a:solidFill>
                <a:srgbClr val="FF9933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17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670425"/>
          </a:xfrm>
        </p:spPr>
        <p:txBody>
          <a:bodyPr>
            <a:normAutofit/>
          </a:bodyPr>
          <a:lstStyle/>
          <a:p>
            <a:r>
              <a:rPr lang="en-US" altLang="zh-TW" sz="2800" b="1" smtClean="0">
                <a:solidFill>
                  <a:schemeClr val="accent3"/>
                </a:solidFill>
              </a:rPr>
              <a:t>Counting</a:t>
            </a:r>
            <a:r>
              <a:rPr lang="en-US" altLang="zh-TW" sz="2800" smtClean="0">
                <a:solidFill>
                  <a:schemeClr val="accent3"/>
                </a:solidFill>
              </a:rPr>
              <a:t> </a:t>
            </a:r>
            <a:r>
              <a:rPr lang="en-US" altLang="zh-TW" sz="2800" dirty="0" smtClean="0"/>
              <a:t>sort : sort by counting frequencies of the keys. Stable but does not sort in-place. </a:t>
            </a:r>
            <a:r>
              <a:rPr lang="el-GR" altLang="zh-TW" sz="2800" b="1" smtClean="0">
                <a:solidFill>
                  <a:schemeClr val="accent5"/>
                </a:solidFill>
              </a:rPr>
              <a:t>Θ</a:t>
            </a:r>
            <a:r>
              <a:rPr lang="en-US" altLang="zh-TW" sz="2800" b="1" smtClean="0">
                <a:solidFill>
                  <a:schemeClr val="accent5"/>
                </a:solidFill>
              </a:rPr>
              <a:t>(</a:t>
            </a:r>
            <a:r>
              <a:rPr lang="en-US" altLang="zh-TW" sz="2800" b="1" i="1" smtClean="0">
                <a:solidFill>
                  <a:schemeClr val="accent5"/>
                </a:solidFill>
              </a:rPr>
              <a:t>N</a:t>
            </a:r>
            <a:r>
              <a:rPr lang="en-US" altLang="zh-TW" sz="2800" b="1" smtClean="0">
                <a:solidFill>
                  <a:schemeClr val="accent5"/>
                </a:solidFill>
              </a:rPr>
              <a:t> + </a:t>
            </a:r>
            <a:r>
              <a:rPr lang="en-US" altLang="zh-TW" sz="2800" b="1" i="1" smtClean="0">
                <a:solidFill>
                  <a:schemeClr val="accent5"/>
                </a:solidFill>
              </a:rPr>
              <a:t>K</a:t>
            </a:r>
            <a:r>
              <a:rPr lang="en-US" altLang="zh-TW" sz="2800" b="1" smtClean="0">
                <a:solidFill>
                  <a:schemeClr val="accent5"/>
                </a:solidFill>
              </a:rPr>
              <a:t>)</a:t>
            </a:r>
            <a:endParaRPr lang="en-US" altLang="zh-TW" sz="2800" b="1" dirty="0" smtClean="0">
              <a:solidFill>
                <a:schemeClr val="accent5"/>
              </a:solidFill>
            </a:endParaRPr>
          </a:p>
          <a:p>
            <a:r>
              <a:rPr lang="en-US" altLang="zh-TW" sz="2800" b="1" dirty="0" smtClean="0">
                <a:solidFill>
                  <a:schemeClr val="accent2"/>
                </a:solidFill>
              </a:rPr>
              <a:t>Radix</a:t>
            </a:r>
            <a:r>
              <a:rPr lang="en-US" altLang="zh-TW" sz="2800" dirty="0" smtClean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/>
              <a:t>sort: execute stable sort digit by digit. Begin with least significant digit requires little memory overheads. </a:t>
            </a:r>
            <a:r>
              <a:rPr lang="el-GR" sz="2800" b="1" smtClean="0">
                <a:solidFill>
                  <a:schemeClr val="accent5"/>
                </a:solidFill>
              </a:rPr>
              <a:t>Θ</a:t>
            </a:r>
            <a:r>
              <a:rPr lang="en-US" sz="2800" b="1" smtClean="0">
                <a:solidFill>
                  <a:schemeClr val="accent5"/>
                </a:solidFill>
              </a:rPr>
              <a:t>((</a:t>
            </a:r>
            <a:r>
              <a:rPr lang="en-US" sz="2800" b="1" i="1" smtClean="0">
                <a:solidFill>
                  <a:schemeClr val="accent5"/>
                </a:solidFill>
              </a:rPr>
              <a:t>B</a:t>
            </a:r>
            <a:r>
              <a:rPr lang="en-US" sz="2800" b="1" smtClean="0">
                <a:solidFill>
                  <a:schemeClr val="accent5"/>
                </a:solidFill>
              </a:rPr>
              <a:t>/</a:t>
            </a:r>
            <a:r>
              <a:rPr lang="en-US" sz="2800" b="1" i="1" smtClean="0">
                <a:solidFill>
                  <a:schemeClr val="accent5"/>
                </a:solidFill>
              </a:rPr>
              <a:t>R</a:t>
            </a:r>
            <a:r>
              <a:rPr lang="en-US" sz="2800" b="1" smtClean="0">
                <a:solidFill>
                  <a:schemeClr val="accent5"/>
                </a:solidFill>
              </a:rPr>
              <a:t>)(</a:t>
            </a:r>
            <a:r>
              <a:rPr lang="en-US" sz="2800" b="1" i="1" smtClean="0">
                <a:solidFill>
                  <a:schemeClr val="accent5"/>
                </a:solidFill>
              </a:rPr>
              <a:t>N</a:t>
            </a:r>
            <a:r>
              <a:rPr lang="en-US" sz="2800" b="1" smtClean="0">
                <a:solidFill>
                  <a:schemeClr val="accent5"/>
                </a:solidFill>
              </a:rPr>
              <a:t> + 2</a:t>
            </a:r>
            <a:r>
              <a:rPr lang="en-US" sz="2800" b="1" i="1" baseline="30000" smtClean="0">
                <a:solidFill>
                  <a:schemeClr val="accent5"/>
                </a:solidFill>
              </a:rPr>
              <a:t>R</a:t>
            </a:r>
            <a:r>
              <a:rPr lang="en-US" sz="2800" b="1" smtClean="0">
                <a:solidFill>
                  <a:schemeClr val="accent5"/>
                </a:solidFill>
              </a:rPr>
              <a:t>))</a:t>
            </a:r>
            <a:endParaRPr lang="en-US" altLang="zh-TW" sz="2800" b="1" dirty="0" smtClean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Sort in Linear Time?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82282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Merge sort, heapsort and quicksort are all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comparison</a:t>
            </a:r>
            <a:r>
              <a:rPr lang="en-US" altLang="zh-TW" sz="2800" dirty="0" smtClean="0"/>
              <a:t> sorts.</a:t>
            </a:r>
          </a:p>
          <a:p>
            <a:r>
              <a:rPr lang="en-US" altLang="zh-TW" sz="2800" dirty="0" smtClean="0"/>
              <a:t>Recall that any comparison sorts must </a:t>
            </a:r>
            <a:r>
              <a:rPr lang="en-US" altLang="zh-TW" sz="2800" smtClean="0"/>
              <a:t>make </a:t>
            </a:r>
            <a:br>
              <a:rPr lang="en-US" altLang="zh-TW" sz="2800" smtClean="0"/>
            </a:br>
            <a:r>
              <a:rPr lang="el-GR" altLang="zh-TW" sz="2800" b="1" smtClean="0">
                <a:solidFill>
                  <a:schemeClr val="accent5"/>
                </a:solidFill>
              </a:rPr>
              <a:t>Ω</a:t>
            </a:r>
            <a:r>
              <a:rPr lang="en-US" altLang="zh-TW" sz="2800" b="1" smtClean="0">
                <a:solidFill>
                  <a:schemeClr val="accent5"/>
                </a:solidFill>
              </a:rPr>
              <a:t>(</a:t>
            </a:r>
            <a:r>
              <a:rPr lang="en-US" altLang="zh-TW" sz="2800" b="1" i="1" smtClean="0">
                <a:solidFill>
                  <a:schemeClr val="accent5"/>
                </a:solidFill>
              </a:rPr>
              <a:t>n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log </a:t>
            </a:r>
            <a:r>
              <a:rPr lang="en-US" altLang="zh-TW" sz="2800" b="1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) </a:t>
            </a:r>
            <a:r>
              <a:rPr lang="en-US" altLang="zh-TW" sz="2800" dirty="0" smtClean="0"/>
              <a:t>comparisons in worst cases.</a:t>
            </a:r>
          </a:p>
          <a:p>
            <a:r>
              <a:rPr lang="en-US" altLang="zh-TW" sz="2800" dirty="0" smtClean="0"/>
              <a:t>To sort faster than this lower bound, we try to sort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without</a:t>
            </a:r>
            <a:r>
              <a:rPr lang="en-US" altLang="zh-TW" sz="2800" dirty="0" smtClean="0"/>
              <a:t> any comparisons.</a:t>
            </a:r>
          </a:p>
          <a:p>
            <a:r>
              <a:rPr lang="en-US" altLang="zh-TW" sz="2800" dirty="0" smtClean="0"/>
              <a:t>We are going to discussion two examples of such algorithms, namely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counting</a:t>
            </a:r>
            <a:r>
              <a:rPr lang="en-US" altLang="zh-TW" sz="2800" dirty="0" smtClean="0"/>
              <a:t> sort and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radix</a:t>
            </a:r>
            <a:r>
              <a:rPr lang="en-US" altLang="zh-TW" sz="2800" dirty="0" smtClean="0"/>
              <a:t>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Facts About Counting Sort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It is not a comparison sort.</a:t>
            </a:r>
          </a:p>
          <a:p>
            <a:r>
              <a:rPr lang="en-US" altLang="zh-TW" sz="2800" dirty="0" smtClean="0"/>
              <a:t>Restricts elements in range from 0 </a:t>
            </a:r>
            <a:r>
              <a:rPr lang="en-US" altLang="zh-TW" sz="2800" smtClean="0"/>
              <a:t>to</a:t>
            </a:r>
            <a:r>
              <a:rPr lang="en-US" altLang="zh-TW" sz="2800" smtClean="0">
                <a:solidFill>
                  <a:schemeClr val="accent2"/>
                </a:solidFill>
              </a:rPr>
              <a:t> </a:t>
            </a:r>
            <a:r>
              <a:rPr lang="en-US" altLang="zh-TW" sz="2800" b="1" i="1" smtClean="0">
                <a:solidFill>
                  <a:schemeClr val="accent2"/>
                </a:solidFill>
              </a:rPr>
              <a:t>K</a:t>
            </a:r>
            <a:r>
              <a:rPr lang="en-US" altLang="zh-TW" sz="2800" smtClean="0"/>
              <a:t>.</a:t>
            </a:r>
            <a:endParaRPr lang="en-US" altLang="zh-TW" sz="2800" dirty="0" smtClean="0"/>
          </a:p>
          <a:p>
            <a:r>
              <a:rPr lang="en-US" altLang="zh-TW" sz="2800" dirty="0" smtClean="0"/>
              <a:t>Runs in linear time </a:t>
            </a:r>
            <a:r>
              <a:rPr lang="en-US" altLang="zh-TW" sz="2800" smtClean="0"/>
              <a:t>when </a:t>
            </a:r>
            <a:r>
              <a:rPr lang="en-US" altLang="zh-TW" sz="2800" b="1" i="1" smtClean="0">
                <a:solidFill>
                  <a:schemeClr val="accent5"/>
                </a:solidFill>
              </a:rPr>
              <a:t>K</a:t>
            </a:r>
            <a:r>
              <a:rPr lang="en-US" altLang="zh-TW" sz="2800" b="1" smtClean="0">
                <a:solidFill>
                  <a:schemeClr val="accent5"/>
                </a:solidFill>
              </a:rPr>
              <a:t> = O(</a:t>
            </a:r>
            <a:r>
              <a:rPr lang="en-US" altLang="zh-TW" sz="2800" b="1" i="1" smtClean="0">
                <a:solidFill>
                  <a:schemeClr val="accent5"/>
                </a:solidFill>
              </a:rPr>
              <a:t>N</a:t>
            </a:r>
            <a:r>
              <a:rPr lang="en-US" altLang="zh-TW" sz="2800" b="1" smtClean="0">
                <a:solidFill>
                  <a:schemeClr val="accent5"/>
                </a:solidFill>
              </a:rPr>
              <a:t>)</a:t>
            </a:r>
            <a:r>
              <a:rPr lang="en-US" altLang="zh-TW" sz="2800" smtClean="0"/>
              <a:t>.</a:t>
            </a:r>
            <a:endParaRPr lang="en-US" altLang="zh-TW" sz="2800" dirty="0" smtClean="0"/>
          </a:p>
          <a:p>
            <a:r>
              <a:rPr lang="en-US" altLang="zh-TW" sz="2800" b="1" smtClean="0">
                <a:solidFill>
                  <a:srgbClr val="FF9933"/>
                </a:solidFill>
                <a:sym typeface="Wingdings"/>
              </a:rPr>
              <a:t></a:t>
            </a:r>
            <a:r>
              <a:rPr lang="en-US" altLang="zh-TW" sz="2800" b="1" smtClean="0">
                <a:solidFill>
                  <a:srgbClr val="FF9933"/>
                </a:solidFill>
              </a:rPr>
              <a:t>Stable</a:t>
            </a:r>
            <a:endParaRPr lang="en-US" altLang="zh-TW" sz="2800" dirty="0" smtClean="0"/>
          </a:p>
          <a:p>
            <a:pPr lvl="1"/>
            <a:r>
              <a:rPr lang="en-US" altLang="zh-TW" sz="2800" smtClean="0"/>
              <a:t>It is often </a:t>
            </a:r>
            <a:r>
              <a:rPr lang="en-US" altLang="zh-TW" sz="2800" dirty="0" smtClean="0"/>
              <a:t>used as a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subroutine</a:t>
            </a:r>
            <a:r>
              <a:rPr lang="en-US" altLang="zh-TW" sz="2800" dirty="0" smtClean="0"/>
              <a:t> in radix sort.</a:t>
            </a:r>
          </a:p>
          <a:p>
            <a:r>
              <a:rPr lang="en-US" altLang="zh-TW" b="1" smtClean="0">
                <a:solidFill>
                  <a:schemeClr val="accent3"/>
                </a:solidFill>
                <a:sym typeface="Wingdings"/>
              </a:rPr>
              <a:t></a:t>
            </a:r>
            <a:r>
              <a:rPr lang="en-US" altLang="zh-TW" b="1" smtClean="0">
                <a:solidFill>
                  <a:srgbClr val="FF9933"/>
                </a:solidFill>
                <a:sym typeface="Wingdings"/>
              </a:rPr>
              <a:t> </a:t>
            </a:r>
            <a:r>
              <a:rPr lang="en-US" altLang="zh-TW" sz="2800" smtClean="0"/>
              <a:t>Does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NOT</a:t>
            </a:r>
            <a:r>
              <a:rPr lang="en-US" altLang="zh-TW" sz="2800" dirty="0" smtClean="0"/>
              <a:t> sort in </a:t>
            </a:r>
            <a:r>
              <a:rPr lang="en-US" altLang="zh-TW" sz="2800" smtClean="0"/>
              <a:t>place.</a:t>
            </a:r>
            <a:endParaRPr lang="zh-TW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2155825"/>
          </a:xfrm>
        </p:spPr>
        <p:txBody>
          <a:bodyPr/>
          <a:lstStyle/>
          <a:p>
            <a:r>
              <a:rPr lang="en-US" sz="2800" dirty="0" smtClean="0"/>
              <a:t>We prepare an array </a:t>
            </a:r>
            <a:r>
              <a:rPr lang="en-US" sz="2800" i="1" dirty="0" smtClean="0"/>
              <a:t>C</a:t>
            </a:r>
            <a:r>
              <a:rPr lang="en-US" sz="2800" dirty="0" smtClean="0"/>
              <a:t> for counting the occurrences of each element in range 0 </a:t>
            </a:r>
            <a:r>
              <a:rPr lang="en-US" sz="2800" smtClean="0"/>
              <a:t>to </a:t>
            </a:r>
            <a:r>
              <a:rPr lang="en-US" sz="2800" i="1" smtClean="0"/>
              <a:t>K</a:t>
            </a:r>
            <a:r>
              <a:rPr lang="en-US" sz="2800" smtClean="0"/>
              <a:t>.</a:t>
            </a:r>
            <a:endParaRPr lang="en-US" sz="2800" dirty="0" smtClean="0"/>
          </a:p>
          <a:p>
            <a:pPr lvl="1"/>
            <a:r>
              <a:rPr lang="en-US" smtClean="0"/>
              <a:t>The </a:t>
            </a:r>
            <a:r>
              <a:rPr lang="en-US" dirty="0" smtClean="0"/>
              <a:t>length of the </a:t>
            </a:r>
            <a:r>
              <a:rPr lang="en-US" smtClean="0"/>
              <a:t>array required is </a:t>
            </a:r>
            <a:r>
              <a:rPr lang="en-US" i="1" smtClean="0"/>
              <a:t>K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sz="2800" dirty="0" smtClean="0"/>
              <a:t>We go through each element stored in the original array </a:t>
            </a:r>
            <a:r>
              <a:rPr lang="en-US" sz="2800" i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accent2"/>
                </a:solidFill>
              </a:rPr>
              <a:t>calculate</a:t>
            </a:r>
            <a:r>
              <a:rPr lang="en-US" sz="2800" dirty="0" smtClean="0"/>
              <a:t> the count, saving in </a:t>
            </a:r>
            <a:r>
              <a:rPr lang="en-US" sz="2800" i="1" smtClean="0"/>
              <a:t>C</a:t>
            </a:r>
            <a:r>
              <a:rPr lang="en-US" sz="2800" smtClean="0"/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876800"/>
          <a:ext cx="3962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4191000"/>
          <a:ext cx="6629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4191000"/>
            <a:ext cx="393056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4876800"/>
            <a:ext cx="372218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64843" y="5382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2250643" y="5382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2936443" y="5382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3622243" y="5382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/>
          </a:p>
        </p:txBody>
      </p:sp>
      <p:sp>
        <p:nvSpPr>
          <p:cNvPr id="14" name="Rectangle 13"/>
          <p:cNvSpPr/>
          <p:nvPr/>
        </p:nvSpPr>
        <p:spPr>
          <a:xfrm>
            <a:off x="4231843" y="5382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/>
          </a:p>
        </p:txBody>
      </p:sp>
      <p:sp>
        <p:nvSpPr>
          <p:cNvPr id="15" name="Rectangle 14"/>
          <p:cNvSpPr/>
          <p:nvPr/>
        </p:nvSpPr>
        <p:spPr>
          <a:xfrm>
            <a:off x="4917643" y="5382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5</a:t>
            </a:r>
            <a:endParaRPr lang="zh-TW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Accumulation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2613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Compute the </a:t>
            </a:r>
            <a:r>
              <a:rPr lang="en-US" sz="2800" b="1" dirty="0" smtClean="0">
                <a:solidFill>
                  <a:schemeClr val="accent2"/>
                </a:solidFill>
              </a:rPr>
              <a:t>accumulative</a:t>
            </a:r>
            <a:r>
              <a:rPr lang="en-US" sz="2800" dirty="0" smtClean="0"/>
              <a:t> count on </a:t>
            </a:r>
            <a:r>
              <a:rPr lang="en-US" sz="2800" i="1" dirty="0" smtClean="0"/>
              <a:t>C</a:t>
            </a:r>
            <a:r>
              <a:rPr lang="en-US" sz="2800" dirty="0" smtClean="0"/>
              <a:t>, giving </a:t>
            </a:r>
            <a:r>
              <a:rPr lang="en-US" sz="2800" i="1" dirty="0" smtClean="0"/>
              <a:t>C</a:t>
            </a:r>
            <a:r>
              <a:rPr lang="en-US" sz="2800" dirty="0" smtClean="0"/>
              <a:t>’.</a:t>
            </a:r>
          </a:p>
          <a:p>
            <a:r>
              <a:rPr lang="en-US" sz="2800" dirty="0" smtClean="0"/>
              <a:t>The count in </a:t>
            </a:r>
            <a:r>
              <a:rPr lang="en-US" sz="2800" i="1" dirty="0" smtClean="0"/>
              <a:t>C</a:t>
            </a:r>
            <a:r>
              <a:rPr lang="en-US" sz="2800" dirty="0" smtClean="0"/>
              <a:t>'[</a:t>
            </a:r>
            <a:r>
              <a:rPr lang="en-US" sz="2800" i="1" dirty="0" smtClean="0"/>
              <a:t>i</a:t>
            </a:r>
            <a:r>
              <a:rPr lang="en-US" sz="2800" dirty="0" smtClean="0"/>
              <a:t>] is the number of elements that are </a:t>
            </a:r>
            <a:r>
              <a:rPr lang="en-US" sz="2800" b="1" dirty="0" smtClean="0">
                <a:solidFill>
                  <a:schemeClr val="accent5"/>
                </a:solidFill>
              </a:rPr>
              <a:t>equal or smaller </a:t>
            </a:r>
            <a:r>
              <a:rPr lang="en-US" sz="2800" dirty="0" smtClean="0"/>
              <a:t>than </a:t>
            </a:r>
            <a:r>
              <a:rPr lang="en-US" sz="2800" i="1" dirty="0" smtClean="0"/>
              <a:t>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other words, the first </a:t>
            </a:r>
            <a:r>
              <a:rPr lang="en-US" sz="2800" i="1" dirty="0" smtClean="0"/>
              <a:t>i</a:t>
            </a:r>
            <a:r>
              <a:rPr lang="en-US" sz="2800" dirty="0" smtClean="0"/>
              <a:t> has to be saved to </a:t>
            </a:r>
            <a:r>
              <a:rPr lang="en-US" sz="2800" i="1" dirty="0" smtClean="0"/>
              <a:t>C</a:t>
            </a:r>
            <a:r>
              <a:rPr lang="en-US" sz="2800" dirty="0" smtClean="0"/>
              <a:t>'[</a:t>
            </a:r>
            <a:r>
              <a:rPr lang="en-US" sz="2800" i="1" dirty="0" smtClean="0"/>
              <a:t>i</a:t>
            </a:r>
            <a:r>
              <a:rPr lang="en-US" sz="2800" dirty="0" smtClean="0"/>
              <a:t>] position of the sorted array so that we have </a:t>
            </a:r>
            <a:r>
              <a:rPr lang="en-US" sz="2800" b="1" dirty="0" smtClean="0">
                <a:solidFill>
                  <a:srgbClr val="FF9933"/>
                </a:solidFill>
              </a:rPr>
              <a:t>enough</a:t>
            </a:r>
            <a:r>
              <a:rPr lang="en-US" sz="2800" dirty="0" smtClean="0"/>
              <a:t> space for the smaller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191000"/>
          <a:ext cx="3962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4191000"/>
            <a:ext cx="372218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4843" y="46963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250643" y="46963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2936443" y="46963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3622243" y="46963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4231843" y="46963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4917643" y="46963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5</a:t>
            </a:r>
            <a:endParaRPr lang="zh-TW" altLang="en-US" sz="24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5257800"/>
          <a:ext cx="3962400" cy="45720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14400" y="5257800"/>
            <a:ext cx="477567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64843" y="5763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/>
          </a:p>
        </p:txBody>
      </p:sp>
      <p:sp>
        <p:nvSpPr>
          <p:cNvPr id="16" name="Rectangle 15"/>
          <p:cNvSpPr/>
          <p:nvPr/>
        </p:nvSpPr>
        <p:spPr>
          <a:xfrm>
            <a:off x="2250643" y="5763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/>
          </a:p>
        </p:txBody>
      </p:sp>
      <p:sp>
        <p:nvSpPr>
          <p:cNvPr id="17" name="Rectangle 16"/>
          <p:cNvSpPr/>
          <p:nvPr/>
        </p:nvSpPr>
        <p:spPr>
          <a:xfrm>
            <a:off x="2936443" y="5763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/>
          </a:p>
        </p:txBody>
      </p:sp>
      <p:sp>
        <p:nvSpPr>
          <p:cNvPr id="18" name="Rectangle 17"/>
          <p:cNvSpPr/>
          <p:nvPr/>
        </p:nvSpPr>
        <p:spPr>
          <a:xfrm>
            <a:off x="3622243" y="5763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/>
          </a:p>
        </p:txBody>
      </p:sp>
      <p:sp>
        <p:nvSpPr>
          <p:cNvPr id="19" name="Rectangle 18"/>
          <p:cNvSpPr/>
          <p:nvPr/>
        </p:nvSpPr>
        <p:spPr>
          <a:xfrm>
            <a:off x="4231843" y="5763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/>
          </a:p>
        </p:txBody>
      </p:sp>
      <p:sp>
        <p:nvSpPr>
          <p:cNvPr id="20" name="Rectangle 19"/>
          <p:cNvSpPr/>
          <p:nvPr/>
        </p:nvSpPr>
        <p:spPr>
          <a:xfrm>
            <a:off x="4917643" y="57631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5</a:t>
            </a:r>
            <a:endParaRPr lang="zh-TW" altLang="en-US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Place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1775"/>
            <a:ext cx="8001000" cy="23844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last step is put the elements in </a:t>
            </a:r>
            <a:r>
              <a:rPr lang="en-US" sz="2800" i="1" dirty="0" smtClean="0"/>
              <a:t>A</a:t>
            </a:r>
            <a:r>
              <a:rPr lang="en-US" sz="2800" dirty="0" smtClean="0"/>
              <a:t> in the sorted order in a new array </a:t>
            </a:r>
            <a:r>
              <a:rPr lang="en-US" sz="2800" i="1" dirty="0" smtClean="0"/>
              <a:t>B</a:t>
            </a:r>
            <a:r>
              <a:rPr lang="en-US" sz="2800" dirty="0" smtClean="0"/>
              <a:t> using </a:t>
            </a:r>
            <a:r>
              <a:rPr lang="en-US" sz="2800" i="1" dirty="0" smtClean="0"/>
              <a:t>C</a:t>
            </a:r>
            <a:r>
              <a:rPr lang="en-US" sz="2800" dirty="0" smtClean="0"/>
              <a:t>'.</a:t>
            </a:r>
          </a:p>
          <a:p>
            <a:r>
              <a:rPr lang="en-US" sz="2800" dirty="0" smtClean="0"/>
              <a:t>We process each element in </a:t>
            </a:r>
            <a:r>
              <a:rPr lang="en-US" sz="2800" i="1" dirty="0" smtClean="0"/>
              <a:t>A</a:t>
            </a:r>
            <a:r>
              <a:rPr lang="en-US" sz="2800" dirty="0" smtClean="0"/>
              <a:t> in </a:t>
            </a:r>
            <a:r>
              <a:rPr lang="en-US" sz="2800" b="1" dirty="0" smtClean="0">
                <a:solidFill>
                  <a:schemeClr val="accent3"/>
                </a:solidFill>
              </a:rPr>
              <a:t>reversed</a:t>
            </a:r>
            <a:r>
              <a:rPr lang="en-US" sz="2800" dirty="0" smtClean="0"/>
              <a:t> order (we'll see why later).</a:t>
            </a:r>
          </a:p>
          <a:p>
            <a:r>
              <a:rPr lang="en-US" sz="2800" dirty="0" smtClean="0"/>
              <a:t>Lookup the position </a:t>
            </a:r>
            <a:r>
              <a:rPr lang="en-US" sz="2800" i="1" dirty="0" smtClean="0"/>
              <a:t>j</a:t>
            </a:r>
            <a:r>
              <a:rPr lang="en-US" sz="2800" dirty="0" smtClean="0"/>
              <a:t> from </a:t>
            </a:r>
            <a:r>
              <a:rPr lang="en-US" sz="2800" i="1" dirty="0" smtClean="0"/>
              <a:t>C</a:t>
            </a:r>
            <a:r>
              <a:rPr lang="en-US" sz="2800" dirty="0" smtClean="0"/>
              <a:t>’ and copy the value of the element to </a:t>
            </a:r>
            <a:r>
              <a:rPr lang="en-US" sz="2800" b="1" i="1" dirty="0" smtClean="0">
                <a:solidFill>
                  <a:schemeClr val="accent2"/>
                </a:solidFill>
              </a:rPr>
              <a:t>B</a:t>
            </a:r>
            <a:r>
              <a:rPr lang="en-US" sz="2800" b="1" dirty="0" smtClean="0">
                <a:solidFill>
                  <a:schemeClr val="accent2"/>
                </a:solidFill>
              </a:rPr>
              <a:t>[</a:t>
            </a:r>
            <a:r>
              <a:rPr lang="en-US" sz="2800" b="1" i="1" dirty="0" smtClean="0">
                <a:solidFill>
                  <a:schemeClr val="accent2"/>
                </a:solidFill>
              </a:rPr>
              <a:t>j</a:t>
            </a:r>
            <a:r>
              <a:rPr lang="en-US" sz="2800" b="1" dirty="0" smtClean="0">
                <a:solidFill>
                  <a:schemeClr val="accent2"/>
                </a:solidFill>
              </a:rPr>
              <a:t> – 1]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>
                <a:solidFill>
                  <a:srgbClr val="FF9933"/>
                </a:solidFill>
              </a:rPr>
              <a:t>Copy</a:t>
            </a:r>
            <a:r>
              <a:rPr lang="en-US" sz="2800" dirty="0" smtClean="0">
                <a:solidFill>
                  <a:srgbClr val="FF9933"/>
                </a:solidFill>
              </a:rPr>
              <a:t> </a:t>
            </a:r>
            <a:r>
              <a:rPr lang="en-US" sz="2800" b="1" dirty="0" smtClean="0">
                <a:solidFill>
                  <a:srgbClr val="FF9933"/>
                </a:solidFill>
              </a:rPr>
              <a:t>contents</a:t>
            </a:r>
            <a:r>
              <a:rPr lang="en-US" sz="2800" dirty="0" smtClean="0">
                <a:solidFill>
                  <a:srgbClr val="FF9933"/>
                </a:solidFill>
              </a:rPr>
              <a:t> </a:t>
            </a:r>
            <a:r>
              <a:rPr lang="en-US" sz="2800" dirty="0" smtClean="0"/>
              <a:t>of </a:t>
            </a:r>
            <a:r>
              <a:rPr lang="en-US" sz="2800" i="1" dirty="0" smtClean="0"/>
              <a:t>B</a:t>
            </a:r>
            <a:r>
              <a:rPr lang="en-US" sz="2800" dirty="0" smtClean="0"/>
              <a:t> to </a:t>
            </a:r>
            <a:r>
              <a:rPr lang="en-US" sz="2800" i="1" dirty="0" smtClean="0"/>
              <a:t>A</a:t>
            </a:r>
            <a:r>
              <a:rPr lang="en-US" sz="2800" dirty="0" smtClean="0"/>
              <a:t> to finalize the sorting.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648200"/>
          <a:ext cx="3962400" cy="45720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4648200"/>
            <a:ext cx="477567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4843" y="51535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250643" y="51535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2936443" y="51535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3622243" y="51535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4231843" y="51535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4917643" y="5153577"/>
            <a:ext cx="340157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5</a:t>
            </a:r>
            <a:endParaRPr lang="zh-TW" altLang="en-US" sz="24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4038600"/>
          <a:ext cx="6629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14400" y="4038600"/>
            <a:ext cx="393056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47800" y="5562600"/>
          <a:ext cx="6629400" cy="45720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14400" y="5562600"/>
            <a:ext cx="393056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B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12192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Predict the value </a:t>
            </a:r>
            <a:r>
              <a:rPr lang="en-US" sz="2400" smtClean="0"/>
              <a:t>of </a:t>
            </a:r>
            <a:r>
              <a:rPr lang="en-US" sz="2400" i="1" smtClean="0"/>
              <a:t>K </a:t>
            </a:r>
            <a:r>
              <a:rPr lang="en-US" sz="2400" dirty="0" smtClean="0"/>
              <a:t>or find it by checking the elements in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Line 7-8: counting </a:t>
            </a:r>
            <a:r>
              <a:rPr lang="el-GR" sz="2400" smtClean="0"/>
              <a:t>Θ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); </a:t>
            </a:r>
            <a:r>
              <a:rPr lang="en-US" sz="2400" dirty="0" smtClean="0"/>
              <a:t>line 9-10: accumulation </a:t>
            </a:r>
            <a:r>
              <a:rPr lang="el-GR" sz="2400" smtClean="0"/>
              <a:t>Θ</a:t>
            </a:r>
            <a:r>
              <a:rPr lang="en-US" sz="2400" smtClean="0"/>
              <a:t>(</a:t>
            </a:r>
            <a:r>
              <a:rPr lang="en-US" sz="2400" i="1" smtClean="0"/>
              <a:t>K</a:t>
            </a:r>
            <a:r>
              <a:rPr lang="en-US" sz="2400" smtClean="0"/>
              <a:t>)</a:t>
            </a:r>
            <a:endParaRPr lang="en-US" sz="2400" dirty="0" smtClean="0"/>
          </a:p>
          <a:p>
            <a:r>
              <a:rPr lang="en-US" sz="2400" dirty="0" smtClean="0"/>
              <a:t>Line 11-14: place and sort </a:t>
            </a:r>
            <a:r>
              <a:rPr lang="el-GR" sz="2400" smtClean="0"/>
              <a:t>Θ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2971800"/>
            <a:ext cx="7315200" cy="33536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1 </a:t>
            </a:r>
            <a:r>
              <a:rPr lang="nn-NO" altLang="zh-TW" sz="1600" b="1" smtClean="0">
                <a:solidFill>
                  <a:srgbClr val="7030A0"/>
                </a:solidFill>
                <a:latin typeface="Consolas" pitchFamily="49" charset="0"/>
              </a:rPr>
              <a:t>#define K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2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3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csort(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*a,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*b,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k){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4    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5    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*c = (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*)calloc(k, </a:t>
            </a:r>
            <a:r>
              <a:rPr lang="nn-NO" altLang="zh-TW" sz="1600" b="1" smtClean="0">
                <a:solidFill>
                  <a:srgbClr val="CC6600"/>
                </a:solidFill>
                <a:latin typeface="Consolas" pitchFamily="49" charset="0"/>
              </a:rPr>
              <a:t>sizeof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6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7     </a:t>
            </a:r>
            <a:r>
              <a:rPr lang="nn-NO" altLang="zh-TW" sz="16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 &lt; n;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8         c[a[i]]++;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9     </a:t>
            </a:r>
            <a:r>
              <a:rPr lang="nn-NO" altLang="zh-TW" sz="16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 &lt; k;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10         c[i] = c[i] + c[i -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11     </a:t>
            </a:r>
            <a:r>
              <a:rPr lang="nn-NO" altLang="zh-TW" sz="16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(i = n -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 &gt;=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i--)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12         b[--c[a[i]]] = a[i];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13     free(c);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14 }</a:t>
            </a:r>
            <a:endParaRPr lang="en-US" altLang="zh-TW" sz="16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Sort: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80010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We need a </a:t>
            </a:r>
            <a:r>
              <a:rPr lang="en-US" sz="2800" b="1" dirty="0" smtClean="0">
                <a:solidFill>
                  <a:schemeClr val="accent2"/>
                </a:solidFill>
              </a:rPr>
              <a:t>driver</a:t>
            </a:r>
            <a:r>
              <a:rPr lang="en-US" sz="2800" dirty="0" smtClean="0"/>
              <a:t> function to prepare </a:t>
            </a:r>
            <a:r>
              <a:rPr lang="en-US" sz="2800" i="1" dirty="0" smtClean="0"/>
              <a:t>B</a:t>
            </a:r>
            <a:r>
              <a:rPr lang="en-US" sz="2800" dirty="0" smtClean="0"/>
              <a:t> and copy </a:t>
            </a:r>
            <a:r>
              <a:rPr lang="en-US" sz="2800" i="1" dirty="0" smtClean="0"/>
              <a:t>B</a:t>
            </a:r>
            <a:r>
              <a:rPr lang="en-US" sz="2800" dirty="0" smtClean="0"/>
              <a:t> back to </a:t>
            </a:r>
            <a:r>
              <a:rPr lang="en-US" sz="2800" i="1" dirty="0" smtClean="0"/>
              <a:t>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If you need to </a:t>
            </a:r>
            <a:r>
              <a:rPr lang="en-US" sz="2800" smtClean="0"/>
              <a:t>calculate </a:t>
            </a:r>
            <a:r>
              <a:rPr lang="en-US" sz="2800" i="1" smtClean="0"/>
              <a:t>K</a:t>
            </a:r>
            <a:r>
              <a:rPr lang="en-US" sz="2800" smtClean="0"/>
              <a:t>, </a:t>
            </a:r>
            <a:r>
              <a:rPr lang="en-US" sz="2800" dirty="0" smtClean="0"/>
              <a:t>you can put your code here.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accent6"/>
                </a:solidFill>
              </a:rPr>
              <a:t>complexity</a:t>
            </a:r>
            <a:r>
              <a:rPr lang="en-US" sz="2800" dirty="0" smtClean="0"/>
              <a:t> of counting sort is </a:t>
            </a:r>
            <a:r>
              <a:rPr lang="el-GR" sz="2800" smtClean="0"/>
              <a:t>Θ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 + </a:t>
            </a:r>
            <a:r>
              <a:rPr lang="en-US" sz="2800" i="1" smtClean="0"/>
              <a:t>K</a:t>
            </a:r>
            <a:r>
              <a:rPr lang="en-US" sz="2800" smtClean="0"/>
              <a:t>). </a:t>
            </a:r>
          </a:p>
          <a:p>
            <a:pPr lvl="1"/>
            <a:r>
              <a:rPr lang="en-US" smtClean="0"/>
              <a:t>If </a:t>
            </a:r>
            <a:r>
              <a:rPr lang="en-US" i="1" smtClean="0"/>
              <a:t>K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), then </a:t>
            </a:r>
            <a:r>
              <a:rPr lang="en-US" i="1" smtClean="0"/>
              <a:t>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).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7315200" cy="26473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16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countingsort(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*a){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17    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18     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*b = (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*)malloc(n * sizeof(</a:t>
            </a:r>
            <a:r>
              <a:rPr lang="nn-NO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19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20     csort(n, a, b, K);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21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22     </a:t>
            </a:r>
            <a:r>
              <a:rPr lang="nn-NO" altLang="zh-TW" sz="16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 &lt; n;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23         a[i] = b[i];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24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25     free(b);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26 }</a:t>
            </a:r>
            <a:endParaRPr lang="en-US" altLang="zh-TW" sz="16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18510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Elements with same keys appear in the output array in the </a:t>
            </a:r>
            <a:r>
              <a:rPr lang="en-US" sz="2800" smtClean="0"/>
              <a:t>same (</a:t>
            </a:r>
            <a:r>
              <a:rPr lang="en-US" sz="2800" b="1" smtClean="0">
                <a:solidFill>
                  <a:schemeClr val="accent2"/>
                </a:solidFill>
              </a:rPr>
              <a:t>relative</a:t>
            </a:r>
            <a:r>
              <a:rPr lang="en-US" sz="2800" smtClean="0"/>
              <a:t>) order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This is why we process the array </a:t>
            </a:r>
            <a:r>
              <a:rPr lang="en-US" i="1" dirty="0" smtClean="0"/>
              <a:t>A</a:t>
            </a:r>
            <a:r>
              <a:rPr lang="en-US" dirty="0" smtClean="0"/>
              <a:t> in reversed order.</a:t>
            </a:r>
          </a:p>
          <a:p>
            <a:r>
              <a:rPr lang="en-US" sz="2800" dirty="0" smtClean="0"/>
              <a:t>This is an </a:t>
            </a:r>
            <a:r>
              <a:rPr lang="en-US" sz="2800" b="1" dirty="0" smtClean="0">
                <a:solidFill>
                  <a:schemeClr val="accent3"/>
                </a:solidFill>
              </a:rPr>
              <a:t>important</a:t>
            </a:r>
            <a:r>
              <a:rPr lang="en-US" sz="2800" dirty="0" smtClean="0"/>
              <a:t> property when we use counting sort as subroutine in radix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3733800"/>
          <a:ext cx="6629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r>
                        <a:rPr lang="en-US" altLang="zh-TW" sz="2400" b="1" baseline="-25000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zh-TW" altLang="en-US" sz="2400" b="1" baseline="-25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r>
                        <a:rPr lang="en-US" altLang="zh-TW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sz="2400" b="1" baseline="-250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accent5"/>
                          </a:solidFill>
                        </a:rPr>
                        <a:t>5</a:t>
                      </a:r>
                      <a:r>
                        <a:rPr lang="en-US" altLang="zh-TW" sz="2400" b="1" baseline="-25000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zh-TW" altLang="en-US" sz="2400" b="1" baseline="-250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14400" y="3733800"/>
            <a:ext cx="393056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47800" y="4419600"/>
          <a:ext cx="6629400" cy="45720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r>
                        <a:rPr lang="en-US" altLang="zh-TW" sz="2400" b="1" baseline="-25000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zh-TW" altLang="en-US" sz="2400" b="1" baseline="-25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r>
                        <a:rPr lang="en-US" altLang="zh-TW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sz="2400" b="1" baseline="-250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accent5"/>
                          </a:solidFill>
                        </a:rPr>
                        <a:t>5</a:t>
                      </a:r>
                      <a:r>
                        <a:rPr lang="en-US" altLang="zh-TW" sz="2400" b="1" baseline="-25000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zh-TW" altLang="en-US" sz="2400" b="1" baseline="-250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14400" y="4419600"/>
            <a:ext cx="393056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B</a:t>
            </a:r>
            <a:endParaRPr 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14400" y="5214608"/>
            <a:ext cx="7315200" cy="52828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(i = n -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 &gt;= </a:t>
            </a:r>
            <a:r>
              <a:rPr lang="nn-NO" altLang="zh-TW" sz="1600" b="1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; i--)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nn-NO" altLang="zh-TW" sz="1600" b="1" smtClean="0">
                <a:solidFill>
                  <a:schemeClr val="tx1"/>
                </a:solidFill>
                <a:latin typeface="Consolas" pitchFamily="49" charset="0"/>
              </a:rPr>
              <a:t>     b[--c[a[i]]] = a[i];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26&quot;&gt;&lt;object type=&quot;3&quot; unique_id=&quot;10027&quot;&gt;&lt;property id=&quot;20148&quot; value=&quot;5&quot;/&gt;&lt;property id=&quot;20300&quot; value=&quot;Slide 1 - &amp;quot;DATA STRUCTURES&amp;quot;&quot;/&gt;&lt;property id=&quot;20307&quot; value=&quot;256&quot;/&gt;&lt;/object&gt;&lt;object type=&quot;3&quot; unique_id=&quot;10028&quot;&gt;&lt;property id=&quot;20148&quot; value=&quot;5&quot;/&gt;&lt;property id=&quot;20300&quot; value=&quot;Slide 2 - &amp;quot;What is CSCI2100* About?&amp;quot;&quot;/&gt;&lt;property id=&quot;20307&quot; value=&quot;412&quot;/&gt;&lt;/object&gt;&lt;object type=&quot;3&quot; unique_id=&quot;10029&quot;&gt;&lt;property id=&quot;20148&quot; value=&quot;5&quot;/&gt;&lt;property id=&quot;20300&quot; value=&quot;Slide 3 - &amp;quot;Course Schedule (Tentative)&amp;quot;&quot;/&gt;&lt;property id=&quot;20307&quot; value=&quot;414&quot;/&gt;&lt;/object&gt;&lt;object type=&quot;3&quot; unique_id=&quot;10030&quot;&gt;&lt;property id=&quot;20148&quot; value=&quot;5&quot;/&gt;&lt;property id=&quot;20300&quot; value=&quot;Slide 4 - &amp;quot;Activities – CSCI2100B&amp;quot;&quot;/&gt;&lt;property id=&quot;20307&quot; value=&quot;413&quot;/&gt;&lt;/object&gt;&lt;object type=&quot;3&quot; unique_id=&quot;10031&quot;&gt;&lt;property id=&quot;20148&quot; value=&quot;5&quot;/&gt;&lt;property id=&quot;20300&quot; value=&quot;Slide 5 - &amp;quot;2100S: More Programming Oriented&amp;quot;&quot;/&gt;&lt;property id=&quot;20307&quot; value=&quot;415&quot;/&gt;&lt;/object&gt;&lt;object type=&quot;3&quot; unique_id=&quot;10032&quot;&gt;&lt;property id=&quot;20148&quot; value=&quot;5&quot;/&gt;&lt;property id=&quot;20300&quot; value=&quot;Slide 6 - &amp;quot;Activities – 2100S&amp;quot;&quot;/&gt;&lt;property id=&quot;20307&quot; value=&quot;416&quot;/&gt;&lt;/object&gt;&lt;object type=&quot;3&quot; unique_id=&quot;10073&quot;&gt;&lt;property id=&quot;20148&quot; value=&quot;5&quot;/&gt;&lt;property id=&quot;20300&quot; value=&quot;Slide 7 - &amp;quot;2100S: For Whom?&amp;quot;&quot;/&gt;&lt;property id=&quot;20307&quot; value=&quot;417&quot;/&gt;&lt;/object&gt;&lt;object type=&quot;3&quot; unique_id=&quot;10119&quot;&gt;&lt;property id=&quot;20148&quot; value=&quot;5&quot;/&gt;&lt;property id=&quot;20300&quot; value=&quot;Slide 8 - &amp;quot;Act Now!&amp;quot;&quot;/&gt;&lt;property id=&quot;20307&quot; value=&quot;418&quot;/&gt;&lt;/object&gt;&lt;object type=&quot;3&quot; unique_id=&quot;10270&quot;&gt;&lt;property id=&quot;20148&quot; value=&quot;5&quot;/&gt;&lt;property id=&quot;20300&quot; value=&quot;Slide 9&quot;/&gt;&lt;property id=&quot;20307&quot; value=&quot;419&quot;/&gt;&lt;/object&gt;&lt;/object&gt;&lt;object type=&quot;8&quot; unique_id=&quot;1004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itle &amp; Bullets">
  <a:themeElements>
    <a:clrScheme name="Custom 1">
      <a:dk1>
        <a:srgbClr val="727272"/>
      </a:dk1>
      <a:lt1>
        <a:srgbClr val="FFFFFF"/>
      </a:lt1>
      <a:dk2>
        <a:srgbClr val="005DB3"/>
      </a:dk2>
      <a:lt2>
        <a:srgbClr val="E6E6E6"/>
      </a:lt2>
      <a:accent1>
        <a:srgbClr val="F9F9F9"/>
      </a:accent1>
      <a:accent2>
        <a:srgbClr val="5188F9"/>
      </a:accent2>
      <a:accent3>
        <a:srgbClr val="FF0000"/>
      </a:accent3>
      <a:accent4>
        <a:srgbClr val="FFC000"/>
      </a:accent4>
      <a:accent5>
        <a:srgbClr val="00B050"/>
      </a:accent5>
      <a:accent6>
        <a:srgbClr val="7030A0"/>
      </a:accent6>
      <a:hlink>
        <a:srgbClr val="005DB3"/>
      </a:hlink>
      <a:folHlink>
        <a:srgbClr val="99CC00"/>
      </a:folHlink>
    </a:clrScheme>
    <a:fontScheme name="Title &amp; Bulle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rgbClr val="727272"/>
            </a:solidFill>
            <a:effectLst/>
            <a:latin typeface="Calibri" pitchFamily="34" charset="0"/>
            <a:ea typeface="新細明體" pitchFamily="18" charset="-120"/>
            <a:sym typeface="Marker Fel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rgbClr val="727272"/>
            </a:solidFill>
            <a:effectLst/>
            <a:latin typeface="Calibri" pitchFamily="34" charset="0"/>
            <a:ea typeface="新細明體" pitchFamily="18" charset="-120"/>
            <a:sym typeface="Marker Fel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2">
        <a:dk1>
          <a:srgbClr val="727272"/>
        </a:dk1>
        <a:lt1>
          <a:srgbClr val="FFFFFF"/>
        </a:lt1>
        <a:dk2>
          <a:srgbClr val="02243C"/>
        </a:dk2>
        <a:lt2>
          <a:srgbClr val="E6E6E6"/>
        </a:lt2>
        <a:accent1>
          <a:srgbClr val="F9F9F9"/>
        </a:accent1>
        <a:accent2>
          <a:srgbClr val="5188F9"/>
        </a:accent2>
        <a:accent3>
          <a:srgbClr val="FFFFFF"/>
        </a:accent3>
        <a:accent4>
          <a:srgbClr val="606060"/>
        </a:accent4>
        <a:accent5>
          <a:srgbClr val="FBFBFB"/>
        </a:accent5>
        <a:accent6>
          <a:srgbClr val="497BE2"/>
        </a:accent6>
        <a:hlink>
          <a:srgbClr val="005DB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3">
        <a:dk1>
          <a:srgbClr val="727272"/>
        </a:dk1>
        <a:lt1>
          <a:srgbClr val="FFFFFF"/>
        </a:lt1>
        <a:dk2>
          <a:srgbClr val="005DB3"/>
        </a:dk2>
        <a:lt2>
          <a:srgbClr val="E6E6E6"/>
        </a:lt2>
        <a:accent1>
          <a:srgbClr val="F9F9F9"/>
        </a:accent1>
        <a:accent2>
          <a:srgbClr val="5188F9"/>
        </a:accent2>
        <a:accent3>
          <a:srgbClr val="FFFFFF"/>
        </a:accent3>
        <a:accent4>
          <a:srgbClr val="606060"/>
        </a:accent4>
        <a:accent5>
          <a:srgbClr val="FBFBFB"/>
        </a:accent5>
        <a:accent6>
          <a:srgbClr val="497BE2"/>
        </a:accent6>
        <a:hlink>
          <a:srgbClr val="005DB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10615</TotalTime>
  <Words>1770</Words>
  <Application>Microsoft Office PowerPoint</Application>
  <PresentationFormat>On-screen Show (4:3)</PresentationFormat>
  <Paragraphs>306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Title &amp; Bullets</vt:lpstr>
      <vt:lpstr>DATA STRUCTURES</vt:lpstr>
      <vt:lpstr>Can We Sort in Linear Time?</vt:lpstr>
      <vt:lpstr>Facts About Counting Sort</vt:lpstr>
      <vt:lpstr>Step 1: Counting</vt:lpstr>
      <vt:lpstr>Step 2: Accumulation</vt:lpstr>
      <vt:lpstr>Step 3: Place Elements</vt:lpstr>
      <vt:lpstr>Counting Sort: Code</vt:lpstr>
      <vt:lpstr>Counting Sort: Code (2)</vt:lpstr>
      <vt:lpstr>Stability</vt:lpstr>
      <vt:lpstr>Radix Sort</vt:lpstr>
      <vt:lpstr>Radix Sort (2)</vt:lpstr>
      <vt:lpstr>Radix Sort: Example</vt:lpstr>
      <vt:lpstr>Radix Sort: Code</vt:lpstr>
      <vt:lpstr>Radix Sort: Code (2)</vt:lpstr>
      <vt:lpstr>Radix Sort: Correctness</vt:lpstr>
      <vt:lpstr>Radix Sort: Analysis</vt:lpstr>
      <vt:lpstr>Final Q: Radix Sort or Quicksort?</vt:lpstr>
      <vt:lpstr>Summary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CSC2100S: Data Structure</dc:title>
  <dc:creator>wctang</dc:creator>
  <cp:lastModifiedBy>Tang Wai Chung, Matthew</cp:lastModifiedBy>
  <cp:revision>724</cp:revision>
  <dcterms:created xsi:type="dcterms:W3CDTF">2004-01-05T08:06:46Z</dcterms:created>
  <dcterms:modified xsi:type="dcterms:W3CDTF">2011-02-15T03:31:42Z</dcterms:modified>
</cp:coreProperties>
</file>