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46" r:id="rId2"/>
    <p:sldId id="457" r:id="rId3"/>
    <p:sldId id="462" r:id="rId4"/>
    <p:sldId id="461" r:id="rId5"/>
    <p:sldId id="460" r:id="rId6"/>
    <p:sldId id="463" r:id="rId7"/>
    <p:sldId id="456" r:id="rId8"/>
    <p:sldId id="467" r:id="rId9"/>
    <p:sldId id="464" r:id="rId10"/>
    <p:sldId id="465" r:id="rId11"/>
    <p:sldId id="466" r:id="rId12"/>
    <p:sldId id="4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F57"/>
    <a:srgbClr val="A6A6A6"/>
    <a:srgbClr val="898989"/>
    <a:srgbClr val="7F7F7F"/>
    <a:srgbClr val="B0383D"/>
    <a:srgbClr val="C0C0C0"/>
    <a:srgbClr val="464D61"/>
    <a:srgbClr val="373C4B"/>
    <a:srgbClr val="004D86"/>
    <a:srgbClr val="002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2" autoAdjust="0"/>
    <p:restoredTop sz="99841" autoAdjust="0"/>
  </p:normalViewPr>
  <p:slideViewPr>
    <p:cSldViewPr snapToGrid="0" snapToObjects="1">
      <p:cViewPr varScale="1">
        <p:scale>
          <a:sx n="139" d="100"/>
          <a:sy n="139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C2D07-42EE-4641-B8B8-4A4496414DDD}" type="datetimeFigureOut">
              <a:rPr lang="en-US" smtClean="0"/>
              <a:pPr/>
              <a:t>25/3/14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A3592-D5F1-C049-A75C-8C2FAAE2A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78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A3592-D5F1-C049-A75C-8C2FAAE2A5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5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A3592-D5F1-C049-A75C-8C2FAAE2A5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56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A3592-D5F1-C049-A75C-8C2FAAE2A5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56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A3592-D5F1-C049-A75C-8C2FAAE2A5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56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A3592-D5F1-C049-A75C-8C2FAAE2A5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56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A3592-D5F1-C049-A75C-8C2FAAE2A5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56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A3592-D5F1-C049-A75C-8C2FAAE2A5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56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A3592-D5F1-C049-A75C-8C2FAAE2A5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56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16C5-5E28-4C12-859A-752E51E7DA6E}" type="datetime1">
              <a:rPr lang="en-US" altLang="zh-HK" smtClean="0"/>
              <a:t>25/3/14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GEUC 4011 - Group 152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5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4632960"/>
          </a:xfrm>
          <a:prstGeom prst="rect">
            <a:avLst/>
          </a:prstGeom>
          <a:solidFill>
            <a:srgbClr val="F94F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F5E0-22D9-499B-A635-DB8A8B8CFAD3}" type="datetime1">
              <a:rPr lang="en-US" altLang="zh-HK" smtClean="0"/>
              <a:t>25/3/14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GEUC 4011 - Group 152</a:t>
            </a:r>
            <a:endParaRPr lang="en-US" sz="1200" dirty="0"/>
          </a:p>
        </p:txBody>
      </p:sp>
      <p:pic>
        <p:nvPicPr>
          <p:cNvPr id="6" name="Picture 5" descr="macboo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2002564"/>
            <a:ext cx="4908066" cy="2938780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33925" y="2295525"/>
            <a:ext cx="3322638" cy="210343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6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FAF3-A0B1-4B2D-8529-B9B8D4517530}" type="datetime1">
              <a:rPr lang="en-US" altLang="zh-HK" smtClean="0"/>
              <a:t>25/3/14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GEUC 4011 - Group 152</a:t>
            </a:r>
            <a:endParaRPr lang="en-US" sz="1200" dirty="0"/>
          </a:p>
        </p:txBody>
      </p:sp>
      <p:pic>
        <p:nvPicPr>
          <p:cNvPr id="5" name="Picture 4" descr="ipho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410" y="1877060"/>
            <a:ext cx="2095500" cy="3987800"/>
          </a:xfrm>
          <a:prstGeom prst="rect">
            <a:avLst/>
          </a:prstGeom>
        </p:spPr>
      </p:pic>
      <p:pic>
        <p:nvPicPr>
          <p:cNvPr id="6" name="Picture 5" descr="ipho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90" y="1877060"/>
            <a:ext cx="2095500" cy="3987800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338638" y="2519363"/>
            <a:ext cx="1579562" cy="272256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99518" y="2549526"/>
            <a:ext cx="1579562" cy="272256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4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47A7-9657-41B5-ABC2-8762FB98B997}" type="datetime1">
              <a:rPr lang="en-US" altLang="zh-HK" smtClean="0"/>
              <a:t>25/3/14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GEUC 4011 - Group 152</a:t>
            </a:r>
            <a:endParaRPr lang="en-US" sz="1200" dirty="0"/>
          </a:p>
        </p:txBody>
      </p:sp>
      <p:pic>
        <p:nvPicPr>
          <p:cNvPr id="7" name="Picture 6" descr="ipa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2082800"/>
            <a:ext cx="2526431" cy="3190240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42396" y="2484910"/>
            <a:ext cx="1874107" cy="240173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A906-803F-447D-B91A-D2A0F1658AD2}" type="datetime1">
              <a:rPr lang="en-US" altLang="zh-HK" smtClean="0"/>
              <a:t>25/3/14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GEUC 4011 - Group 152</a:t>
            </a:r>
            <a:endParaRPr lang="en-US" sz="1200" dirty="0"/>
          </a:p>
        </p:txBody>
      </p:sp>
      <p:pic>
        <p:nvPicPr>
          <p:cNvPr id="5" name="Picture 4" descr="mock_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480" y="2063749"/>
            <a:ext cx="4104639" cy="3367087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602480" y="2326323"/>
            <a:ext cx="3586163" cy="202247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1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40F4-1904-4F5F-A574-929E226DB5DB}" type="datetime1">
              <a:rPr lang="en-US" altLang="zh-HK" smtClean="0"/>
              <a:t>25/3/14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GEUC 4011 - Group 152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4AE8-EE30-4E30-8414-E1B8087106E3}" type="datetime1">
              <a:rPr lang="en-US" altLang="zh-HK" smtClean="0"/>
              <a:t>25/3/14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GEUC 4011 - Group 152</a:t>
            </a:r>
            <a:endParaRPr lang="en-US"/>
          </a:p>
        </p:txBody>
      </p:sp>
      <p:sp>
        <p:nvSpPr>
          <p:cNvPr id="6" name="Content Placeholder 37"/>
          <p:cNvSpPr>
            <a:spLocks noGrp="1"/>
          </p:cNvSpPr>
          <p:nvPr>
            <p:ph sz="quarter" idx="18"/>
          </p:nvPr>
        </p:nvSpPr>
        <p:spPr>
          <a:xfrm>
            <a:off x="2827108" y="4070221"/>
            <a:ext cx="1506201" cy="401653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PT Sans"/>
                <a:ea typeface="Open Sans" pitchFamily="34" charset="0"/>
                <a:cs typeface="PT Sans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7" name="Content Placeholder 37"/>
          <p:cNvSpPr>
            <a:spLocks noGrp="1"/>
          </p:cNvSpPr>
          <p:nvPr>
            <p:ph sz="quarter" idx="19"/>
          </p:nvPr>
        </p:nvSpPr>
        <p:spPr>
          <a:xfrm>
            <a:off x="4952260" y="4070221"/>
            <a:ext cx="1506201" cy="401653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PT Sans"/>
                <a:ea typeface="Open Sans" pitchFamily="34" charset="0"/>
                <a:cs typeface="PT Sans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8" name="Content Placeholder 37"/>
          <p:cNvSpPr>
            <a:spLocks noGrp="1"/>
          </p:cNvSpPr>
          <p:nvPr>
            <p:ph sz="quarter" idx="21"/>
          </p:nvPr>
        </p:nvSpPr>
        <p:spPr>
          <a:xfrm>
            <a:off x="746760" y="4070221"/>
            <a:ext cx="1506201" cy="401653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PT Sans"/>
                <a:ea typeface="Open Sans" pitchFamily="34" charset="0"/>
                <a:cs typeface="PT Sans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9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793235" y="2233533"/>
            <a:ext cx="1520861" cy="1520861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0" name="Picture Placeholder 28"/>
          <p:cNvSpPr>
            <a:spLocks noGrp="1"/>
          </p:cNvSpPr>
          <p:nvPr>
            <p:ph type="pic" sz="quarter" idx="51"/>
          </p:nvPr>
        </p:nvSpPr>
        <p:spPr>
          <a:xfrm>
            <a:off x="2855803" y="2233533"/>
            <a:ext cx="1520861" cy="1520861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1" name="Picture Placeholder 28"/>
          <p:cNvSpPr>
            <a:spLocks noGrp="1"/>
          </p:cNvSpPr>
          <p:nvPr>
            <p:ph type="pic" sz="quarter" idx="52"/>
          </p:nvPr>
        </p:nvSpPr>
        <p:spPr>
          <a:xfrm>
            <a:off x="4870451" y="2233533"/>
            <a:ext cx="1520861" cy="1520861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57"/>
          </p:nvPr>
        </p:nvSpPr>
        <p:spPr>
          <a:xfrm>
            <a:off x="2628987" y="4629021"/>
            <a:ext cx="1882751" cy="40165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F94F57"/>
                </a:solidFill>
                <a:latin typeface="PT Sans"/>
                <a:ea typeface="Open Sans Extrabold" pitchFamily="34" charset="0"/>
                <a:cs typeface="PT Sans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58"/>
          </p:nvPr>
        </p:nvSpPr>
        <p:spPr>
          <a:xfrm>
            <a:off x="4723659" y="4629021"/>
            <a:ext cx="1882751" cy="40165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F94F57"/>
                </a:solidFill>
                <a:latin typeface="PT Sans"/>
                <a:ea typeface="Open Sans Extrabold" pitchFamily="34" charset="0"/>
                <a:cs typeface="PT Sans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518159" y="4629021"/>
            <a:ext cx="1882751" cy="40165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F94F57"/>
                </a:solidFill>
                <a:latin typeface="PT Sans"/>
                <a:ea typeface="Open Sans Extrabold" pitchFamily="34" charset="0"/>
                <a:cs typeface="PT Sans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61"/>
          </p:nvPr>
        </p:nvSpPr>
        <p:spPr>
          <a:xfrm>
            <a:off x="2750907" y="4876386"/>
            <a:ext cx="1656821" cy="70289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rgbClr val="373C4B"/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62"/>
          </p:nvPr>
        </p:nvSpPr>
        <p:spPr>
          <a:xfrm>
            <a:off x="4876059" y="4876386"/>
            <a:ext cx="1656821" cy="70289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rgbClr val="373C4B"/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670559" y="4876386"/>
            <a:ext cx="1656821" cy="70289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rgbClr val="373C4B"/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8" name="Oval 17"/>
          <p:cNvSpPr>
            <a:spLocks/>
          </p:cNvSpPr>
          <p:nvPr userDrawn="1"/>
        </p:nvSpPr>
        <p:spPr>
          <a:xfrm>
            <a:off x="717192" y="2157490"/>
            <a:ext cx="1672947" cy="1672947"/>
          </a:xfrm>
          <a:prstGeom prst="ellipse">
            <a:avLst/>
          </a:prstGeom>
          <a:noFill/>
          <a:ln w="19050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Oval 18"/>
          <p:cNvSpPr>
            <a:spLocks/>
          </p:cNvSpPr>
          <p:nvPr userDrawn="1"/>
        </p:nvSpPr>
        <p:spPr>
          <a:xfrm>
            <a:off x="2779760" y="2157490"/>
            <a:ext cx="1672947" cy="1672947"/>
          </a:xfrm>
          <a:prstGeom prst="ellipse">
            <a:avLst/>
          </a:prstGeom>
          <a:noFill/>
          <a:ln w="28575" cmpd="sng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Oval 19"/>
          <p:cNvSpPr>
            <a:spLocks/>
          </p:cNvSpPr>
          <p:nvPr userDrawn="1"/>
        </p:nvSpPr>
        <p:spPr>
          <a:xfrm>
            <a:off x="4794408" y="2157490"/>
            <a:ext cx="1672947" cy="1672947"/>
          </a:xfrm>
          <a:prstGeom prst="ellipse">
            <a:avLst/>
          </a:prstGeom>
          <a:noFill/>
          <a:ln w="28575" cmpd="sng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Content Placeholder 37"/>
          <p:cNvSpPr>
            <a:spLocks noGrp="1"/>
          </p:cNvSpPr>
          <p:nvPr>
            <p:ph sz="quarter" idx="65"/>
          </p:nvPr>
        </p:nvSpPr>
        <p:spPr>
          <a:xfrm>
            <a:off x="6900422" y="4078035"/>
            <a:ext cx="1506201" cy="401653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PT Sans"/>
                <a:ea typeface="Open Sans" pitchFamily="34" charset="0"/>
                <a:cs typeface="PT Sans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2" name="Picture Placeholder 28"/>
          <p:cNvSpPr>
            <a:spLocks noGrp="1"/>
          </p:cNvSpPr>
          <p:nvPr>
            <p:ph type="pic" sz="quarter" idx="66"/>
          </p:nvPr>
        </p:nvSpPr>
        <p:spPr>
          <a:xfrm>
            <a:off x="6818613" y="2233533"/>
            <a:ext cx="1520861" cy="1520861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67"/>
          </p:nvPr>
        </p:nvSpPr>
        <p:spPr>
          <a:xfrm>
            <a:off x="6671821" y="4636835"/>
            <a:ext cx="1882751" cy="40165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F94F57"/>
                </a:solidFill>
                <a:latin typeface="PT Sans"/>
                <a:ea typeface="Open Sans Extrabold" pitchFamily="34" charset="0"/>
                <a:cs typeface="PT Sans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68"/>
          </p:nvPr>
        </p:nvSpPr>
        <p:spPr>
          <a:xfrm>
            <a:off x="6824221" y="4884200"/>
            <a:ext cx="1656821" cy="70289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rgbClr val="373C4B"/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5" name="Oval 24"/>
          <p:cNvSpPr>
            <a:spLocks/>
          </p:cNvSpPr>
          <p:nvPr userDrawn="1"/>
        </p:nvSpPr>
        <p:spPr>
          <a:xfrm>
            <a:off x="6742570" y="2157490"/>
            <a:ext cx="1672947" cy="1672947"/>
          </a:xfrm>
          <a:prstGeom prst="ellipse">
            <a:avLst/>
          </a:prstGeom>
          <a:noFill/>
          <a:ln w="28575" cmpd="sng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9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968388" y="6356350"/>
            <a:ext cx="2133600" cy="365125"/>
          </a:xfrm>
        </p:spPr>
        <p:txBody>
          <a:bodyPr/>
          <a:lstStyle/>
          <a:p>
            <a:fld id="{9CE0573D-B1A6-4AEE-B220-8F82D73BEA37}" type="datetime1">
              <a:rPr lang="en-US" altLang="zh-HK" smtClean="0"/>
              <a:t>25/3/14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3127" y="6269851"/>
            <a:ext cx="2895600" cy="365125"/>
          </a:xfrm>
        </p:spPr>
        <p:txBody>
          <a:bodyPr/>
          <a:lstStyle/>
          <a:p>
            <a:pPr algn="l"/>
            <a:r>
              <a:rPr lang="en-US" smtClean="0"/>
              <a:t>GEUC 4011 - Group 152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825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1876-8C74-4977-A4A8-D7BA30C05D01}" type="datetime1">
              <a:rPr lang="en-US" altLang="zh-HK" smtClean="0"/>
              <a:t>25/3/14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GEUC 4011 - Group 152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7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19AA-DC7F-4D77-90EA-29AE20037E4E}" type="datetime1">
              <a:rPr lang="en-US" altLang="zh-HK" smtClean="0"/>
              <a:t>25/3/14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GEUC 4011 - Group 152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5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7FCD-422A-429B-A6C8-07122625B885}" type="datetime1">
              <a:rPr lang="en-US" altLang="zh-HK" smtClean="0"/>
              <a:t>25/3/14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GEUC 4011 - Group 152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4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2A0F-EAE4-4C57-9CCE-E44E350372B6}" type="datetime1">
              <a:rPr lang="en-US" altLang="zh-HK" smtClean="0"/>
              <a:t>25/3/14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GEUC 4011 - Group 152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5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5E11-BCAC-449F-97F3-EED49BAA1E14}" type="datetime1">
              <a:rPr lang="en-US" altLang="zh-HK" smtClean="0"/>
              <a:t>25/3/14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GEUC 4011 - Group 152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E4A9-3859-4647-A96B-C8796D94802B}" type="datetime1">
              <a:rPr lang="en-US" altLang="zh-HK" smtClean="0"/>
              <a:t>25/3/14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GEUC 4011 - Group 152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5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7E7B-CEF1-43B3-BFDC-DBCFA43E3A06}" type="datetime1">
              <a:rPr lang="en-US" altLang="zh-HK" smtClean="0"/>
              <a:t>25/3/14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GEUC 4011 - Group 152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2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30B9-87E4-4087-AC8B-C8FE8F287D19}" type="datetime1">
              <a:rPr lang="en-US" altLang="zh-HK" smtClean="0"/>
              <a:t>25/3/14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GEUC 4011 - Group 152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2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8024-FD8B-4C2B-9BD2-7488B9B3DC58}" type="datetime1">
              <a:rPr lang="en-US" altLang="zh-HK" smtClean="0"/>
              <a:t>25/3/14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GEUC 4011 - Group 152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1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5F47-6882-483E-8B65-00A8D223FD14}" type="datetime1">
              <a:rPr lang="en-US" altLang="zh-HK" smtClean="0"/>
              <a:t>25/3/14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GEUC 4011 - Group 152</a:t>
            </a:r>
            <a:endParaRPr lang="en-US" sz="120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161139" y="2428240"/>
            <a:ext cx="4987925" cy="32470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9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9E29-7527-4D42-B318-B4D8A01B7B3B}" type="datetime1">
              <a:rPr lang="en-US" altLang="zh-HK" smtClean="0"/>
              <a:t>25/3/14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GEUC 4011 - Group 152</a:t>
            </a:r>
            <a:endParaRPr lang="en-US" sz="120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8004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1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9BA5-8185-49FF-91B0-262F6938531B}" type="datetime1">
              <a:rPr lang="en-US" altLang="zh-HK" smtClean="0"/>
              <a:t>25/3/14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GEUC 4011 - Group 152</a:t>
            </a:r>
            <a:endParaRPr lang="en-US" sz="1200" dirty="0"/>
          </a:p>
        </p:txBody>
      </p:sp>
      <p:pic>
        <p:nvPicPr>
          <p:cNvPr id="5" name="Picture 4" descr="mock_3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26"/>
          <a:stretch/>
        </p:blipFill>
        <p:spPr>
          <a:xfrm>
            <a:off x="6085564" y="2279463"/>
            <a:ext cx="3068595" cy="3725097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380163" y="2560638"/>
            <a:ext cx="2773362" cy="222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5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3126" y="472350"/>
            <a:ext cx="780946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3126" y="1754659"/>
            <a:ext cx="7809463" cy="43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1146" y="62698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78855-8EFA-4EDB-BB89-F0D19EE08327}" type="datetime1">
              <a:rPr lang="en-US" altLang="zh-HK" smtClean="0"/>
              <a:t>25/3/14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3127" y="62698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defRPr>
            </a:lvl1pPr>
          </a:lstStyle>
          <a:p>
            <a:pPr algn="l"/>
            <a:r>
              <a:rPr lang="en-US" smtClean="0"/>
              <a:t>GEUC 4011 - Group 152</a:t>
            </a:r>
            <a:endParaRPr lang="en-US" sz="1400" dirty="0"/>
          </a:p>
        </p:txBody>
      </p: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670564" y="6158865"/>
            <a:ext cx="7703993" cy="9525"/>
            <a:chOff x="548640" y="914400"/>
            <a:chExt cx="8046720" cy="9144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 userDrawn="1"/>
        </p:nvSpPr>
        <p:spPr>
          <a:xfrm>
            <a:off x="7305040" y="6108163"/>
            <a:ext cx="1069517" cy="72000"/>
          </a:xfrm>
          <a:prstGeom prst="rect">
            <a:avLst/>
          </a:prstGeom>
          <a:solidFill>
            <a:srgbClr val="464D6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268989" y="62698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912D0-0A04-4335-9F53-C03E31447058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95775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91" r:id="rId7"/>
    <p:sldLayoutId id="2147483697" r:id="rId8"/>
    <p:sldLayoutId id="2147483692" r:id="rId9"/>
    <p:sldLayoutId id="2147483696" r:id="rId10"/>
    <p:sldLayoutId id="2147483695" r:id="rId11"/>
    <p:sldLayoutId id="2147483693" r:id="rId12"/>
    <p:sldLayoutId id="2147483694" r:id="rId13"/>
    <p:sldLayoutId id="2147483689" r:id="rId14"/>
    <p:sldLayoutId id="2147483686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rgbClr val="F94F57"/>
          </a:solidFill>
          <a:latin typeface="PT Sans"/>
          <a:ea typeface="+mj-ea"/>
          <a:cs typeface="PT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64D6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64D6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464D6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464D6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464D6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964857" y="4989783"/>
            <a:ext cx="721428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algn="ctr"/>
            <a:r>
              <a:rPr lang="en-US" altLang="zh-CHT" sz="2400" b="1" dirty="0" smtClean="0">
                <a:solidFill>
                  <a:srgbClr val="F94F57"/>
                </a:solidFill>
                <a:latin typeface="Arial"/>
                <a:ea typeface="微軟正黑體" panose="020B0604030504040204" pitchFamily="34" charset="-120"/>
                <a:cs typeface="Arial"/>
              </a:rPr>
              <a:t>Mt.Gox, Bitcoin’s $460M Disaster</a:t>
            </a:r>
            <a:endParaRPr lang="zh-CHT" altLang="en-US" sz="2400" b="1" dirty="0">
              <a:solidFill>
                <a:srgbClr val="F94F57"/>
              </a:solidFill>
              <a:latin typeface="Arial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7084" y="3608134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Facebook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405684" y="3564944"/>
            <a:ext cx="304800" cy="0"/>
          </a:xfrm>
          <a:prstGeom prst="line">
            <a:avLst/>
          </a:prstGeom>
          <a:ln>
            <a:solidFill>
              <a:srgbClr val="D5454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281346" y="6282208"/>
            <a:ext cx="2133600" cy="365125"/>
          </a:xfrm>
        </p:spPr>
        <p:txBody>
          <a:bodyPr>
            <a:normAutofit/>
          </a:bodyPr>
          <a:lstStyle/>
          <a:p>
            <a:pPr algn="r"/>
            <a:fld id="{8BA6482E-F363-B343-ABCE-D1D2D29F80BC}" type="slidenum">
              <a:rPr lang="en-US" sz="1400" smtClean="0">
                <a:solidFill>
                  <a:srgbClr val="A6A6A6"/>
                </a:solidFill>
              </a:rPr>
              <a:pPr algn="r"/>
              <a:t>1</a:t>
            </a:fld>
            <a:endParaRPr lang="en-US" sz="1400" dirty="0">
              <a:solidFill>
                <a:srgbClr val="A6A6A6"/>
              </a:solidFill>
            </a:endParaRPr>
          </a:p>
        </p:txBody>
      </p:sp>
      <p:pic>
        <p:nvPicPr>
          <p:cNvPr id="21" name="Picture Placeholder 20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2884" b="2884"/>
          <a:stretch>
            <a:fillRect/>
          </a:stretch>
        </p:blipFill>
        <p:spPr>
          <a:xfrm>
            <a:off x="0" y="0"/>
            <a:ext cx="9144000" cy="4843463"/>
          </a:xfrm>
        </p:spPr>
      </p:pic>
    </p:spTree>
    <p:extLst>
      <p:ext uri="{BB962C8B-B14F-4D97-AF65-F5344CB8AC3E}">
        <p14:creationId xmlns:p14="http://schemas.microsoft.com/office/powerpoint/2010/main" val="195722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81200" y="2152388"/>
            <a:ext cx="68810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HT" sz="2000" dirty="0" smtClean="0">
                <a:solidFill>
                  <a:srgbClr val="464D61"/>
                </a:solidFill>
                <a:latin typeface="Arial"/>
                <a:ea typeface="微軟正黑體" panose="020B0604030504040204" pitchFamily="34" charset="-120"/>
                <a:cs typeface="Arial"/>
              </a:rPr>
              <a:t>Over </a:t>
            </a:r>
            <a:r>
              <a:rPr lang="en-US" altLang="zh-CHT" sz="2000" dirty="0">
                <a:solidFill>
                  <a:srgbClr val="464D61"/>
                </a:solidFill>
                <a:latin typeface="Arial"/>
                <a:ea typeface="微軟正黑體" panose="020B0604030504040204" pitchFamily="34" charset="-120"/>
                <a:cs typeface="Arial"/>
              </a:rPr>
              <a:t>1,000 merchants are accepting Bitcoin</a:t>
            </a:r>
            <a:endParaRPr lang="en-US" sz="2000" dirty="0">
              <a:solidFill>
                <a:srgbClr val="464D61"/>
              </a:solidFill>
              <a:latin typeface="Arial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88294" y="2842979"/>
            <a:ext cx="636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HT" sz="2000" dirty="0" smtClean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Bitcoin </a:t>
            </a:r>
            <a:r>
              <a:rPr lang="en-US" altLang="zh-CHT" sz="2000" dirty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price began to rise, reaching to a peak of $</a:t>
            </a:r>
            <a:r>
              <a:rPr lang="en-US" altLang="zh-CHT" sz="2000" dirty="0" smtClean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266</a:t>
            </a:r>
            <a:endParaRPr lang="en-US" sz="2000" dirty="0">
              <a:solidFill>
                <a:srgbClr val="464D6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88294" y="3609408"/>
            <a:ext cx="68739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HT" sz="2000" dirty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5.2 million of Bitcoins have been generated</a:t>
            </a:r>
            <a:endParaRPr lang="en-US" sz="2000" dirty="0">
              <a:solidFill>
                <a:srgbClr val="464D6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20974" y="463997"/>
            <a:ext cx="8018060" cy="1143000"/>
          </a:xfrm>
        </p:spPr>
        <p:txBody>
          <a:bodyPr anchor="t">
            <a:normAutofit/>
          </a:bodyPr>
          <a:lstStyle/>
          <a:p>
            <a:r>
              <a:rPr lang="en-US" sz="1200" b="0" spc="300" dirty="0" smtClean="0">
                <a:solidFill>
                  <a:srgbClr val="373C4B"/>
                </a:solidFill>
                <a:latin typeface="Arial"/>
                <a:cs typeface="Arial"/>
              </a:rPr>
              <a:t/>
            </a:r>
            <a:br>
              <a:rPr lang="en-US" sz="1200" b="0" spc="300" dirty="0" smtClean="0">
                <a:solidFill>
                  <a:srgbClr val="373C4B"/>
                </a:solidFill>
                <a:latin typeface="Arial"/>
                <a:cs typeface="Arial"/>
              </a:rPr>
            </a:br>
            <a:r>
              <a:rPr lang="en-US" altLang="zh-CHT" b="1" dirty="0" smtClean="0">
                <a:latin typeface="Arial"/>
                <a:ea typeface="儷黑 Pro"/>
                <a:cs typeface="Arial"/>
              </a:rPr>
              <a:t>Year 2012</a:t>
            </a:r>
            <a:endParaRPr lang="en-US" altLang="zh-CHT" b="1" dirty="0">
              <a:latin typeface="Arial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41108" y="2194686"/>
            <a:ext cx="1000491" cy="382365"/>
          </a:xfrm>
          <a:prstGeom prst="roundRect">
            <a:avLst/>
          </a:prstGeom>
          <a:solidFill>
            <a:srgbClr val="F94F57"/>
          </a:solidFill>
          <a:ln w="38100">
            <a:noFill/>
          </a:ln>
          <a:effectLst>
            <a:outerShdw blurRad="12700" dist="25400" dir="5400000" algn="t" rotWithShape="0">
              <a:srgbClr val="D75E03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000" dirty="0" smtClean="0">
                <a:latin typeface="PT Sans"/>
                <a:cs typeface="PT Sans"/>
              </a:rPr>
              <a:t>1</a:t>
            </a:r>
            <a:endParaRPr lang="en-JM" sz="2000" dirty="0">
              <a:latin typeface="PT Sans"/>
              <a:cs typeface="PT San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41108" y="2867844"/>
            <a:ext cx="1000491" cy="382365"/>
          </a:xfrm>
          <a:prstGeom prst="roundRect">
            <a:avLst/>
          </a:prstGeom>
          <a:solidFill>
            <a:srgbClr val="F94F57"/>
          </a:solidFill>
          <a:ln w="38100">
            <a:noFill/>
          </a:ln>
          <a:effectLst>
            <a:outerShdw blurRad="12700" dist="25400" dir="5400000" algn="t" rotWithShape="0">
              <a:srgbClr val="D75E03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000" dirty="0" smtClean="0">
                <a:latin typeface="PT Sans"/>
                <a:cs typeface="PT Sans"/>
              </a:rPr>
              <a:t>2</a:t>
            </a:r>
            <a:endParaRPr lang="en-JM" sz="2000" dirty="0">
              <a:latin typeface="PT Sans"/>
              <a:cs typeface="PT San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41108" y="3636397"/>
            <a:ext cx="1000491" cy="382365"/>
          </a:xfrm>
          <a:prstGeom prst="roundRect">
            <a:avLst/>
          </a:prstGeom>
          <a:solidFill>
            <a:srgbClr val="F94F57"/>
          </a:solidFill>
          <a:ln w="38100">
            <a:noFill/>
          </a:ln>
          <a:effectLst>
            <a:outerShdw blurRad="12700" dist="25400" dir="5400000" algn="t" rotWithShape="0">
              <a:srgbClr val="D75E03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000" dirty="0" smtClean="0">
                <a:latin typeface="PT Sans"/>
                <a:cs typeface="PT Sans"/>
              </a:rPr>
              <a:t>3</a:t>
            </a:r>
            <a:endParaRPr lang="en-JM" sz="2000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281346" y="6257494"/>
            <a:ext cx="2133600" cy="365125"/>
          </a:xfrm>
        </p:spPr>
        <p:txBody>
          <a:bodyPr/>
          <a:lstStyle/>
          <a:p>
            <a:fld id="{8BA6482E-F363-B343-ABCE-D1D2D29F80B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9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81200" y="2179601"/>
            <a:ext cx="68810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HT" sz="2000" dirty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Baidu had allowed clients to pay with bitcoins</a:t>
            </a:r>
            <a:endParaRPr lang="en-US" sz="2000" dirty="0">
              <a:solidFill>
                <a:srgbClr val="464D6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88294" y="2842979"/>
            <a:ext cx="6362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HT" sz="2000" dirty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BTC China </a:t>
            </a:r>
            <a:r>
              <a:rPr lang="en-US" altLang="zh-CHT" sz="2000" dirty="0" smtClean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overtook </a:t>
            </a:r>
            <a:r>
              <a:rPr lang="en-US" altLang="zh-CHT" sz="2000" dirty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Mt. Gox to become the largest bitcoin trading exchange</a:t>
            </a:r>
            <a:endParaRPr lang="en-US" sz="2000" dirty="0">
              <a:solidFill>
                <a:srgbClr val="464D6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88294" y="3790828"/>
            <a:ext cx="68739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HT" sz="2000" dirty="0" smtClean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Bitcoin </a:t>
            </a:r>
            <a:r>
              <a:rPr lang="en-US" altLang="zh-CHT" sz="2000" dirty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price reached to </a:t>
            </a:r>
            <a:r>
              <a:rPr lang="en-US" altLang="zh-CHT" sz="2000" dirty="0" smtClean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en-US" altLang="zh-CHT" sz="2000" dirty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1100 in </a:t>
            </a:r>
            <a:r>
              <a:rPr lang="en-US" altLang="zh-CHT" sz="2000" dirty="0" smtClean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China</a:t>
            </a:r>
            <a:endParaRPr lang="en-US" sz="2000" dirty="0">
              <a:solidFill>
                <a:srgbClr val="464D6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20974" y="463997"/>
            <a:ext cx="8018060" cy="1143000"/>
          </a:xfrm>
        </p:spPr>
        <p:txBody>
          <a:bodyPr anchor="t">
            <a:normAutofit/>
          </a:bodyPr>
          <a:lstStyle/>
          <a:p>
            <a:r>
              <a:rPr lang="en-US" sz="1200" b="0" spc="300" dirty="0" smtClean="0">
                <a:solidFill>
                  <a:srgbClr val="373C4B"/>
                </a:solidFill>
                <a:latin typeface="Arial"/>
                <a:cs typeface="Arial"/>
              </a:rPr>
              <a:t/>
            </a:r>
            <a:br>
              <a:rPr lang="en-US" sz="1200" b="0" spc="300" dirty="0" smtClean="0">
                <a:solidFill>
                  <a:srgbClr val="373C4B"/>
                </a:solidFill>
                <a:latin typeface="Arial"/>
                <a:cs typeface="Arial"/>
              </a:rPr>
            </a:br>
            <a:r>
              <a:rPr lang="en-US" altLang="zh-CHT" b="1" dirty="0" smtClean="0">
                <a:latin typeface="Arial"/>
                <a:ea typeface="儷黑 Pro"/>
                <a:cs typeface="Arial"/>
              </a:rPr>
              <a:t>Year 2013</a:t>
            </a:r>
            <a:endParaRPr lang="en-US" altLang="zh-CHT" b="1" dirty="0">
              <a:latin typeface="Arial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41108" y="2194686"/>
            <a:ext cx="1000491" cy="382365"/>
          </a:xfrm>
          <a:prstGeom prst="roundRect">
            <a:avLst/>
          </a:prstGeom>
          <a:solidFill>
            <a:srgbClr val="F94F57"/>
          </a:solidFill>
          <a:ln w="38100">
            <a:noFill/>
          </a:ln>
          <a:effectLst>
            <a:outerShdw blurRad="12700" dist="25400" dir="5400000" algn="t" rotWithShape="0">
              <a:srgbClr val="D75E03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000" dirty="0" smtClean="0">
                <a:latin typeface="PT Sans"/>
                <a:cs typeface="PT Sans"/>
              </a:rPr>
              <a:t>1</a:t>
            </a:r>
            <a:endParaRPr lang="en-JM" sz="2000" dirty="0">
              <a:latin typeface="PT Sans"/>
              <a:cs typeface="PT San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41108" y="2867844"/>
            <a:ext cx="1000491" cy="382365"/>
          </a:xfrm>
          <a:prstGeom prst="roundRect">
            <a:avLst/>
          </a:prstGeom>
          <a:solidFill>
            <a:srgbClr val="F94F57"/>
          </a:solidFill>
          <a:ln w="38100">
            <a:noFill/>
          </a:ln>
          <a:effectLst>
            <a:outerShdw blurRad="12700" dist="25400" dir="5400000" algn="t" rotWithShape="0">
              <a:srgbClr val="D75E03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000" dirty="0" smtClean="0">
                <a:latin typeface="PT Sans"/>
                <a:cs typeface="PT Sans"/>
              </a:rPr>
              <a:t>2</a:t>
            </a:r>
            <a:endParaRPr lang="en-JM" sz="2000" dirty="0">
              <a:latin typeface="PT Sans"/>
              <a:cs typeface="PT San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41108" y="3817817"/>
            <a:ext cx="1000491" cy="382365"/>
          </a:xfrm>
          <a:prstGeom prst="roundRect">
            <a:avLst/>
          </a:prstGeom>
          <a:solidFill>
            <a:srgbClr val="F94F57"/>
          </a:solidFill>
          <a:ln w="38100">
            <a:noFill/>
          </a:ln>
          <a:effectLst>
            <a:outerShdw blurRad="12700" dist="25400" dir="5400000" algn="t" rotWithShape="0">
              <a:srgbClr val="D75E03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000" dirty="0" smtClean="0">
                <a:latin typeface="PT Sans"/>
                <a:cs typeface="PT Sans"/>
              </a:rPr>
              <a:t>3</a:t>
            </a:r>
            <a:endParaRPr lang="en-JM" sz="2000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281346" y="6257494"/>
            <a:ext cx="2133600" cy="365125"/>
          </a:xfrm>
        </p:spPr>
        <p:txBody>
          <a:bodyPr/>
          <a:lstStyle/>
          <a:p>
            <a:fld id="{8BA6482E-F363-B343-ABCE-D1D2D29F80B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3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81200" y="2079820"/>
            <a:ext cx="68810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HT" sz="2000" dirty="0" smtClean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Sucess </a:t>
            </a:r>
            <a:r>
              <a:rPr lang="en-US" altLang="zh-CHT" sz="2000" dirty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 bitcoin has caused the concern of the government </a:t>
            </a:r>
            <a:endParaRPr lang="en-US" sz="2000" dirty="0">
              <a:solidFill>
                <a:srgbClr val="464D6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88294" y="2842979"/>
            <a:ext cx="6362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HT" sz="2000" dirty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People's Bank of China had prohibited Chinese financial institutions from using bitcoins</a:t>
            </a:r>
            <a:endParaRPr lang="en-US" sz="2000" dirty="0">
              <a:solidFill>
                <a:srgbClr val="464D6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88294" y="3781757"/>
            <a:ext cx="68739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HT" sz="2000" dirty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Other countries </a:t>
            </a:r>
            <a:r>
              <a:rPr lang="en-US" altLang="zh-CHT" sz="2000" dirty="0" smtClean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start </a:t>
            </a:r>
            <a:r>
              <a:rPr lang="en-US" altLang="zh-CHT" sz="2000" dirty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 question </a:t>
            </a:r>
            <a:r>
              <a:rPr lang="en-US" altLang="zh-CHT" sz="2000" dirty="0" smtClean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regulation is needed</a:t>
            </a:r>
            <a:endParaRPr lang="en-US" sz="2000" dirty="0">
              <a:solidFill>
                <a:srgbClr val="464D6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20974" y="463997"/>
            <a:ext cx="8018060" cy="1143000"/>
          </a:xfrm>
        </p:spPr>
        <p:txBody>
          <a:bodyPr anchor="t">
            <a:normAutofit/>
          </a:bodyPr>
          <a:lstStyle/>
          <a:p>
            <a:r>
              <a:rPr lang="en-US" sz="1200" b="0" spc="300" dirty="0" smtClean="0">
                <a:solidFill>
                  <a:srgbClr val="373C4B"/>
                </a:solidFill>
                <a:latin typeface="Arial"/>
                <a:cs typeface="Arial"/>
              </a:rPr>
              <a:t/>
            </a:r>
            <a:br>
              <a:rPr lang="en-US" sz="1200" b="0" spc="300" dirty="0" smtClean="0">
                <a:solidFill>
                  <a:srgbClr val="373C4B"/>
                </a:solidFill>
                <a:latin typeface="Arial"/>
                <a:cs typeface="Arial"/>
              </a:rPr>
            </a:br>
            <a:r>
              <a:rPr lang="en-US" altLang="zh-CHT" b="1" dirty="0" smtClean="0">
                <a:latin typeface="Arial"/>
                <a:ea typeface="儷黑 Pro"/>
                <a:cs typeface="Arial"/>
              </a:rPr>
              <a:t>Goverments</a:t>
            </a:r>
            <a:r>
              <a:rPr lang="en-US" altLang="zh-CHT" b="1" dirty="0">
                <a:latin typeface="Arial"/>
                <a:ea typeface="儷黑 Pro"/>
                <a:cs typeface="Arial"/>
              </a:rPr>
              <a:t>' Concerns</a:t>
            </a:r>
            <a:endParaRPr lang="en-US" altLang="zh-CHT" b="1" dirty="0">
              <a:latin typeface="Arial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41108" y="2194686"/>
            <a:ext cx="1000491" cy="382365"/>
          </a:xfrm>
          <a:prstGeom prst="roundRect">
            <a:avLst/>
          </a:prstGeom>
          <a:solidFill>
            <a:srgbClr val="F94F57"/>
          </a:solidFill>
          <a:ln w="38100">
            <a:noFill/>
          </a:ln>
          <a:effectLst>
            <a:outerShdw blurRad="12700" dist="25400" dir="5400000" algn="t" rotWithShape="0">
              <a:srgbClr val="D75E03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000" dirty="0" smtClean="0">
                <a:latin typeface="PT Sans"/>
                <a:cs typeface="PT Sans"/>
              </a:rPr>
              <a:t>1</a:t>
            </a:r>
            <a:endParaRPr lang="en-JM" sz="2000" dirty="0">
              <a:latin typeface="PT Sans"/>
              <a:cs typeface="PT San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41108" y="2867844"/>
            <a:ext cx="1000491" cy="382365"/>
          </a:xfrm>
          <a:prstGeom prst="roundRect">
            <a:avLst/>
          </a:prstGeom>
          <a:solidFill>
            <a:srgbClr val="F94F57"/>
          </a:solidFill>
          <a:ln w="38100">
            <a:noFill/>
          </a:ln>
          <a:effectLst>
            <a:outerShdw blurRad="12700" dist="25400" dir="5400000" algn="t" rotWithShape="0">
              <a:srgbClr val="D75E03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000" dirty="0" smtClean="0">
                <a:latin typeface="PT Sans"/>
                <a:cs typeface="PT Sans"/>
              </a:rPr>
              <a:t>2</a:t>
            </a:r>
            <a:endParaRPr lang="en-JM" sz="2000" dirty="0">
              <a:latin typeface="PT Sans"/>
              <a:cs typeface="PT San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41108" y="3817817"/>
            <a:ext cx="1000491" cy="382365"/>
          </a:xfrm>
          <a:prstGeom prst="roundRect">
            <a:avLst/>
          </a:prstGeom>
          <a:solidFill>
            <a:srgbClr val="F94F57"/>
          </a:solidFill>
          <a:ln w="38100">
            <a:noFill/>
          </a:ln>
          <a:effectLst>
            <a:outerShdw blurRad="12700" dist="25400" dir="5400000" algn="t" rotWithShape="0">
              <a:srgbClr val="D75E03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000" dirty="0" smtClean="0">
                <a:latin typeface="PT Sans"/>
                <a:cs typeface="PT Sans"/>
              </a:rPr>
              <a:t>3</a:t>
            </a:r>
            <a:endParaRPr lang="en-JM" sz="2000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281346" y="6257494"/>
            <a:ext cx="2133600" cy="365125"/>
          </a:xfrm>
        </p:spPr>
        <p:txBody>
          <a:bodyPr/>
          <a:lstStyle/>
          <a:p>
            <a:fld id="{8BA6482E-F363-B343-ABCE-D1D2D29F80B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3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spect="1"/>
          </p:cNvSpPr>
          <p:nvPr/>
        </p:nvSpPr>
        <p:spPr>
          <a:xfrm>
            <a:off x="4140641" y="2376217"/>
            <a:ext cx="933839" cy="933839"/>
          </a:xfrm>
          <a:prstGeom prst="ellipse">
            <a:avLst/>
          </a:prstGeom>
          <a:noFill/>
          <a:ln w="76200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28307" y="3989552"/>
            <a:ext cx="64873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HT" sz="3000" b="1" dirty="0" smtClean="0">
                <a:solidFill>
                  <a:srgbClr val="F94F57"/>
                </a:solidFill>
                <a:latin typeface="Arial"/>
                <a:ea typeface="儷黑 Pro"/>
                <a:cs typeface="Arial"/>
              </a:rPr>
              <a:t>The Background</a:t>
            </a:r>
          </a:p>
          <a:p>
            <a:pPr algn="ctr"/>
            <a:endParaRPr lang="en-US" altLang="zh-TW" b="1" dirty="0" smtClean="0">
              <a:solidFill>
                <a:srgbClr val="BFBFBF"/>
              </a:solidFill>
              <a:latin typeface="儷黑 Pro"/>
              <a:ea typeface="儷黑 Pro"/>
              <a:cs typeface="儷黑 Pro"/>
            </a:endParaRPr>
          </a:p>
          <a:p>
            <a:pPr algn="ctr"/>
            <a:r>
              <a:rPr lang="en-US" altLang="zh-TW" b="1" dirty="0" smtClean="0">
                <a:solidFill>
                  <a:srgbClr val="BFBFBF"/>
                </a:solidFill>
                <a:latin typeface="Arial"/>
                <a:ea typeface="儷黑 Pro"/>
                <a:cs typeface="Arial"/>
              </a:rPr>
              <a:t>Mt.Gox</a:t>
            </a:r>
            <a:r>
              <a:rPr lang="en-US" altLang="zh-TW" b="1" dirty="0">
                <a:solidFill>
                  <a:srgbClr val="BFBFBF"/>
                </a:solidFill>
                <a:latin typeface="Arial"/>
                <a:ea typeface="儷黑 Pro"/>
                <a:cs typeface="Arial"/>
              </a:rPr>
              <a:t>, </a:t>
            </a:r>
            <a:r>
              <a:rPr lang="en-US" altLang="zh-TW" b="1" dirty="0" smtClean="0">
                <a:solidFill>
                  <a:srgbClr val="BFBFBF"/>
                </a:solidFill>
                <a:latin typeface="Arial"/>
                <a:ea typeface="儷黑 Pro"/>
                <a:cs typeface="Arial"/>
              </a:rPr>
              <a:t>Bitcoin’s </a:t>
            </a:r>
            <a:r>
              <a:rPr lang="en-US" altLang="zh-TW" b="1" dirty="0">
                <a:solidFill>
                  <a:srgbClr val="BFBFBF"/>
                </a:solidFill>
                <a:latin typeface="Arial"/>
                <a:ea typeface="儷黑 Pro"/>
                <a:cs typeface="Arial"/>
              </a:rPr>
              <a:t>$460M Disaster</a:t>
            </a:r>
          </a:p>
          <a:p>
            <a:pPr algn="ctr"/>
            <a:endParaRPr lang="en-US" b="1" dirty="0" smtClean="0">
              <a:solidFill>
                <a:srgbClr val="BFBFBF"/>
              </a:solidFill>
              <a:latin typeface="儷黑 Pro"/>
              <a:ea typeface="儷黑 Pro"/>
              <a:cs typeface="儷黑 Pro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607560" y="2153920"/>
            <a:ext cx="0" cy="13784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91280" y="2843136"/>
            <a:ext cx="14325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7060" y="1806694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64D61"/>
                </a:solidFill>
              </a:rPr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17060" y="352040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64D61"/>
                </a:solidFill>
              </a:rPr>
              <a:t>S</a:t>
            </a:r>
            <a:endParaRPr lang="en-US" sz="1200" dirty="0">
              <a:solidFill>
                <a:srgbClr val="464D6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10280" y="2704637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64D61"/>
                </a:solidFill>
              </a:rPr>
              <a:t>W</a:t>
            </a:r>
            <a:endParaRPr lang="en-US" sz="1200" dirty="0">
              <a:solidFill>
                <a:srgbClr val="464D6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52720" y="2704637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64D61"/>
                </a:solidFill>
              </a:rPr>
              <a:t>E</a:t>
            </a:r>
            <a:endParaRPr lang="en-US" sz="1200" dirty="0">
              <a:solidFill>
                <a:srgbClr val="464D6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482E-F363-B343-ABCE-D1D2D29F80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3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81200" y="2206814"/>
            <a:ext cx="68810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HT" sz="2000" dirty="0" smtClean="0">
                <a:solidFill>
                  <a:srgbClr val="464D61"/>
                </a:solidFill>
                <a:latin typeface="Arial"/>
                <a:ea typeface="微軟正黑體" panose="020B0604030504040204" pitchFamily="34" charset="-120"/>
                <a:cs typeface="Arial"/>
              </a:rPr>
              <a:t>Bitcoin </a:t>
            </a:r>
            <a:r>
              <a:rPr lang="en-US" altLang="zh-CHT" sz="2000" dirty="0">
                <a:solidFill>
                  <a:srgbClr val="464D61"/>
                </a:solidFill>
                <a:latin typeface="Arial"/>
                <a:ea typeface="微軟正黑體" panose="020B0604030504040204" pitchFamily="34" charset="-120"/>
                <a:cs typeface="Arial"/>
              </a:rPr>
              <a:t>exchange company lauched in July 2010 in Tokyo</a:t>
            </a:r>
            <a:endParaRPr lang="en-US" sz="2000" dirty="0">
              <a:solidFill>
                <a:srgbClr val="464D61"/>
              </a:solidFill>
              <a:latin typeface="Arial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06712" y="3608889"/>
            <a:ext cx="636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HT" sz="2000" dirty="0" smtClean="0">
                <a:solidFill>
                  <a:srgbClr val="464D61"/>
                </a:solidFill>
                <a:latin typeface="Arial"/>
                <a:ea typeface="微軟正黑體" panose="020B0604030504040204" pitchFamily="34" charset="-120"/>
                <a:cs typeface="Arial"/>
              </a:rPr>
              <a:t>Handle 70</a:t>
            </a:r>
            <a:r>
              <a:rPr lang="en-US" altLang="zh-CHT" sz="2000" dirty="0">
                <a:solidFill>
                  <a:srgbClr val="464D61"/>
                </a:solidFill>
                <a:latin typeface="Arial"/>
                <a:ea typeface="微軟正黑體" panose="020B0604030504040204" pitchFamily="34" charset="-120"/>
                <a:cs typeface="Arial"/>
              </a:rPr>
              <a:t>% of all bitcoin </a:t>
            </a:r>
            <a:r>
              <a:rPr lang="en-US" altLang="zh-CHT" sz="2000" dirty="0" smtClean="0">
                <a:solidFill>
                  <a:srgbClr val="464D61"/>
                </a:solidFill>
                <a:latin typeface="Arial"/>
                <a:ea typeface="微軟正黑體" panose="020B0604030504040204" pitchFamily="34" charset="-120"/>
                <a:cs typeface="Arial"/>
              </a:rPr>
              <a:t>transactions in 2013</a:t>
            </a:r>
            <a:endParaRPr lang="en-US" sz="2000" dirty="0">
              <a:solidFill>
                <a:srgbClr val="464D61"/>
              </a:solidFill>
              <a:latin typeface="Arial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88294" y="2867844"/>
            <a:ext cx="68739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HT" sz="2000" dirty="0" smtClean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One </a:t>
            </a:r>
            <a:r>
              <a:rPr lang="en-US" altLang="zh-CHT" sz="2000" dirty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 the biggest Bitcoin exchange in the world</a:t>
            </a:r>
            <a:endParaRPr lang="en-US" sz="2000" dirty="0">
              <a:solidFill>
                <a:srgbClr val="464D6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20974" y="463997"/>
            <a:ext cx="8018060" cy="1143000"/>
          </a:xfrm>
        </p:spPr>
        <p:txBody>
          <a:bodyPr anchor="t">
            <a:normAutofit/>
          </a:bodyPr>
          <a:lstStyle/>
          <a:p>
            <a:r>
              <a:rPr lang="en-US" sz="1200" b="0" spc="300" dirty="0" smtClean="0">
                <a:solidFill>
                  <a:srgbClr val="373C4B"/>
                </a:solidFill>
                <a:latin typeface="Arial"/>
                <a:cs typeface="Arial"/>
              </a:rPr>
              <a:t/>
            </a:r>
            <a:br>
              <a:rPr lang="en-US" sz="1200" b="0" spc="300" dirty="0" smtClean="0">
                <a:solidFill>
                  <a:srgbClr val="373C4B"/>
                </a:solidFill>
                <a:latin typeface="Arial"/>
                <a:cs typeface="Arial"/>
              </a:rPr>
            </a:br>
            <a:r>
              <a:rPr lang="en-US" b="1" dirty="0" smtClean="0">
                <a:latin typeface="Arial"/>
                <a:ea typeface="微軟正黑體" panose="020B0604030504040204" pitchFamily="34" charset="-120"/>
                <a:cs typeface="Arial"/>
              </a:rPr>
              <a:t>The Background</a:t>
            </a:r>
            <a:endParaRPr lang="en-US" altLang="zh-CHT" b="1" dirty="0">
              <a:latin typeface="Arial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41108" y="2194686"/>
            <a:ext cx="1000491" cy="382365"/>
          </a:xfrm>
          <a:prstGeom prst="roundRect">
            <a:avLst/>
          </a:prstGeom>
          <a:solidFill>
            <a:srgbClr val="F94F57"/>
          </a:solidFill>
          <a:ln w="38100">
            <a:noFill/>
          </a:ln>
          <a:effectLst>
            <a:outerShdw blurRad="12700" dist="25400" dir="5400000" algn="t" rotWithShape="0">
              <a:srgbClr val="D75E03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000" dirty="0" smtClean="0">
                <a:latin typeface="PT Sans"/>
                <a:cs typeface="PT Sans"/>
              </a:rPr>
              <a:t>1</a:t>
            </a:r>
            <a:endParaRPr lang="en-JM" sz="2000" dirty="0">
              <a:latin typeface="PT Sans"/>
              <a:cs typeface="PT San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41108" y="2867844"/>
            <a:ext cx="1000491" cy="382365"/>
          </a:xfrm>
          <a:prstGeom prst="roundRect">
            <a:avLst/>
          </a:prstGeom>
          <a:solidFill>
            <a:srgbClr val="F94F57"/>
          </a:solidFill>
          <a:ln w="38100">
            <a:noFill/>
          </a:ln>
          <a:effectLst>
            <a:outerShdw blurRad="12700" dist="25400" dir="5400000" algn="t" rotWithShape="0">
              <a:srgbClr val="D75E03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000" dirty="0" smtClean="0">
                <a:latin typeface="PT Sans"/>
                <a:cs typeface="PT Sans"/>
              </a:rPr>
              <a:t>2</a:t>
            </a:r>
            <a:endParaRPr lang="en-JM" sz="2000" dirty="0">
              <a:latin typeface="PT Sans"/>
              <a:cs typeface="PT San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41108" y="3626634"/>
            <a:ext cx="1000491" cy="382365"/>
          </a:xfrm>
          <a:prstGeom prst="roundRect">
            <a:avLst/>
          </a:prstGeom>
          <a:solidFill>
            <a:srgbClr val="F94F57"/>
          </a:solidFill>
          <a:ln w="38100">
            <a:noFill/>
          </a:ln>
          <a:effectLst>
            <a:outerShdw blurRad="12700" dist="25400" dir="5400000" algn="t" rotWithShape="0">
              <a:srgbClr val="D75E03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000" dirty="0" smtClean="0">
                <a:latin typeface="PT Sans"/>
                <a:cs typeface="PT Sans"/>
              </a:rPr>
              <a:t>3</a:t>
            </a:r>
            <a:endParaRPr lang="en-JM" sz="2000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281346" y="6257494"/>
            <a:ext cx="2133600" cy="365125"/>
          </a:xfrm>
        </p:spPr>
        <p:txBody>
          <a:bodyPr/>
          <a:lstStyle/>
          <a:p>
            <a:fld id="{8BA6482E-F363-B343-ABCE-D1D2D29F80B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3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spect="1"/>
          </p:cNvSpPr>
          <p:nvPr/>
        </p:nvSpPr>
        <p:spPr>
          <a:xfrm>
            <a:off x="4140641" y="2376217"/>
            <a:ext cx="933839" cy="933839"/>
          </a:xfrm>
          <a:prstGeom prst="ellipse">
            <a:avLst/>
          </a:prstGeom>
          <a:noFill/>
          <a:ln w="76200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28307" y="3989552"/>
            <a:ext cx="64873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HT" sz="3000" b="1" dirty="0" smtClean="0">
                <a:solidFill>
                  <a:srgbClr val="F94F57"/>
                </a:solidFill>
                <a:latin typeface="Arial"/>
                <a:ea typeface="儷黑 Pro"/>
                <a:cs typeface="Arial"/>
              </a:rPr>
              <a:t>The Incident</a:t>
            </a:r>
          </a:p>
          <a:p>
            <a:pPr algn="ctr"/>
            <a:endParaRPr lang="en-US" altLang="zh-TW" b="1" dirty="0" smtClean="0">
              <a:solidFill>
                <a:srgbClr val="BFBFBF"/>
              </a:solidFill>
              <a:latin typeface="儷黑 Pro"/>
              <a:ea typeface="儷黑 Pro"/>
              <a:cs typeface="儷黑 Pro"/>
            </a:endParaRPr>
          </a:p>
          <a:p>
            <a:pPr algn="ctr"/>
            <a:r>
              <a:rPr lang="en-US" altLang="zh-TW" b="1" dirty="0" smtClean="0">
                <a:solidFill>
                  <a:srgbClr val="BFBFBF"/>
                </a:solidFill>
                <a:latin typeface="Arial"/>
                <a:ea typeface="儷黑 Pro"/>
                <a:cs typeface="Arial"/>
              </a:rPr>
              <a:t>Mt.Gox</a:t>
            </a:r>
            <a:r>
              <a:rPr lang="en-US" altLang="zh-TW" b="1" dirty="0">
                <a:solidFill>
                  <a:srgbClr val="BFBFBF"/>
                </a:solidFill>
                <a:latin typeface="Arial"/>
                <a:ea typeface="儷黑 Pro"/>
                <a:cs typeface="Arial"/>
              </a:rPr>
              <a:t>, </a:t>
            </a:r>
            <a:r>
              <a:rPr lang="en-US" altLang="zh-TW" b="1" dirty="0" smtClean="0">
                <a:solidFill>
                  <a:srgbClr val="BFBFBF"/>
                </a:solidFill>
                <a:latin typeface="Arial"/>
                <a:ea typeface="儷黑 Pro"/>
                <a:cs typeface="Arial"/>
              </a:rPr>
              <a:t>Bitcoin’s </a:t>
            </a:r>
            <a:r>
              <a:rPr lang="en-US" altLang="zh-TW" b="1" dirty="0">
                <a:solidFill>
                  <a:srgbClr val="BFBFBF"/>
                </a:solidFill>
                <a:latin typeface="Arial"/>
                <a:ea typeface="儷黑 Pro"/>
                <a:cs typeface="Arial"/>
              </a:rPr>
              <a:t>$460M Disaster</a:t>
            </a:r>
          </a:p>
          <a:p>
            <a:pPr algn="ctr"/>
            <a:endParaRPr lang="en-US" b="1" dirty="0" smtClean="0">
              <a:solidFill>
                <a:srgbClr val="BFBFBF"/>
              </a:solidFill>
              <a:latin typeface="儷黑 Pro"/>
              <a:ea typeface="儷黑 Pro"/>
              <a:cs typeface="儷黑 Pro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607560" y="2153920"/>
            <a:ext cx="0" cy="13784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91280" y="2843136"/>
            <a:ext cx="14325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7060" y="1806694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64D61"/>
                </a:solidFill>
              </a:rPr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17060" y="352040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64D61"/>
                </a:solidFill>
              </a:rPr>
              <a:t>S</a:t>
            </a:r>
            <a:endParaRPr lang="en-US" sz="1200" dirty="0">
              <a:solidFill>
                <a:srgbClr val="464D6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10280" y="2704637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64D61"/>
                </a:solidFill>
              </a:rPr>
              <a:t>W</a:t>
            </a:r>
            <a:endParaRPr lang="en-US" sz="1200" dirty="0">
              <a:solidFill>
                <a:srgbClr val="464D6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52720" y="2704637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64D61"/>
                </a:solidFill>
              </a:rPr>
              <a:t>E</a:t>
            </a:r>
            <a:endParaRPr lang="en-US" sz="1200" dirty="0">
              <a:solidFill>
                <a:srgbClr val="464D6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482E-F363-B343-ABCE-D1D2D29F80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6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81200" y="2097962"/>
            <a:ext cx="68810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HT" sz="2000" dirty="0" smtClean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 Feb 2014, its </a:t>
            </a:r>
            <a:r>
              <a:rPr lang="en-US" altLang="zh-CHT" sz="2000" dirty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computer system was hacked and </a:t>
            </a:r>
            <a:r>
              <a:rPr lang="en-US" altLang="zh-CHT" sz="2000" dirty="0" smtClean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850000 </a:t>
            </a:r>
            <a:r>
              <a:rPr lang="en-US" altLang="zh-CHT" sz="2000" dirty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bitcoins were missing</a:t>
            </a:r>
            <a:endParaRPr lang="en-US" sz="2000" dirty="0">
              <a:solidFill>
                <a:srgbClr val="464D6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88294" y="2842979"/>
            <a:ext cx="6362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HT" sz="2000" dirty="0" smtClean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Represent 7% of </a:t>
            </a:r>
            <a:r>
              <a:rPr lang="en-US" altLang="zh-CHT" sz="2000" dirty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world's bitcoin supply and worth </a:t>
            </a:r>
            <a:r>
              <a:rPr lang="en-US" altLang="zh-CHT" sz="2000" dirty="0" smtClean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en-US" altLang="zh-CHT" sz="2000" dirty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460 million</a:t>
            </a:r>
            <a:endParaRPr lang="en-US" sz="2000" dirty="0">
              <a:solidFill>
                <a:srgbClr val="464D6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88294" y="3790828"/>
            <a:ext cx="68739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HT" sz="2000" dirty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Mt.Gox filed for bankruptcy protection in Tokyo</a:t>
            </a:r>
            <a:endParaRPr lang="en-US" sz="2000" dirty="0">
              <a:solidFill>
                <a:srgbClr val="464D6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20974" y="463997"/>
            <a:ext cx="8018060" cy="1143000"/>
          </a:xfrm>
        </p:spPr>
        <p:txBody>
          <a:bodyPr anchor="t">
            <a:normAutofit/>
          </a:bodyPr>
          <a:lstStyle/>
          <a:p>
            <a:r>
              <a:rPr lang="en-US" sz="1200" b="0" spc="300" dirty="0" smtClean="0">
                <a:solidFill>
                  <a:srgbClr val="373C4B"/>
                </a:solidFill>
                <a:latin typeface="Arial"/>
                <a:cs typeface="Arial"/>
              </a:rPr>
              <a:t/>
            </a:r>
            <a:br>
              <a:rPr lang="en-US" sz="1200" b="0" spc="300" dirty="0" smtClean="0">
                <a:solidFill>
                  <a:srgbClr val="373C4B"/>
                </a:solidFill>
                <a:latin typeface="Arial"/>
                <a:cs typeface="Arial"/>
              </a:rPr>
            </a:br>
            <a:r>
              <a:rPr lang="en-US" altLang="zh-CHT" b="1" dirty="0">
                <a:latin typeface="Arial"/>
                <a:ea typeface="儷黑 Pro"/>
                <a:cs typeface="Arial"/>
              </a:rPr>
              <a:t>The </a:t>
            </a:r>
            <a:r>
              <a:rPr lang="en-US" altLang="zh-CHT" b="1" dirty="0" smtClean="0">
                <a:latin typeface="Arial"/>
                <a:ea typeface="儷黑 Pro"/>
                <a:cs typeface="Arial"/>
              </a:rPr>
              <a:t>Incident</a:t>
            </a:r>
            <a:endParaRPr lang="en-US" altLang="zh-CHT" b="1" dirty="0">
              <a:latin typeface="Arial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41108" y="2194686"/>
            <a:ext cx="1000491" cy="382365"/>
          </a:xfrm>
          <a:prstGeom prst="roundRect">
            <a:avLst/>
          </a:prstGeom>
          <a:solidFill>
            <a:srgbClr val="F94F57"/>
          </a:solidFill>
          <a:ln w="38100">
            <a:noFill/>
          </a:ln>
          <a:effectLst>
            <a:outerShdw blurRad="12700" dist="25400" dir="5400000" algn="t" rotWithShape="0">
              <a:srgbClr val="D75E03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000" dirty="0" smtClean="0">
                <a:latin typeface="PT Sans"/>
                <a:cs typeface="PT Sans"/>
              </a:rPr>
              <a:t>1</a:t>
            </a:r>
            <a:endParaRPr lang="en-JM" sz="2000" dirty="0">
              <a:latin typeface="PT Sans"/>
              <a:cs typeface="PT San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41108" y="2867844"/>
            <a:ext cx="1000491" cy="382365"/>
          </a:xfrm>
          <a:prstGeom prst="roundRect">
            <a:avLst/>
          </a:prstGeom>
          <a:solidFill>
            <a:srgbClr val="F94F57"/>
          </a:solidFill>
          <a:ln w="38100">
            <a:noFill/>
          </a:ln>
          <a:effectLst>
            <a:outerShdw blurRad="12700" dist="25400" dir="5400000" algn="t" rotWithShape="0">
              <a:srgbClr val="D75E03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000" dirty="0" smtClean="0">
                <a:latin typeface="PT Sans"/>
                <a:cs typeface="PT Sans"/>
              </a:rPr>
              <a:t>2</a:t>
            </a:r>
            <a:endParaRPr lang="en-JM" sz="2000" dirty="0">
              <a:latin typeface="PT Sans"/>
              <a:cs typeface="PT San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41108" y="3817817"/>
            <a:ext cx="1000491" cy="382365"/>
          </a:xfrm>
          <a:prstGeom prst="roundRect">
            <a:avLst/>
          </a:prstGeom>
          <a:solidFill>
            <a:srgbClr val="F94F57"/>
          </a:solidFill>
          <a:ln w="38100">
            <a:noFill/>
          </a:ln>
          <a:effectLst>
            <a:outerShdw blurRad="12700" dist="25400" dir="5400000" algn="t" rotWithShape="0">
              <a:srgbClr val="D75E03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000" dirty="0" smtClean="0">
                <a:latin typeface="PT Sans"/>
                <a:cs typeface="PT Sans"/>
              </a:rPr>
              <a:t>3</a:t>
            </a:r>
            <a:endParaRPr lang="en-JM" sz="2000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281346" y="6257494"/>
            <a:ext cx="2133600" cy="365125"/>
          </a:xfrm>
        </p:spPr>
        <p:txBody>
          <a:bodyPr/>
          <a:lstStyle/>
          <a:p>
            <a:fld id="{8BA6482E-F363-B343-ABCE-D1D2D29F80B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0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81200" y="2097962"/>
            <a:ext cx="68810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HT" sz="2000" dirty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Mt.Gox faces </a:t>
            </a:r>
            <a:r>
              <a:rPr lang="en-US" altLang="zh-CHT" sz="2000" dirty="0" smtClean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lawsuit </a:t>
            </a:r>
            <a:r>
              <a:rPr lang="en-US" altLang="zh-CHT" sz="2000" dirty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filed by </a:t>
            </a:r>
            <a:r>
              <a:rPr lang="en-US" altLang="zh-CHT" sz="2000" dirty="0" smtClean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customers </a:t>
            </a:r>
            <a:r>
              <a:rPr lang="en-US" altLang="zh-CHT" sz="2000" dirty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</a:t>
            </a:r>
            <a:r>
              <a:rPr lang="en-US" altLang="zh-CHT" sz="2000" dirty="0" smtClean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mismanagement</a:t>
            </a:r>
            <a:endParaRPr lang="en-US" sz="2000" dirty="0">
              <a:solidFill>
                <a:srgbClr val="464D6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88294" y="2842979"/>
            <a:ext cx="6362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HT" sz="2000" dirty="0" smtClean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Collapse </a:t>
            </a:r>
            <a:r>
              <a:rPr lang="en-US" altLang="zh-CHT" sz="2000" dirty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 Mt.Gox had hurt people's confidence in digital currency</a:t>
            </a:r>
            <a:endParaRPr lang="en-US" sz="2000" dirty="0">
              <a:solidFill>
                <a:srgbClr val="464D6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88294" y="3790828"/>
            <a:ext cx="68739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HT" sz="2000" dirty="0" smtClean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People </a:t>
            </a:r>
            <a:r>
              <a:rPr lang="en-US" altLang="zh-CHT" sz="2000" dirty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started to question bitcoin's reliability because of the lack of government regulation</a:t>
            </a:r>
            <a:endParaRPr lang="en-US" sz="2000" dirty="0">
              <a:solidFill>
                <a:srgbClr val="464D6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20974" y="463997"/>
            <a:ext cx="8018060" cy="1143000"/>
          </a:xfrm>
        </p:spPr>
        <p:txBody>
          <a:bodyPr anchor="t">
            <a:normAutofit/>
          </a:bodyPr>
          <a:lstStyle/>
          <a:p>
            <a:r>
              <a:rPr lang="en-US" sz="1200" b="0" spc="300" dirty="0" smtClean="0">
                <a:solidFill>
                  <a:srgbClr val="373C4B"/>
                </a:solidFill>
                <a:latin typeface="Arial"/>
                <a:cs typeface="Arial"/>
              </a:rPr>
              <a:t/>
            </a:r>
            <a:br>
              <a:rPr lang="en-US" sz="1200" b="0" spc="300" dirty="0" smtClean="0">
                <a:solidFill>
                  <a:srgbClr val="373C4B"/>
                </a:solidFill>
                <a:latin typeface="Arial"/>
                <a:cs typeface="Arial"/>
              </a:rPr>
            </a:br>
            <a:r>
              <a:rPr lang="en-US" altLang="zh-CHT" b="1" dirty="0">
                <a:latin typeface="Arial"/>
                <a:ea typeface="儷黑 Pro"/>
                <a:cs typeface="Arial"/>
              </a:rPr>
              <a:t>The </a:t>
            </a:r>
            <a:r>
              <a:rPr lang="en-US" altLang="zh-CHT" b="1" dirty="0" smtClean="0">
                <a:latin typeface="Arial"/>
                <a:ea typeface="儷黑 Pro"/>
                <a:cs typeface="Arial"/>
              </a:rPr>
              <a:t>Incident</a:t>
            </a:r>
            <a:endParaRPr lang="en-US" altLang="zh-CHT" b="1" dirty="0">
              <a:latin typeface="Arial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41108" y="2194686"/>
            <a:ext cx="1000491" cy="382365"/>
          </a:xfrm>
          <a:prstGeom prst="roundRect">
            <a:avLst/>
          </a:prstGeom>
          <a:solidFill>
            <a:srgbClr val="F94F57"/>
          </a:solidFill>
          <a:ln w="38100">
            <a:noFill/>
          </a:ln>
          <a:effectLst>
            <a:outerShdw blurRad="12700" dist="25400" dir="5400000" algn="t" rotWithShape="0">
              <a:srgbClr val="D75E03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000" dirty="0" smtClean="0">
                <a:latin typeface="PT Sans"/>
                <a:cs typeface="PT Sans"/>
              </a:rPr>
              <a:t>4</a:t>
            </a:r>
            <a:endParaRPr lang="en-JM" sz="2000" dirty="0">
              <a:latin typeface="PT Sans"/>
              <a:cs typeface="PT San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41108" y="2867844"/>
            <a:ext cx="1000491" cy="382365"/>
          </a:xfrm>
          <a:prstGeom prst="roundRect">
            <a:avLst/>
          </a:prstGeom>
          <a:solidFill>
            <a:srgbClr val="F94F57"/>
          </a:solidFill>
          <a:ln w="38100">
            <a:noFill/>
          </a:ln>
          <a:effectLst>
            <a:outerShdw blurRad="12700" dist="25400" dir="5400000" algn="t" rotWithShape="0">
              <a:srgbClr val="D75E03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000" dirty="0" smtClean="0">
                <a:latin typeface="PT Sans"/>
                <a:cs typeface="PT Sans"/>
              </a:rPr>
              <a:t>5</a:t>
            </a:r>
            <a:endParaRPr lang="en-JM" sz="2000" dirty="0">
              <a:latin typeface="PT Sans"/>
              <a:cs typeface="PT San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41108" y="3817817"/>
            <a:ext cx="1000491" cy="382365"/>
          </a:xfrm>
          <a:prstGeom prst="roundRect">
            <a:avLst/>
          </a:prstGeom>
          <a:solidFill>
            <a:srgbClr val="F94F57"/>
          </a:solidFill>
          <a:ln w="38100">
            <a:noFill/>
          </a:ln>
          <a:effectLst>
            <a:outerShdw blurRad="12700" dist="25400" dir="5400000" algn="t" rotWithShape="0">
              <a:srgbClr val="D75E03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000" dirty="0" smtClean="0">
                <a:latin typeface="PT Sans"/>
                <a:cs typeface="PT Sans"/>
              </a:rPr>
              <a:t>6</a:t>
            </a:r>
            <a:endParaRPr lang="en-JM" sz="2000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281346" y="6257494"/>
            <a:ext cx="2133600" cy="365125"/>
          </a:xfrm>
        </p:spPr>
        <p:txBody>
          <a:bodyPr/>
          <a:lstStyle/>
          <a:p>
            <a:fld id="{8BA6482E-F363-B343-ABCE-D1D2D29F80B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2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964857" y="4989783"/>
            <a:ext cx="721428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algn="ctr"/>
            <a:r>
              <a:rPr lang="en-US" altLang="zh-CHT" sz="2400" b="1" dirty="0" smtClean="0">
                <a:solidFill>
                  <a:srgbClr val="F94F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T Sans"/>
              </a:rPr>
              <a:t>Bitcoin Exchange Rate Reached $1000</a:t>
            </a:r>
            <a:endParaRPr lang="zh-CHT" altLang="en-US" sz="2400" b="1" dirty="0">
              <a:solidFill>
                <a:srgbClr val="F94F5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T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7084" y="3608134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Facebook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405684" y="3564944"/>
            <a:ext cx="304800" cy="0"/>
          </a:xfrm>
          <a:prstGeom prst="line">
            <a:avLst/>
          </a:prstGeom>
          <a:ln>
            <a:solidFill>
              <a:srgbClr val="D5454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281346" y="6282208"/>
            <a:ext cx="2133600" cy="365125"/>
          </a:xfrm>
        </p:spPr>
        <p:txBody>
          <a:bodyPr>
            <a:normAutofit/>
          </a:bodyPr>
          <a:lstStyle/>
          <a:p>
            <a:pPr algn="r"/>
            <a:fld id="{8BA6482E-F363-B343-ABCE-D1D2D29F80BC}" type="slidenum">
              <a:rPr lang="en-US" sz="1400" smtClean="0">
                <a:solidFill>
                  <a:srgbClr val="A6A6A6"/>
                </a:solidFill>
              </a:rPr>
              <a:pPr algn="r"/>
              <a:t>7</a:t>
            </a:fld>
            <a:endParaRPr lang="en-US" sz="1400" dirty="0">
              <a:solidFill>
                <a:srgbClr val="A6A6A6"/>
              </a:solidFill>
            </a:endParaRPr>
          </a:p>
        </p:txBody>
      </p:sp>
      <p:pic>
        <p:nvPicPr>
          <p:cNvPr id="12" name="Picture Placeholder 11" descr="iStock_investments_75.jpg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9" b="11319"/>
          <a:stretch>
            <a:fillRect/>
          </a:stretch>
        </p:blipFill>
        <p:spPr>
          <a:xfrm>
            <a:off x="0" y="0"/>
            <a:ext cx="9144000" cy="4708525"/>
          </a:xfrm>
        </p:spPr>
      </p:pic>
    </p:spTree>
    <p:extLst>
      <p:ext uri="{BB962C8B-B14F-4D97-AF65-F5344CB8AC3E}">
        <p14:creationId xmlns:p14="http://schemas.microsoft.com/office/powerpoint/2010/main" val="280900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20974" y="463997"/>
            <a:ext cx="8018060" cy="1143000"/>
          </a:xfrm>
        </p:spPr>
        <p:txBody>
          <a:bodyPr anchor="t">
            <a:normAutofit/>
          </a:bodyPr>
          <a:lstStyle/>
          <a:p>
            <a:r>
              <a:rPr lang="en-US" sz="1200" b="0" spc="300" dirty="0" smtClean="0">
                <a:solidFill>
                  <a:srgbClr val="373C4B"/>
                </a:solidFill>
                <a:latin typeface="Arial"/>
                <a:cs typeface="Arial"/>
              </a:rPr>
              <a:t/>
            </a:r>
            <a:br>
              <a:rPr lang="en-US" sz="1200" b="0" spc="300" dirty="0" smtClean="0">
                <a:solidFill>
                  <a:srgbClr val="373C4B"/>
                </a:solidFill>
                <a:latin typeface="Arial"/>
                <a:cs typeface="Arial"/>
              </a:rPr>
            </a:br>
            <a:r>
              <a:rPr lang="en-US" altLang="zh-CHT" b="1" dirty="0" smtClean="0">
                <a:latin typeface="Arial"/>
                <a:ea typeface="儷黑 Pro"/>
                <a:cs typeface="Arial"/>
              </a:rPr>
              <a:t>Bitcoin Price</a:t>
            </a:r>
            <a:endParaRPr lang="en-US" altLang="zh-CHT" b="1" dirty="0">
              <a:latin typeface="Arial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281346" y="6257494"/>
            <a:ext cx="2133600" cy="365125"/>
          </a:xfrm>
        </p:spPr>
        <p:txBody>
          <a:bodyPr/>
          <a:lstStyle/>
          <a:p>
            <a:fld id="{8BA6482E-F363-B343-ABCE-D1D2D29F80BC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 descr="bitcoinpri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7946"/>
            <a:ext cx="9144000" cy="26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5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81200" y="2194686"/>
            <a:ext cx="68810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HT" sz="2000" dirty="0" smtClean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Public's </a:t>
            </a:r>
            <a:r>
              <a:rPr lang="en-US" altLang="zh-CHT" sz="2000" dirty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interest in Bitcoin was growing </a:t>
            </a:r>
            <a:endParaRPr lang="en-US" sz="2000" dirty="0">
              <a:solidFill>
                <a:srgbClr val="464D6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88294" y="2842979"/>
            <a:ext cx="636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HT" sz="2000" dirty="0" smtClean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Bitcoin price increased from $0.30 to $32</a:t>
            </a:r>
            <a:endParaRPr lang="en-US" sz="2000" dirty="0">
              <a:solidFill>
                <a:srgbClr val="464D6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88294" y="3600337"/>
            <a:ext cx="68739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HT" sz="2000" dirty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Wikileaks and Electronic Frontier Foundation </a:t>
            </a:r>
            <a:r>
              <a:rPr lang="en-US" altLang="zh-CHT" sz="2000" dirty="0" smtClean="0">
                <a:solidFill>
                  <a:srgbClr val="464D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accepted bitcoin donations</a:t>
            </a:r>
            <a:endParaRPr lang="en-US" sz="2000" dirty="0">
              <a:solidFill>
                <a:srgbClr val="464D6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20974" y="463997"/>
            <a:ext cx="8018060" cy="1143000"/>
          </a:xfrm>
        </p:spPr>
        <p:txBody>
          <a:bodyPr anchor="t">
            <a:normAutofit/>
          </a:bodyPr>
          <a:lstStyle/>
          <a:p>
            <a:r>
              <a:rPr lang="en-US" sz="1200" b="0" spc="300" dirty="0" smtClean="0">
                <a:solidFill>
                  <a:srgbClr val="373C4B"/>
                </a:solidFill>
                <a:latin typeface="Arial"/>
                <a:cs typeface="Arial"/>
              </a:rPr>
              <a:t/>
            </a:r>
            <a:br>
              <a:rPr lang="en-US" sz="1200" b="0" spc="300" dirty="0" smtClean="0">
                <a:solidFill>
                  <a:srgbClr val="373C4B"/>
                </a:solidFill>
                <a:latin typeface="Arial"/>
                <a:cs typeface="Arial"/>
              </a:rPr>
            </a:br>
            <a:r>
              <a:rPr lang="en-US" altLang="zh-CHT" b="1" dirty="0" smtClean="0">
                <a:latin typeface="Arial"/>
                <a:ea typeface="儷黑 Pro"/>
                <a:cs typeface="Arial"/>
              </a:rPr>
              <a:t>Year 2011</a:t>
            </a:r>
            <a:endParaRPr lang="en-US" altLang="zh-CHT" b="1" dirty="0">
              <a:latin typeface="Arial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41108" y="2194686"/>
            <a:ext cx="1000491" cy="382365"/>
          </a:xfrm>
          <a:prstGeom prst="roundRect">
            <a:avLst/>
          </a:prstGeom>
          <a:solidFill>
            <a:srgbClr val="F94F57"/>
          </a:solidFill>
          <a:ln w="38100">
            <a:noFill/>
          </a:ln>
          <a:effectLst>
            <a:outerShdw blurRad="12700" dist="25400" dir="5400000" algn="t" rotWithShape="0">
              <a:srgbClr val="D75E03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000" dirty="0" smtClean="0">
                <a:latin typeface="PT Sans"/>
                <a:cs typeface="PT Sans"/>
              </a:rPr>
              <a:t>1</a:t>
            </a:r>
            <a:endParaRPr lang="en-JM" sz="2000" dirty="0">
              <a:latin typeface="PT Sans"/>
              <a:cs typeface="PT San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41108" y="2867844"/>
            <a:ext cx="1000491" cy="382365"/>
          </a:xfrm>
          <a:prstGeom prst="roundRect">
            <a:avLst/>
          </a:prstGeom>
          <a:solidFill>
            <a:srgbClr val="F94F57"/>
          </a:solidFill>
          <a:ln w="38100">
            <a:noFill/>
          </a:ln>
          <a:effectLst>
            <a:outerShdw blurRad="12700" dist="25400" dir="5400000" algn="t" rotWithShape="0">
              <a:srgbClr val="D75E03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000" dirty="0" smtClean="0">
                <a:latin typeface="PT Sans"/>
                <a:cs typeface="PT Sans"/>
              </a:rPr>
              <a:t>2</a:t>
            </a:r>
            <a:endParaRPr lang="en-JM" sz="2000" dirty="0">
              <a:latin typeface="PT Sans"/>
              <a:cs typeface="PT San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41108" y="3627326"/>
            <a:ext cx="1000491" cy="382365"/>
          </a:xfrm>
          <a:prstGeom prst="roundRect">
            <a:avLst/>
          </a:prstGeom>
          <a:solidFill>
            <a:srgbClr val="F94F57"/>
          </a:solidFill>
          <a:ln w="38100">
            <a:noFill/>
          </a:ln>
          <a:effectLst>
            <a:outerShdw blurRad="12700" dist="25400" dir="5400000" algn="t" rotWithShape="0">
              <a:srgbClr val="D75E03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000" dirty="0" smtClean="0">
                <a:latin typeface="PT Sans"/>
                <a:cs typeface="PT Sans"/>
              </a:rPr>
              <a:t>3</a:t>
            </a:r>
            <a:endParaRPr lang="en-JM" sz="2000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281346" y="6257494"/>
            <a:ext cx="2133600" cy="365125"/>
          </a:xfrm>
        </p:spPr>
        <p:txBody>
          <a:bodyPr/>
          <a:lstStyle/>
          <a:p>
            <a:fld id="{8BA6482E-F363-B343-ABCE-D1D2D29F80B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7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6827</TotalTime>
  <Words>280</Words>
  <Application>Microsoft Macintosh PowerPoint</Application>
  <PresentationFormat>On-screen Show (4:3)</PresentationFormat>
  <Paragraphs>88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 The Background</vt:lpstr>
      <vt:lpstr>PowerPoint Presentation</vt:lpstr>
      <vt:lpstr> The Incident</vt:lpstr>
      <vt:lpstr> The Incident</vt:lpstr>
      <vt:lpstr>PowerPoint Presentation</vt:lpstr>
      <vt:lpstr> Bitcoin Price</vt:lpstr>
      <vt:lpstr> Year 2011</vt:lpstr>
      <vt:lpstr> Year 2012</vt:lpstr>
      <vt:lpstr> Year 2013</vt:lpstr>
      <vt:lpstr> Goverments' Concerns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DesignDistrict</dc:creator>
  <cp:lastModifiedBy>德怡 賴</cp:lastModifiedBy>
  <cp:revision>314</cp:revision>
  <dcterms:created xsi:type="dcterms:W3CDTF">2013-05-01T16:39:18Z</dcterms:created>
  <dcterms:modified xsi:type="dcterms:W3CDTF">2014-03-25T02:02:19Z</dcterms:modified>
</cp:coreProperties>
</file>