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8" r:id="rId3"/>
    <p:sldId id="259" r:id="rId4"/>
    <p:sldId id="257"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269449-226C-4CF5-B51F-33593AC10347}">
          <p14:sldIdLst>
            <p14:sldId id="256"/>
            <p14:sldId id="258"/>
            <p14:sldId id="259"/>
            <p14:sldId id="257"/>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D6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7" autoAdjust="0"/>
    <p:restoredTop sz="70302" autoAdjust="0"/>
  </p:normalViewPr>
  <p:slideViewPr>
    <p:cSldViewPr snapToGrid="0">
      <p:cViewPr varScale="1">
        <p:scale>
          <a:sx n="54" d="100"/>
          <a:sy n="54" d="100"/>
        </p:scale>
        <p:origin x="11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8552B-4739-41FB-8F05-7DF7496C4555}" type="datetimeFigureOut">
              <a:rPr lang="en-US" smtClean="0"/>
              <a:t>2014-03-23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83190-B341-4714-A182-CD5B30C38801}" type="slidenum">
              <a:rPr lang="en-US" smtClean="0"/>
              <a:t>‹#›</a:t>
            </a:fld>
            <a:endParaRPr lang="en-US"/>
          </a:p>
        </p:txBody>
      </p:sp>
    </p:spTree>
    <p:extLst>
      <p:ext uri="{BB962C8B-B14F-4D97-AF65-F5344CB8AC3E}">
        <p14:creationId xmlns:p14="http://schemas.microsoft.com/office/powerpoint/2010/main" val="61101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see how</a:t>
            </a:r>
            <a:r>
              <a:rPr lang="en-US" baseline="0" dirty="0" smtClean="0"/>
              <a:t> our motherland reacts to Bitcoin.</a:t>
            </a:r>
            <a:r>
              <a:rPr lang="en-US" dirty="0" smtClean="0"/>
              <a:t/>
            </a:r>
            <a:br>
              <a:rPr lang="en-US" dirty="0" smtClean="0"/>
            </a:br>
            <a:r>
              <a:rPr lang="en-US" dirty="0" smtClean="0"/>
              <a:t/>
            </a:r>
            <a:br>
              <a:rPr lang="en-US" dirty="0" smtClean="0"/>
            </a:br>
            <a:r>
              <a:rPr lang="en-US" dirty="0" smtClean="0"/>
              <a:t>In Dec 2013, China declared that Bitcoin is not a currency and</a:t>
            </a:r>
            <a:r>
              <a:rPr lang="en-US" baseline="0" dirty="0" smtClean="0"/>
              <a:t> should not be circulated and used in the market as a currency. Financial institutes warned people to get away from Bitcoin. This was interpreted as China was going to ban Bitcoin. In fact, people are free to buy and sell Bitcoin, only financial institutes are prohibited from processing transactions using Bitcoin, that means you can not pay off your credit card using Bitcoin. In this case, Bitcoin is not being treated as a real currency in China. Therefore, China is not in favor of Bitcoin.</a:t>
            </a:r>
          </a:p>
          <a:p>
            <a:endParaRPr lang="en-US" baseline="0" dirty="0" smtClean="0"/>
          </a:p>
          <a:p>
            <a:r>
              <a:rPr lang="en-US" baseline="0" dirty="0" smtClean="0"/>
              <a:t>Let’s move on and take a look on another largest economy in the world reacts to Bitcoin.</a:t>
            </a:r>
            <a:endParaRPr lang="en-US" dirty="0"/>
          </a:p>
        </p:txBody>
      </p:sp>
      <p:sp>
        <p:nvSpPr>
          <p:cNvPr id="4" name="Slide Number Placeholder 3"/>
          <p:cNvSpPr>
            <a:spLocks noGrp="1"/>
          </p:cNvSpPr>
          <p:nvPr>
            <p:ph type="sldNum" sz="quarter" idx="10"/>
          </p:nvPr>
        </p:nvSpPr>
        <p:spPr/>
        <p:txBody>
          <a:bodyPr/>
          <a:lstStyle/>
          <a:p>
            <a:fld id="{B5483190-B341-4714-A182-CD5B30C38801}" type="slidenum">
              <a:rPr lang="en-US" smtClean="0"/>
              <a:t>1</a:t>
            </a:fld>
            <a:endParaRPr lang="en-US"/>
          </a:p>
        </p:txBody>
      </p:sp>
    </p:spTree>
    <p:extLst>
      <p:ext uri="{BB962C8B-B14F-4D97-AF65-F5344CB8AC3E}">
        <p14:creationId xmlns:p14="http://schemas.microsoft.com/office/powerpoint/2010/main" val="206329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a week China bans Bitcoin transactions in financial institutes, the European Banking Authority said “Currently no specific protection exists in the EU that would protect consumers from financial losses if a platform that exchanges or holds virtual currencies fails or goes out of business”. And European regulator said that t</a:t>
            </a:r>
            <a:r>
              <a:rPr lang="en-US" dirty="0" smtClean="0"/>
              <a:t>he digital currency is vulnerable to hackers, might lose its value and any misuse could prompt law enforcement agencies to close Bitcoin exchange platforms and keep consumers from accessing their investment. It seems that EU also not welcoming Bitcoin too. How about the US?</a:t>
            </a:r>
            <a:endParaRPr lang="en-US" dirty="0"/>
          </a:p>
        </p:txBody>
      </p:sp>
      <p:sp>
        <p:nvSpPr>
          <p:cNvPr id="4" name="Slide Number Placeholder 3"/>
          <p:cNvSpPr>
            <a:spLocks noGrp="1"/>
          </p:cNvSpPr>
          <p:nvPr>
            <p:ph type="sldNum" sz="quarter" idx="10"/>
          </p:nvPr>
        </p:nvSpPr>
        <p:spPr/>
        <p:txBody>
          <a:bodyPr/>
          <a:lstStyle/>
          <a:p>
            <a:fld id="{B5483190-B341-4714-A182-CD5B30C38801}" type="slidenum">
              <a:rPr lang="en-US" smtClean="0"/>
              <a:t>2</a:t>
            </a:fld>
            <a:endParaRPr lang="en-US"/>
          </a:p>
        </p:txBody>
      </p:sp>
    </p:spTree>
    <p:extLst>
      <p:ext uri="{BB962C8B-B14F-4D97-AF65-F5344CB8AC3E}">
        <p14:creationId xmlns:p14="http://schemas.microsoft.com/office/powerpoint/2010/main" val="283188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January, the head of an influential Senate committee on virtual currencies warned against “killing the baby in the cradle” by over-regulating Bitcoin. Senator Tom Carper said that there were “good things” in the virtual currency, and likened the current situation to the early days of the Internet. Tom Carper also asked his committee surveyed over</a:t>
            </a:r>
            <a:r>
              <a:rPr lang="en-US" baseline="0" dirty="0" smtClean="0"/>
              <a:t> 40 countries on their official stances on Bitcoin. Let’s take a look.</a:t>
            </a:r>
            <a:endParaRPr lang="en-US" dirty="0"/>
          </a:p>
        </p:txBody>
      </p:sp>
      <p:sp>
        <p:nvSpPr>
          <p:cNvPr id="4" name="Slide Number Placeholder 3"/>
          <p:cNvSpPr>
            <a:spLocks noGrp="1"/>
          </p:cNvSpPr>
          <p:nvPr>
            <p:ph type="sldNum" sz="quarter" idx="10"/>
          </p:nvPr>
        </p:nvSpPr>
        <p:spPr/>
        <p:txBody>
          <a:bodyPr/>
          <a:lstStyle/>
          <a:p>
            <a:fld id="{B5483190-B341-4714-A182-CD5B30C38801}" type="slidenum">
              <a:rPr lang="en-US" smtClean="0"/>
              <a:t>3</a:t>
            </a:fld>
            <a:endParaRPr lang="en-US"/>
          </a:p>
        </p:txBody>
      </p:sp>
    </p:spTree>
    <p:extLst>
      <p:ext uri="{BB962C8B-B14F-4D97-AF65-F5344CB8AC3E}">
        <p14:creationId xmlns:p14="http://schemas.microsoft.com/office/powerpoint/2010/main" val="416834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you</a:t>
            </a:r>
            <a:r>
              <a:rPr lang="en-US" baseline="0" dirty="0" smtClean="0"/>
              <a:t> can see, most countries are neutral to Bitcoin at this moment, they don’t officially ban the use of Bitcoin while warning the people about the dark side of it. Like Australia, it is aware of </a:t>
            </a:r>
            <a:r>
              <a:rPr lang="en-US" baseline="0" dirty="0" smtClean="0"/>
              <a:t>an Australian Bitcoin bank being hacked in Oct 2013, resulting US$1 million lost. For </a:t>
            </a:r>
            <a:r>
              <a:rPr lang="en-US" dirty="0" smtClean="0"/>
              <a:t>Hong Kong,</a:t>
            </a:r>
            <a:r>
              <a:rPr lang="en-US" baseline="0" dirty="0" smtClean="0"/>
              <a:t> there is n</a:t>
            </a:r>
            <a:r>
              <a:rPr lang="en-US" dirty="0" smtClean="0"/>
              <a:t>othing official about Bitcoin, though the treasury secretary said existing laws forbid its use for fraud or money laundering. Most</a:t>
            </a:r>
            <a:r>
              <a:rPr lang="en-US" baseline="0" dirty="0" smtClean="0"/>
              <a:t> countries that are against Bitcoin due to there is no law or regulation can be applied on Bitcoin right now. However, we don’t agree on this as the Germany government said, Bitcoin can be treated as foreign currency and regulated by corresponding law. Other criticisms are based on the uncertainties of Bitcoin. Some countries like Turkey and Estonia warned that Bitcoin is suspicious, it looks similar to a Ponzi Scheme or </a:t>
            </a:r>
            <a:r>
              <a:rPr lang="en-US" dirty="0" smtClean="0"/>
              <a:t>Tulip mania in Holland. As a responsible government, they should find out the truth instead of making decision based</a:t>
            </a:r>
            <a:r>
              <a:rPr lang="en-US" baseline="0" dirty="0" smtClean="0"/>
              <a:t> on rumors or guesses. </a:t>
            </a:r>
            <a:br>
              <a:rPr lang="en-US" baseline="0" dirty="0" smtClean="0"/>
            </a:br>
            <a:r>
              <a:rPr lang="en-US" baseline="0" dirty="0" smtClean="0"/>
              <a:t/>
            </a:r>
            <a:br>
              <a:rPr lang="en-US" baseline="0" dirty="0" smtClean="0"/>
            </a:br>
            <a:r>
              <a:rPr lang="en-US" baseline="0" dirty="0" smtClean="0"/>
              <a:t>Bitcoin is still young, we believe there will be many possibility in the future. However, if we ban Bitcoin simply because we don’t get familiar with it, because someone uses it to launder money, then we will never see the good side of it. Therefore, the government should not ban Bitcoin while keep an eye on the development of Bitcoin. As Tom Carper said “Let’s see what good can come from Bitcoin”.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Thank you.</a:t>
            </a:r>
          </a:p>
          <a:p>
            <a:r>
              <a:rPr lang="en-US" dirty="0" smtClean="0"/>
              <a:t/>
            </a:r>
            <a:br>
              <a:rPr lang="en-US" dirty="0" smtClean="0"/>
            </a:br>
            <a:r>
              <a:rPr lang="en-US" dirty="0" smtClean="0"/>
              <a:t/>
            </a:r>
            <a:br>
              <a:rPr lang="en-US" dirty="0" smtClean="0"/>
            </a:br>
            <a:r>
              <a:rPr lang="en-US" dirty="0" smtClean="0"/>
              <a:t>Positive:</a:t>
            </a:r>
          </a:p>
          <a:p>
            <a:r>
              <a:rPr lang="en-US" dirty="0" err="1" smtClean="0"/>
              <a:t>Alderney</a:t>
            </a:r>
            <a:r>
              <a:rPr lang="en-US" dirty="0" smtClean="0"/>
              <a:t> is trying to take the lead and become the central hub for the </a:t>
            </a:r>
            <a:r>
              <a:rPr lang="en-US" dirty="0" err="1" smtClean="0"/>
              <a:t>bitcoin</a:t>
            </a:r>
            <a:r>
              <a:rPr lang="en-US" dirty="0" smtClean="0"/>
              <a:t>, by minting and issuing physical </a:t>
            </a:r>
            <a:r>
              <a:rPr lang="en-US" dirty="0" err="1" smtClean="0"/>
              <a:t>bitcoins</a:t>
            </a:r>
            <a:r>
              <a:rPr lang="en-US" dirty="0" smtClean="0"/>
              <a:t> and creating an international center with a </a:t>
            </a:r>
            <a:r>
              <a:rPr lang="en-US" dirty="0" err="1" smtClean="0"/>
              <a:t>bitcoin</a:t>
            </a:r>
            <a:r>
              <a:rPr lang="en-US" dirty="0" smtClean="0"/>
              <a:t> storage vault service that complies with anti-money laundering rules</a:t>
            </a:r>
          </a:p>
          <a:p>
            <a:endParaRPr lang="en-US" dirty="0" smtClean="0"/>
          </a:p>
          <a:p>
            <a:r>
              <a:rPr lang="en-US" dirty="0" smtClean="0"/>
              <a:t>Brazil passed a law in October 2013 specifically for electronic currencies</a:t>
            </a:r>
          </a:p>
          <a:p>
            <a:endParaRPr lang="en-US" dirty="0" smtClean="0"/>
          </a:p>
          <a:p>
            <a:r>
              <a:rPr lang="en-US" dirty="0" smtClean="0"/>
              <a:t>Canada welcomed</a:t>
            </a:r>
            <a:r>
              <a:rPr lang="en-US" baseline="0" dirty="0" smtClean="0"/>
              <a:t> the first Bitcoin ATM last year.</a:t>
            </a:r>
          </a:p>
          <a:p>
            <a:endParaRPr lang="en-US" baseline="0" dirty="0" smtClean="0"/>
          </a:p>
          <a:p>
            <a:r>
              <a:rPr lang="en-US" baseline="0" dirty="0" smtClean="0"/>
              <a:t>Germany treats Bitcoin as foreign currency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United States: financial institutes claimed no need to be worry about Bitcoin. </a:t>
            </a:r>
            <a:r>
              <a:rPr lang="en-US" dirty="0" smtClean="0"/>
              <a:t>law enforcement agency claimed</a:t>
            </a:r>
            <a:r>
              <a:rPr lang="en-US" baseline="0" dirty="0" smtClean="0"/>
              <a:t> that they won’t hunt down Bitcoin like a monster. This leaded to a rise in Bitcoin price from 200 to 1200 USD.</a:t>
            </a:r>
            <a:endParaRPr lang="en-US" dirty="0" smtClean="0"/>
          </a:p>
          <a:p>
            <a:r>
              <a:rPr lang="en-US" dirty="0" smtClean="0"/>
              <a:t/>
            </a:r>
            <a:br>
              <a:rPr lang="en-US" dirty="0" smtClean="0"/>
            </a:br>
            <a:r>
              <a:rPr lang="en-US" dirty="0" smtClean="0"/>
              <a:t>Neutral:</a:t>
            </a:r>
            <a:br>
              <a:rPr lang="en-US" dirty="0" smtClean="0"/>
            </a:br>
            <a:r>
              <a:rPr lang="en-US" dirty="0" smtClean="0"/>
              <a:t>Australia was aware</a:t>
            </a:r>
            <a:r>
              <a:rPr lang="en-US" baseline="0" dirty="0" smtClean="0"/>
              <a:t> of an Australian Bitcoin bank being hacked in Oct 2013, resulting US$1 million lost.</a:t>
            </a:r>
          </a:p>
          <a:p>
            <a:endParaRPr lang="en-US" baseline="0" dirty="0" smtClean="0"/>
          </a:p>
          <a:p>
            <a:r>
              <a:rPr lang="en-US" baseline="0" dirty="0" smtClean="0"/>
              <a:t>Estonia has no official stance, but warned that Bitcoin might be a Ponzi scheme</a:t>
            </a:r>
          </a:p>
          <a:p>
            <a:endParaRPr lang="en-US" baseline="0" dirty="0" smtClean="0"/>
          </a:p>
          <a:p>
            <a:r>
              <a:rPr lang="en-US" dirty="0" smtClean="0"/>
              <a:t>Hong Kong: Nothing official, though the treasury secretary there said existing laws forbid its use for fraud or money laundering.</a:t>
            </a:r>
          </a:p>
          <a:p>
            <a:endParaRPr lang="en-US" baseline="0" dirty="0" smtClean="0"/>
          </a:p>
          <a:p>
            <a:r>
              <a:rPr lang="en-US" dirty="0" smtClean="0"/>
              <a:t>Indonesia: Bitcoin is a potential payment method, but it’s different than ordinary currency. It is not regulated by the central bank so there are risks.</a:t>
            </a:r>
          </a:p>
          <a:p>
            <a:endParaRPr lang="en-US" baseline="0" dirty="0" smtClean="0"/>
          </a:p>
          <a:p>
            <a:r>
              <a:rPr lang="en-US" baseline="0" dirty="0" smtClean="0"/>
              <a:t>Spain government has a Bitcoin wallet.</a:t>
            </a:r>
          </a:p>
          <a:p>
            <a:endParaRPr lang="en-US" baseline="0" dirty="0" smtClean="0"/>
          </a:p>
          <a:p>
            <a:r>
              <a:rPr lang="en-US" baseline="0" dirty="0" smtClean="0"/>
              <a:t>Negative:</a:t>
            </a:r>
          </a:p>
          <a:p>
            <a:r>
              <a:rPr lang="en-US" dirty="0" smtClean="0"/>
              <a:t>Denmark’s </a:t>
            </a:r>
            <a:r>
              <a:rPr lang="en-US" dirty="0" err="1" smtClean="0"/>
              <a:t>Finanstilsynet</a:t>
            </a:r>
            <a:r>
              <a:rPr lang="en-US" dirty="0" smtClean="0"/>
              <a:t> (Financial Supervisory Authority) has issued a statement rejecting the </a:t>
            </a:r>
            <a:r>
              <a:rPr lang="en-US" dirty="0" err="1" smtClean="0"/>
              <a:t>bitcoin</a:t>
            </a:r>
            <a:r>
              <a:rPr lang="en-US" dirty="0" smtClean="0"/>
              <a:t> as a currency and stating that it will not regulate </a:t>
            </a:r>
            <a:r>
              <a:rPr lang="en-US" dirty="0" err="1" smtClean="0"/>
              <a:t>bitcoin</a:t>
            </a:r>
            <a:r>
              <a:rPr lang="en-US" dirty="0" smtClean="0"/>
              <a:t> use.</a:t>
            </a:r>
          </a:p>
          <a:p>
            <a:endParaRPr lang="en-US" dirty="0" smtClean="0"/>
          </a:p>
          <a:p>
            <a:r>
              <a:rPr lang="en-US" dirty="0" smtClean="0"/>
              <a:t>The central bank of France has criticized it as speculative and warned about its use for nefarious dealings</a:t>
            </a:r>
          </a:p>
          <a:p>
            <a:endParaRPr lang="en-US" dirty="0" smtClean="0"/>
          </a:p>
          <a:p>
            <a:r>
              <a:rPr lang="en-US" dirty="0" smtClean="0"/>
              <a:t>Netherlands doesn’t see virtual currency as being an electronic money</a:t>
            </a:r>
          </a:p>
          <a:p>
            <a:endParaRPr lang="en-US" dirty="0" smtClean="0"/>
          </a:p>
          <a:p>
            <a:r>
              <a:rPr lang="en-US" dirty="0" smtClean="0"/>
              <a:t>Russian law firm thinks that using it to buy things there could be illegal given that the Russian ruble is the exclusive means of payment in the Russian Federation per the law.</a:t>
            </a:r>
          </a:p>
          <a:p>
            <a:endParaRPr lang="en-US" dirty="0" smtClean="0"/>
          </a:p>
          <a:p>
            <a:r>
              <a:rPr lang="en-US" dirty="0" smtClean="0"/>
              <a:t>Turkey thinks</a:t>
            </a:r>
            <a:r>
              <a:rPr lang="en-US" baseline="0" dirty="0" smtClean="0"/>
              <a:t> Bitcoin is similar to </a:t>
            </a:r>
            <a:r>
              <a:rPr lang="en-US" dirty="0" smtClean="0"/>
              <a:t>Tulip mania in Holland, the Mississippi balloon in France, or the Enron or mortgage balloons in the United States, because the Bitcoin has no use value, but only exchange value.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5483190-B341-4714-A182-CD5B30C38801}" type="slidenum">
              <a:rPr lang="en-US" smtClean="0"/>
              <a:t>4</a:t>
            </a:fld>
            <a:endParaRPr lang="en-US"/>
          </a:p>
        </p:txBody>
      </p:sp>
    </p:spTree>
    <p:extLst>
      <p:ext uri="{BB962C8B-B14F-4D97-AF65-F5344CB8AC3E}">
        <p14:creationId xmlns:p14="http://schemas.microsoft.com/office/powerpoint/2010/main" val="301323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B74932-4D6D-40BA-A908-DEDAA78BD9B1}" type="datetimeFigureOut">
              <a:rPr lang="en-US" smtClean="0"/>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290385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74932-4D6D-40BA-A908-DEDAA78BD9B1}" type="datetimeFigureOut">
              <a:rPr lang="en-US" smtClean="0"/>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227182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74932-4D6D-40BA-A908-DEDAA78BD9B1}" type="datetimeFigureOut">
              <a:rPr lang="en-US" smtClean="0"/>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220329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74932-4D6D-40BA-A908-DEDAA78BD9B1}" type="datetimeFigureOut">
              <a:rPr lang="en-US" smtClean="0"/>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1151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B74932-4D6D-40BA-A908-DEDAA78BD9B1}" type="datetimeFigureOut">
              <a:rPr lang="en-US" smtClean="0"/>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286024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B74932-4D6D-40BA-A908-DEDAA78BD9B1}" type="datetimeFigureOut">
              <a:rPr lang="en-US" smtClean="0"/>
              <a:t>2014-03-23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146426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B74932-4D6D-40BA-A908-DEDAA78BD9B1}" type="datetimeFigureOut">
              <a:rPr lang="en-US" smtClean="0"/>
              <a:t>2014-03-23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198861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B74932-4D6D-40BA-A908-DEDAA78BD9B1}" type="datetimeFigureOut">
              <a:rPr lang="en-US" smtClean="0"/>
              <a:t>2014-03-23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385633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74932-4D6D-40BA-A908-DEDAA78BD9B1}" type="datetimeFigureOut">
              <a:rPr lang="en-US" smtClean="0"/>
              <a:t>2014-03-23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387871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4932-4D6D-40BA-A908-DEDAA78BD9B1}" type="datetimeFigureOut">
              <a:rPr lang="en-US" smtClean="0"/>
              <a:t>2014-03-23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228546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4932-4D6D-40BA-A908-DEDAA78BD9B1}" type="datetimeFigureOut">
              <a:rPr lang="en-US" smtClean="0"/>
              <a:t>2014-03-23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72ACA-2543-40B1-808F-AD5E803773A5}" type="slidenum">
              <a:rPr lang="en-US" smtClean="0"/>
              <a:t>‹#›</a:t>
            </a:fld>
            <a:endParaRPr lang="en-US"/>
          </a:p>
        </p:txBody>
      </p:sp>
    </p:spTree>
    <p:extLst>
      <p:ext uri="{BB962C8B-B14F-4D97-AF65-F5344CB8AC3E}">
        <p14:creationId xmlns:p14="http://schemas.microsoft.com/office/powerpoint/2010/main" val="392823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74932-4D6D-40BA-A908-DEDAA78BD9B1}" type="datetimeFigureOut">
              <a:rPr lang="en-US" smtClean="0"/>
              <a:t>2014-03-23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72ACA-2543-40B1-808F-AD5E803773A5}" type="slidenum">
              <a:rPr lang="en-US" smtClean="0"/>
              <a:t>‹#›</a:t>
            </a:fld>
            <a:endParaRPr lang="en-US"/>
          </a:p>
        </p:txBody>
      </p:sp>
    </p:spTree>
    <p:extLst>
      <p:ext uri="{BB962C8B-B14F-4D97-AF65-F5344CB8AC3E}">
        <p14:creationId xmlns:p14="http://schemas.microsoft.com/office/powerpoint/2010/main" val="545310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gif"/><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7.gif"/><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7" Type="http://schemas.openxmlformats.org/officeDocument/2006/relationships/image" Target="../media/image11.gif"/><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2" Type="http://schemas.openxmlformats.org/officeDocument/2006/relationships/notesSlide" Target="../notesSlides/notesSlide4.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0.gif"/><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5" Type="http://schemas.openxmlformats.org/officeDocument/2006/relationships/image" Target="../media/image9.gif"/><Relationship Id="rId15" Type="http://schemas.openxmlformats.org/officeDocument/2006/relationships/image" Target="../media/image18.jpe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gif"/><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5.png"/><Relationship Id="rId4" Type="http://schemas.openxmlformats.org/officeDocument/2006/relationships/image" Target="../media/image8.gif"/><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r="10617"/>
          <a:stretch/>
        </p:blipFill>
        <p:spPr>
          <a:xfrm>
            <a:off x="-43091" y="0"/>
            <a:ext cx="9187091" cy="6858000"/>
          </a:xfrm>
          <a:prstGeom prst="rect">
            <a:avLst/>
          </a:prstGeom>
          <a:noFill/>
          <a:ln>
            <a:noFill/>
          </a:ln>
        </p:spPr>
      </p:pic>
      <p:grpSp>
        <p:nvGrpSpPr>
          <p:cNvPr id="13" name="Group 12"/>
          <p:cNvGrpSpPr/>
          <p:nvPr/>
        </p:nvGrpSpPr>
        <p:grpSpPr>
          <a:xfrm>
            <a:off x="387123" y="542079"/>
            <a:ext cx="8304566" cy="4445305"/>
            <a:chOff x="2182685" y="0"/>
            <a:chExt cx="8304566" cy="4445305"/>
          </a:xfrm>
        </p:grpSpPr>
        <p:sp>
          <p:nvSpPr>
            <p:cNvPr id="5" name="Rectangle 4"/>
            <p:cNvSpPr/>
            <p:nvPr/>
          </p:nvSpPr>
          <p:spPr>
            <a:xfrm>
              <a:off x="2182685" y="0"/>
              <a:ext cx="1040670" cy="3154710"/>
            </a:xfrm>
            <a:prstGeom prst="rect">
              <a:avLst/>
            </a:prstGeom>
            <a:noFill/>
          </p:spPr>
          <p:txBody>
            <a:bodyPr wrap="none" lIns="91440" tIns="45720" rIns="91440" bIns="45720">
              <a:spAutoFit/>
            </a:bodyPr>
            <a:lstStyle/>
            <a:p>
              <a:pPr algn="ctr"/>
              <a:r>
                <a:rPr lang="en-US" sz="199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rPr>
                <a:t>“</a:t>
              </a:r>
              <a:endParaRPr lang="en-US" sz="199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endParaRPr>
            </a:p>
          </p:txBody>
        </p:sp>
        <p:sp>
          <p:nvSpPr>
            <p:cNvPr id="6" name="Rectangle 5"/>
            <p:cNvSpPr/>
            <p:nvPr/>
          </p:nvSpPr>
          <p:spPr>
            <a:xfrm>
              <a:off x="9446581" y="1290595"/>
              <a:ext cx="1040670" cy="3154710"/>
            </a:xfrm>
            <a:prstGeom prst="rect">
              <a:avLst/>
            </a:prstGeom>
          </p:spPr>
          <p:txBody>
            <a:bodyPr wrap="none">
              <a:spAutoFit/>
            </a:bodyPr>
            <a:lstStyle/>
            <a:p>
              <a:r>
                <a:rPr lang="en-US" sz="199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rPr>
                <a:t>”</a:t>
              </a:r>
              <a:endParaRPr lang="en-US" sz="3200" dirty="0"/>
            </a:p>
          </p:txBody>
        </p:sp>
        <p:sp>
          <p:nvSpPr>
            <p:cNvPr id="7" name="TextBox 6"/>
            <p:cNvSpPr txBox="1"/>
            <p:nvPr/>
          </p:nvSpPr>
          <p:spPr>
            <a:xfrm>
              <a:off x="3177500" y="805847"/>
              <a:ext cx="6447612" cy="1569660"/>
            </a:xfrm>
            <a:prstGeom prst="rect">
              <a:avLst/>
            </a:prstGeom>
            <a:noFill/>
          </p:spPr>
          <p:txBody>
            <a:bodyPr wrap="square" rtlCol="0">
              <a:spAutoFit/>
            </a:bodyPr>
            <a:lstStyle/>
            <a:p>
              <a:pPr algn="just"/>
              <a:r>
                <a:rPr lang="en-US" sz="3200" dirty="0">
                  <a:latin typeface="Segoe UI Light" panose="020B0502040204020203" pitchFamily="34" charset="0"/>
                  <a:cs typeface="Segoe UI Light" panose="020B0502040204020203" pitchFamily="34" charset="0"/>
                </a:rPr>
                <a:t>B</a:t>
              </a:r>
              <a:r>
                <a:rPr lang="en-US" sz="3200" dirty="0" smtClean="0">
                  <a:latin typeface="Segoe UI Light" panose="020B0502040204020203" pitchFamily="34" charset="0"/>
                  <a:cs typeface="Segoe UI Light" panose="020B0502040204020203" pitchFamily="34" charset="0"/>
                </a:rPr>
                <a:t>itcoin is not a currency and should not be circulated and used in the market as a currency.</a:t>
              </a:r>
              <a:endParaRPr lang="en-US" sz="3200" dirty="0">
                <a:latin typeface="Segoe UI Light" panose="020B0502040204020203" pitchFamily="34" charset="0"/>
                <a:cs typeface="Segoe UI Light" panose="020B0502040204020203" pitchFamily="34" charset="0"/>
              </a:endParaRPr>
            </a:p>
          </p:txBody>
        </p:sp>
      </p:grpSp>
      <p:pic>
        <p:nvPicPr>
          <p:cNvPr id="23" name="Picture 22"/>
          <p:cNvPicPr>
            <a:picLocks noChangeAspect="1"/>
          </p:cNvPicPr>
          <p:nvPr/>
        </p:nvPicPr>
        <p:blipFill rotWithShape="1">
          <a:blip r:embed="rId4">
            <a:extLst>
              <a:ext uri="{BEBA8EAE-BF5A-486C-A8C5-ECC9F3942E4B}">
                <a14:imgProps xmlns:a14="http://schemas.microsoft.com/office/drawing/2010/main">
                  <a14:imgLayer r:embed="rId5">
                    <a14:imgEffect>
                      <a14:backgroundRemoval t="4148" b="98991" l="4937" r="95839">
                        <a14:foregroundMark x1="52257" y1="96749" x2="52257" y2="96749"/>
                        <a14:backgroundMark x1="86883" y1="83408" x2="86883" y2="83408"/>
                        <a14:backgroundMark x1="75599" y1="82511" x2="75599" y2="82511"/>
                        <a14:backgroundMark x1="77715" y1="84081" x2="77715" y2="84081"/>
                      </a14:backgroundRemoval>
                    </a14:imgEffect>
                  </a14:imgLayer>
                </a14:imgProps>
              </a:ext>
              <a:ext uri="{28A0092B-C50C-407E-A947-70E740481C1C}">
                <a14:useLocalDpi xmlns:a14="http://schemas.microsoft.com/office/drawing/2010/main" val="0"/>
              </a:ext>
            </a:extLst>
          </a:blip>
          <a:srcRect b="20193"/>
          <a:stretch/>
        </p:blipFill>
        <p:spPr>
          <a:xfrm>
            <a:off x="1187588" y="2472012"/>
            <a:ext cx="9144000" cy="4590540"/>
          </a:xfrm>
          <a:prstGeom prst="rect">
            <a:avLst/>
          </a:prstGeom>
        </p:spPr>
      </p:pic>
      <p:sp>
        <p:nvSpPr>
          <p:cNvPr id="24" name="TextBox 23"/>
          <p:cNvSpPr txBox="1"/>
          <p:nvPr/>
        </p:nvSpPr>
        <p:spPr>
          <a:xfrm>
            <a:off x="4437070" y="6165221"/>
            <a:ext cx="4706930" cy="400110"/>
          </a:xfrm>
          <a:prstGeom prst="rect">
            <a:avLst/>
          </a:prstGeom>
          <a:solidFill>
            <a:srgbClr val="D9D9D9">
              <a:alpha val="50196"/>
            </a:srgbClr>
          </a:solidFill>
        </p:spPr>
        <p:txBody>
          <a:bodyPr wrap="none" rtlCol="0">
            <a:spAutoFit/>
          </a:bodyPr>
          <a:lstStyle/>
          <a:p>
            <a:r>
              <a:rPr lang="en-US" sz="2000" b="1" i="1" dirty="0">
                <a:solidFill>
                  <a:schemeClr val="tx1">
                    <a:lumMod val="95000"/>
                    <a:lumOff val="5000"/>
                  </a:schemeClr>
                </a:solidFill>
                <a:latin typeface="Segoe UI Light" panose="020B0502040204020203" pitchFamily="34" charset="0"/>
                <a:cs typeface="Segoe UI Light" panose="020B0502040204020203" pitchFamily="34" charset="0"/>
              </a:rPr>
              <a:t>President of the People's Republic of China </a:t>
            </a:r>
          </a:p>
        </p:txBody>
      </p:sp>
    </p:spTree>
    <p:extLst>
      <p:ext uri="{BB962C8B-B14F-4D97-AF65-F5344CB8AC3E}">
        <p14:creationId xmlns:p14="http://schemas.microsoft.com/office/powerpoint/2010/main" val="232500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938" r="7097"/>
          <a:stretch/>
        </p:blipFill>
        <p:spPr>
          <a:xfrm>
            <a:off x="0" y="0"/>
            <a:ext cx="9144000" cy="6857862"/>
          </a:xfrm>
          <a:prstGeom prst="rect">
            <a:avLst/>
          </a:prstGeom>
          <a:noFill/>
          <a:ln>
            <a:noFill/>
          </a:ln>
        </p:spPr>
      </p:pic>
      <p:grpSp>
        <p:nvGrpSpPr>
          <p:cNvPr id="12" name="Group 11"/>
          <p:cNvGrpSpPr/>
          <p:nvPr/>
        </p:nvGrpSpPr>
        <p:grpSpPr>
          <a:xfrm>
            <a:off x="24465" y="0"/>
            <a:ext cx="9119535" cy="5193729"/>
            <a:chOff x="-17911" y="1558022"/>
            <a:chExt cx="9119535" cy="5193729"/>
          </a:xfrm>
        </p:grpSpPr>
        <p:sp>
          <p:nvSpPr>
            <p:cNvPr id="9" name="Rectangle 8"/>
            <p:cNvSpPr/>
            <p:nvPr/>
          </p:nvSpPr>
          <p:spPr>
            <a:xfrm>
              <a:off x="-17911" y="1558022"/>
              <a:ext cx="1040670" cy="3154710"/>
            </a:xfrm>
            <a:prstGeom prst="rect">
              <a:avLst/>
            </a:prstGeom>
            <a:noFill/>
          </p:spPr>
          <p:txBody>
            <a:bodyPr wrap="none" lIns="91440" tIns="45720" rIns="91440" bIns="45720">
              <a:spAutoFit/>
            </a:bodyPr>
            <a:lstStyle/>
            <a:p>
              <a:pPr algn="ctr"/>
              <a:r>
                <a:rPr lang="en-US" sz="199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rPr>
                <a:t>“</a:t>
              </a:r>
              <a:endParaRPr lang="en-US" sz="199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endParaRPr>
            </a:p>
          </p:txBody>
        </p:sp>
        <p:sp>
          <p:nvSpPr>
            <p:cNvPr id="10" name="Rectangle 9"/>
            <p:cNvSpPr/>
            <p:nvPr/>
          </p:nvSpPr>
          <p:spPr>
            <a:xfrm>
              <a:off x="8060954" y="3597041"/>
              <a:ext cx="1040670" cy="3154710"/>
            </a:xfrm>
            <a:prstGeom prst="rect">
              <a:avLst/>
            </a:prstGeom>
          </p:spPr>
          <p:txBody>
            <a:bodyPr wrap="none">
              <a:spAutoFit/>
            </a:bodyPr>
            <a:lstStyle/>
            <a:p>
              <a:r>
                <a:rPr lang="en-US" sz="199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rPr>
                <a:t>”</a:t>
              </a:r>
              <a:endParaRPr lang="en-US" sz="3200" dirty="0"/>
            </a:p>
          </p:txBody>
        </p:sp>
        <p:sp>
          <p:nvSpPr>
            <p:cNvPr id="11" name="TextBox 10"/>
            <p:cNvSpPr txBox="1"/>
            <p:nvPr/>
          </p:nvSpPr>
          <p:spPr>
            <a:xfrm>
              <a:off x="1022759" y="2319769"/>
              <a:ext cx="7111591" cy="2554545"/>
            </a:xfrm>
            <a:prstGeom prst="rect">
              <a:avLst/>
            </a:prstGeom>
            <a:noFill/>
          </p:spPr>
          <p:txBody>
            <a:bodyPr wrap="square" rtlCol="0">
              <a:spAutoFit/>
            </a:bodyPr>
            <a:lstStyle/>
            <a:p>
              <a:pPr algn="just"/>
              <a:r>
                <a:rPr lang="en-US" sz="3200" dirty="0" smtClean="0">
                  <a:latin typeface="Segoe UI Light" panose="020B0502040204020203" pitchFamily="34" charset="0"/>
                  <a:cs typeface="Segoe UI Light" panose="020B0502040204020203" pitchFamily="34" charset="0"/>
                </a:rPr>
                <a:t>Currently, no specific protection exists in the E.U. that would protect consumers from financial losses if a platform that exchanges or holds virtual currencies fails or goes out of business</a:t>
              </a:r>
              <a:endParaRPr lang="en-US" sz="3200" dirty="0">
                <a:latin typeface="Segoe UI Light" panose="020B0502040204020203" pitchFamily="34" charset="0"/>
                <a:cs typeface="Segoe UI Light" panose="020B0502040204020203" pitchFamily="34" charset="0"/>
              </a:endParaRPr>
            </a:p>
          </p:txBody>
        </p:sp>
      </p:grpSp>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backgroundRemoval t="188" b="100000" l="0" r="100000">
                        <a14:backgroundMark x1="27750" y1="40150" x2="27750" y2="40150"/>
                        <a14:backgroundMark x1="4000" y1="81238" x2="4000" y2="81238"/>
                      </a14:backgroundRemoval>
                    </a14:imgEffect>
                  </a14:imgLayer>
                </a14:imgProps>
              </a:ext>
              <a:ext uri="{28A0092B-C50C-407E-A947-70E740481C1C}">
                <a14:useLocalDpi xmlns:a14="http://schemas.microsoft.com/office/drawing/2010/main" val="0"/>
              </a:ext>
            </a:extLst>
          </a:blip>
          <a:stretch>
            <a:fillRect/>
          </a:stretch>
        </p:blipFill>
        <p:spPr>
          <a:xfrm>
            <a:off x="3448050" y="2598945"/>
            <a:ext cx="6392580" cy="4259056"/>
          </a:xfrm>
          <a:prstGeom prst="rect">
            <a:avLst/>
          </a:prstGeom>
        </p:spPr>
      </p:pic>
      <p:sp>
        <p:nvSpPr>
          <p:cNvPr id="22" name="TextBox 21"/>
          <p:cNvSpPr txBox="1"/>
          <p:nvPr/>
        </p:nvSpPr>
        <p:spPr>
          <a:xfrm>
            <a:off x="3986075" y="5991437"/>
            <a:ext cx="5150449" cy="400110"/>
          </a:xfrm>
          <a:prstGeom prst="rect">
            <a:avLst/>
          </a:prstGeom>
          <a:solidFill>
            <a:srgbClr val="D9D9D9">
              <a:alpha val="50196"/>
            </a:srgbClr>
          </a:solidFill>
        </p:spPr>
        <p:txBody>
          <a:bodyPr wrap="none" rtlCol="0">
            <a:spAutoFit/>
          </a:bodyPr>
          <a:lstStyle/>
          <a:p>
            <a:r>
              <a:rPr lang="en-US" sz="2000" b="1" i="1" dirty="0" smtClean="0">
                <a:solidFill>
                  <a:schemeClr val="tx1">
                    <a:lumMod val="95000"/>
                    <a:lumOff val="5000"/>
                  </a:schemeClr>
                </a:solidFill>
                <a:latin typeface="Segoe UI Light" panose="020B0502040204020203" pitchFamily="34" charset="0"/>
                <a:cs typeface="Segoe UI Light" panose="020B0502040204020203" pitchFamily="34" charset="0"/>
              </a:rPr>
              <a:t>Chairman of the European Banking  Authority</a:t>
            </a:r>
            <a:endParaRPr lang="en-US" sz="2000" b="1" i="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4852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r="29541"/>
          <a:stretch/>
        </p:blipFill>
        <p:spPr>
          <a:xfrm>
            <a:off x="0" y="0"/>
            <a:ext cx="9182100" cy="6858000"/>
          </a:xfrm>
          <a:prstGeom prst="rect">
            <a:avLst/>
          </a:prstGeom>
        </p:spPr>
      </p:pic>
      <p:pic>
        <p:nvPicPr>
          <p:cNvPr id="2" name="Picture 1"/>
          <p:cNvPicPr>
            <a:picLocks noChangeAspect="1"/>
          </p:cNvPicPr>
          <p:nvPr/>
        </p:nvPicPr>
        <p:blipFill>
          <a:blip r:embed="rId4" cstate="print">
            <a:extLst>
              <a:ext uri="{BEBA8EAE-BF5A-486C-A8C5-ECC9F3942E4B}">
                <a14:imgProps xmlns:a14="http://schemas.microsoft.com/office/drawing/2010/main">
                  <a14:imgLayer r:embed="rId5">
                    <a14:imgEffect>
                      <a14:backgroundRemoval t="4930" b="100000" l="1875" r="100000">
                        <a14:foregroundMark x1="33906" y1="40610" x2="33906" y2="40610"/>
                        <a14:foregroundMark x1="51094" y1="95070" x2="51094" y2="95070"/>
                        <a14:foregroundMark x1="18281" y1="93427" x2="18281" y2="93427"/>
                        <a14:foregroundMark x1="10625" y1="92488" x2="10625" y2="92488"/>
                        <a14:foregroundMark x1="13594" y1="68545" x2="13594" y2="68545"/>
                        <a14:foregroundMark x1="11563" y1="77934" x2="11563" y2="77934"/>
                        <a14:foregroundMark x1="10000" y1="76056" x2="10000" y2="76056"/>
                        <a14:foregroundMark x1="10781" y1="80986" x2="10781" y2="80986"/>
                      </a14:backgroundRemoval>
                    </a14:imgEffect>
                  </a14:imgLayer>
                </a14:imgProps>
              </a:ext>
              <a:ext uri="{28A0092B-C50C-407E-A947-70E740481C1C}">
                <a14:useLocalDpi xmlns:a14="http://schemas.microsoft.com/office/drawing/2010/main" val="0"/>
              </a:ext>
            </a:extLst>
          </a:blip>
          <a:stretch>
            <a:fillRect/>
          </a:stretch>
        </p:blipFill>
        <p:spPr>
          <a:xfrm>
            <a:off x="0" y="3067664"/>
            <a:ext cx="5694401" cy="3790335"/>
          </a:xfrm>
          <a:prstGeom prst="rect">
            <a:avLst/>
          </a:prstGeom>
        </p:spPr>
      </p:pic>
      <p:grpSp>
        <p:nvGrpSpPr>
          <p:cNvPr id="22" name="Group 21"/>
          <p:cNvGrpSpPr/>
          <p:nvPr/>
        </p:nvGrpSpPr>
        <p:grpSpPr>
          <a:xfrm>
            <a:off x="62565" y="470798"/>
            <a:ext cx="9007667" cy="3916457"/>
            <a:chOff x="-17911" y="1558022"/>
            <a:chExt cx="9007667" cy="3916457"/>
          </a:xfrm>
        </p:grpSpPr>
        <p:sp>
          <p:nvSpPr>
            <p:cNvPr id="23" name="Rectangle 22"/>
            <p:cNvSpPr/>
            <p:nvPr/>
          </p:nvSpPr>
          <p:spPr>
            <a:xfrm>
              <a:off x="-17911" y="1558022"/>
              <a:ext cx="1040670" cy="3154710"/>
            </a:xfrm>
            <a:prstGeom prst="rect">
              <a:avLst/>
            </a:prstGeom>
            <a:noFill/>
          </p:spPr>
          <p:txBody>
            <a:bodyPr wrap="none" lIns="91440" tIns="45720" rIns="91440" bIns="45720">
              <a:spAutoFit/>
            </a:bodyPr>
            <a:lstStyle/>
            <a:p>
              <a:pPr algn="ctr"/>
              <a:r>
                <a:rPr lang="en-US" sz="199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rPr>
                <a:t>“</a:t>
              </a:r>
              <a:endParaRPr lang="en-US" sz="199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endParaRPr>
            </a:p>
          </p:txBody>
        </p:sp>
        <p:sp>
          <p:nvSpPr>
            <p:cNvPr id="24" name="Rectangle 23"/>
            <p:cNvSpPr/>
            <p:nvPr/>
          </p:nvSpPr>
          <p:spPr>
            <a:xfrm>
              <a:off x="7949086" y="2319769"/>
              <a:ext cx="1040670" cy="3154710"/>
            </a:xfrm>
            <a:prstGeom prst="rect">
              <a:avLst/>
            </a:prstGeom>
          </p:spPr>
          <p:txBody>
            <a:bodyPr wrap="none">
              <a:spAutoFit/>
            </a:bodyPr>
            <a:lstStyle/>
            <a:p>
              <a:r>
                <a:rPr lang="en-US" sz="199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panose="020B0502040204020203" pitchFamily="34" charset="0"/>
                  <a:cs typeface="Segoe UI Light" panose="020B0502040204020203" pitchFamily="34" charset="0"/>
                </a:rPr>
                <a:t>”</a:t>
              </a:r>
              <a:endParaRPr lang="en-US" sz="3200" dirty="0"/>
            </a:p>
          </p:txBody>
        </p:sp>
        <p:sp>
          <p:nvSpPr>
            <p:cNvPr id="25" name="TextBox 24"/>
            <p:cNvSpPr txBox="1"/>
            <p:nvPr/>
          </p:nvSpPr>
          <p:spPr>
            <a:xfrm>
              <a:off x="1022759" y="2319769"/>
              <a:ext cx="7111591" cy="1077218"/>
            </a:xfrm>
            <a:prstGeom prst="rect">
              <a:avLst/>
            </a:prstGeom>
            <a:noFill/>
          </p:spPr>
          <p:txBody>
            <a:bodyPr wrap="square" rtlCol="0">
              <a:spAutoFit/>
            </a:bodyPr>
            <a:lstStyle/>
            <a:p>
              <a:pPr algn="just"/>
              <a:r>
                <a:rPr lang="en-US" sz="3200" dirty="0" smtClean="0">
                  <a:latin typeface="Segoe UI Light" panose="020B0502040204020203" pitchFamily="34" charset="0"/>
                  <a:cs typeface="Segoe UI Light" panose="020B0502040204020203" pitchFamily="34" charset="0"/>
                </a:rPr>
                <a:t>Let's see what good can come from Bitcoin</a:t>
              </a:r>
              <a:endParaRPr lang="en-US" sz="3200" dirty="0">
                <a:latin typeface="Segoe UI Light" panose="020B0502040204020203" pitchFamily="34" charset="0"/>
                <a:cs typeface="Segoe UI Light" panose="020B0502040204020203" pitchFamily="34" charset="0"/>
              </a:endParaRPr>
            </a:p>
          </p:txBody>
        </p:sp>
      </p:grpSp>
      <p:sp>
        <p:nvSpPr>
          <p:cNvPr id="26" name="TextBox 25"/>
          <p:cNvSpPr txBox="1"/>
          <p:nvPr/>
        </p:nvSpPr>
        <p:spPr>
          <a:xfrm>
            <a:off x="5310248" y="6061208"/>
            <a:ext cx="2904578" cy="400110"/>
          </a:xfrm>
          <a:prstGeom prst="rect">
            <a:avLst/>
          </a:prstGeom>
          <a:solidFill>
            <a:srgbClr val="D9D9D9">
              <a:alpha val="50196"/>
            </a:srgbClr>
          </a:solidFill>
        </p:spPr>
        <p:txBody>
          <a:bodyPr wrap="none" rtlCol="0">
            <a:spAutoFit/>
          </a:bodyPr>
          <a:lstStyle/>
          <a:p>
            <a:r>
              <a:rPr lang="en-US" sz="2000" b="1" i="1" dirty="0" smtClean="0">
                <a:solidFill>
                  <a:schemeClr val="tx1">
                    <a:lumMod val="95000"/>
                    <a:lumOff val="5000"/>
                  </a:schemeClr>
                </a:solidFill>
                <a:latin typeface="Segoe UI Light" panose="020B0502040204020203" pitchFamily="34" charset="0"/>
                <a:cs typeface="Segoe UI Light" panose="020B0502040204020203" pitchFamily="34" charset="0"/>
              </a:rPr>
              <a:t>U.S. Senator for Delaware</a:t>
            </a:r>
            <a:endParaRPr lang="en-US" sz="2000" b="1" i="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422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9"/>
          <p:cNvSpPr/>
          <p:nvPr/>
        </p:nvSpPr>
        <p:spPr>
          <a:xfrm>
            <a:off x="-647700" y="2247900"/>
            <a:ext cx="10115550" cy="4762500"/>
          </a:xfrm>
          <a:custGeom>
            <a:avLst/>
            <a:gdLst>
              <a:gd name="connsiteX0" fmla="*/ 0 w 10115550"/>
              <a:gd name="connsiteY0" fmla="*/ 1714500 h 4762500"/>
              <a:gd name="connsiteX1" fmla="*/ 2895600 w 10115550"/>
              <a:gd name="connsiteY1" fmla="*/ 1714500 h 4762500"/>
              <a:gd name="connsiteX2" fmla="*/ 4419600 w 10115550"/>
              <a:gd name="connsiteY2" fmla="*/ 762000 h 4762500"/>
              <a:gd name="connsiteX3" fmla="*/ 4457700 w 10115550"/>
              <a:gd name="connsiteY3" fmla="*/ 0 h 4762500"/>
              <a:gd name="connsiteX4" fmla="*/ 9982200 w 10115550"/>
              <a:gd name="connsiteY4" fmla="*/ 38100 h 4762500"/>
              <a:gd name="connsiteX5" fmla="*/ 10115550 w 10115550"/>
              <a:gd name="connsiteY5" fmla="*/ 4743450 h 4762500"/>
              <a:gd name="connsiteX6" fmla="*/ 438150 w 10115550"/>
              <a:gd name="connsiteY6" fmla="*/ 4762500 h 4762500"/>
              <a:gd name="connsiteX7" fmla="*/ 0 w 10115550"/>
              <a:gd name="connsiteY7" fmla="*/ 1714500 h 47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15550" h="4762500">
                <a:moveTo>
                  <a:pt x="0" y="1714500"/>
                </a:moveTo>
                <a:lnTo>
                  <a:pt x="2895600" y="1714500"/>
                </a:lnTo>
                <a:lnTo>
                  <a:pt x="4419600" y="762000"/>
                </a:lnTo>
                <a:lnTo>
                  <a:pt x="4457700" y="0"/>
                </a:lnTo>
                <a:lnTo>
                  <a:pt x="9982200" y="38100"/>
                </a:lnTo>
                <a:lnTo>
                  <a:pt x="10115550" y="4743450"/>
                </a:lnTo>
                <a:lnTo>
                  <a:pt x="438150" y="4762500"/>
                </a:lnTo>
                <a:lnTo>
                  <a:pt x="0" y="171450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810000" y="-438150"/>
            <a:ext cx="5676900" cy="2819400"/>
          </a:xfrm>
          <a:custGeom>
            <a:avLst/>
            <a:gdLst>
              <a:gd name="connsiteX0" fmla="*/ 0 w 5676900"/>
              <a:gd name="connsiteY0" fmla="*/ 0 h 2819400"/>
              <a:gd name="connsiteX1" fmla="*/ 0 w 5676900"/>
              <a:gd name="connsiteY1" fmla="*/ 2800350 h 2819400"/>
              <a:gd name="connsiteX2" fmla="*/ 5676900 w 5676900"/>
              <a:gd name="connsiteY2" fmla="*/ 2819400 h 2819400"/>
              <a:gd name="connsiteX3" fmla="*/ 5600700 w 5676900"/>
              <a:gd name="connsiteY3" fmla="*/ 152400 h 2819400"/>
              <a:gd name="connsiteX4" fmla="*/ 0 w 5676900"/>
              <a:gd name="connsiteY4" fmla="*/ 0 h 281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6900" h="2819400">
                <a:moveTo>
                  <a:pt x="0" y="0"/>
                </a:moveTo>
                <a:lnTo>
                  <a:pt x="0" y="2800350"/>
                </a:lnTo>
                <a:lnTo>
                  <a:pt x="5676900" y="2819400"/>
                </a:lnTo>
                <a:lnTo>
                  <a:pt x="5600700" y="152400"/>
                </a:lnTo>
                <a:lnTo>
                  <a:pt x="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04800" y="-266700"/>
            <a:ext cx="4267200" cy="4305300"/>
          </a:xfrm>
          <a:custGeom>
            <a:avLst/>
            <a:gdLst>
              <a:gd name="connsiteX0" fmla="*/ 0 w 4267200"/>
              <a:gd name="connsiteY0" fmla="*/ 57150 h 4305300"/>
              <a:gd name="connsiteX1" fmla="*/ 19050 w 4267200"/>
              <a:gd name="connsiteY1" fmla="*/ 4305300 h 4305300"/>
              <a:gd name="connsiteX2" fmla="*/ 2609850 w 4267200"/>
              <a:gd name="connsiteY2" fmla="*/ 4286250 h 4305300"/>
              <a:gd name="connsiteX3" fmla="*/ 4248150 w 4267200"/>
              <a:gd name="connsiteY3" fmla="*/ 3333750 h 4305300"/>
              <a:gd name="connsiteX4" fmla="*/ 4267200 w 4267200"/>
              <a:gd name="connsiteY4" fmla="*/ 0 h 4305300"/>
              <a:gd name="connsiteX5" fmla="*/ 0 w 4267200"/>
              <a:gd name="connsiteY5" fmla="*/ 57150 h 430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200" h="4305300">
                <a:moveTo>
                  <a:pt x="0" y="57150"/>
                </a:moveTo>
                <a:lnTo>
                  <a:pt x="19050" y="4305300"/>
                </a:lnTo>
                <a:lnTo>
                  <a:pt x="2609850" y="4286250"/>
                </a:lnTo>
                <a:lnTo>
                  <a:pt x="4248150" y="3333750"/>
                </a:lnTo>
                <a:lnTo>
                  <a:pt x="4267200" y="0"/>
                </a:lnTo>
                <a:lnTo>
                  <a:pt x="0" y="57150"/>
                </a:lnTo>
                <a:close/>
              </a:path>
            </a:pathLst>
          </a:custGeom>
          <a:solidFill>
            <a:srgbClr val="FD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239963" y="1681258"/>
            <a:ext cx="1773242" cy="584775"/>
          </a:xfrm>
          <a:prstGeom prst="rect">
            <a:avLst/>
          </a:prstGeom>
          <a:noFill/>
        </p:spPr>
        <p:txBody>
          <a:bodyPr wrap="none" rtlCol="0">
            <a:spAutoFit/>
          </a:bodyPr>
          <a:lstStyle>
            <a:defPPr>
              <a:defRPr lang="en-US"/>
            </a:defPPr>
            <a:lvl1pPr>
              <a:defRPr sz="3200">
                <a:solidFill>
                  <a:srgbClr val="C00000"/>
                </a:solidFill>
                <a:latin typeface="Segoe UI Light" panose="020B0502040204020203" pitchFamily="34" charset="0"/>
                <a:cs typeface="Segoe UI Light" panose="020B0502040204020203" pitchFamily="34" charset="0"/>
              </a:defRPr>
            </a:lvl1pPr>
          </a:lstStyle>
          <a:p>
            <a:r>
              <a:rPr lang="en-US" dirty="0">
                <a:solidFill>
                  <a:schemeClr val="accent6">
                    <a:lumMod val="50000"/>
                  </a:schemeClr>
                </a:solidFill>
              </a:rPr>
              <a:t>POSITIVE</a:t>
            </a:r>
          </a:p>
        </p:txBody>
      </p:sp>
      <p:sp>
        <p:nvSpPr>
          <p:cNvPr id="11" name="TextBox 10"/>
          <p:cNvSpPr txBox="1"/>
          <p:nvPr/>
        </p:nvSpPr>
        <p:spPr>
          <a:xfrm>
            <a:off x="61654" y="91531"/>
            <a:ext cx="1925720" cy="584775"/>
          </a:xfrm>
          <a:prstGeom prst="rect">
            <a:avLst/>
          </a:prstGeom>
          <a:noFill/>
        </p:spPr>
        <p:txBody>
          <a:bodyPr wrap="none" rtlCol="0">
            <a:spAutoFit/>
          </a:bodyPr>
          <a:lstStyle/>
          <a:p>
            <a:r>
              <a:rPr lang="en-US" sz="3200" dirty="0" smtClean="0">
                <a:solidFill>
                  <a:srgbClr val="C00000"/>
                </a:solidFill>
                <a:latin typeface="Segoe UI Light" panose="020B0502040204020203" pitchFamily="34" charset="0"/>
                <a:cs typeface="Segoe UI Light" panose="020B0502040204020203" pitchFamily="34" charset="0"/>
              </a:rPr>
              <a:t>NEGATIVE</a:t>
            </a:r>
          </a:p>
        </p:txBody>
      </p:sp>
      <p:sp>
        <p:nvSpPr>
          <p:cNvPr id="12" name="TextBox 11"/>
          <p:cNvSpPr txBox="1"/>
          <p:nvPr/>
        </p:nvSpPr>
        <p:spPr>
          <a:xfrm>
            <a:off x="3409154" y="6172212"/>
            <a:ext cx="1830950" cy="584775"/>
          </a:xfrm>
          <a:prstGeom prst="rect">
            <a:avLst/>
          </a:prstGeom>
          <a:noFill/>
        </p:spPr>
        <p:txBody>
          <a:bodyPr wrap="none" rtlCol="0">
            <a:spAutoFit/>
          </a:bodyPr>
          <a:lstStyle>
            <a:defPPr>
              <a:defRPr lang="en-US"/>
            </a:defPPr>
            <a:lvl1pPr>
              <a:defRPr sz="3200">
                <a:solidFill>
                  <a:srgbClr val="C00000"/>
                </a:solidFill>
                <a:latin typeface="Segoe UI Light" panose="020B0502040204020203" pitchFamily="34" charset="0"/>
                <a:cs typeface="Segoe UI Light" panose="020B0502040204020203" pitchFamily="34" charset="0"/>
              </a:defRPr>
            </a:lvl1pPr>
          </a:lstStyle>
          <a:p>
            <a:r>
              <a:rPr lang="en-US" dirty="0" smtClean="0">
                <a:solidFill>
                  <a:schemeClr val="accent2">
                    <a:lumMod val="75000"/>
                  </a:schemeClr>
                </a:solidFill>
              </a:rPr>
              <a:t>NEUTRAL</a:t>
            </a:r>
            <a:endParaRPr lang="en-US" dirty="0">
              <a:solidFill>
                <a:schemeClr val="accent2">
                  <a:lumMod val="75000"/>
                </a:schemeClr>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0359" y="124121"/>
            <a:ext cx="1147897" cy="69407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363" y="6042301"/>
            <a:ext cx="1256473" cy="633107"/>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567" y="5258734"/>
            <a:ext cx="1256473" cy="633107"/>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2574" y="5964142"/>
            <a:ext cx="1028252" cy="689035"/>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80998" y="133752"/>
            <a:ext cx="1030139" cy="723882"/>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53780" y="888565"/>
            <a:ext cx="1370149" cy="690385"/>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62089" y="5096143"/>
            <a:ext cx="1091290" cy="727072"/>
          </a:xfrm>
          <a:prstGeom prst="rect">
            <a:avLst/>
          </a:prstGeom>
        </p:spPr>
      </p:pic>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8657" y="758257"/>
            <a:ext cx="1046755" cy="698428"/>
          </a:xfrm>
          <a:prstGeom prst="rect">
            <a:avLst/>
          </a:prstGeom>
          <a:noFill/>
          <a:ln>
            <a:noFill/>
          </a:ln>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30918" y="6022574"/>
            <a:ext cx="1284352" cy="642176"/>
          </a:xfrm>
          <a:prstGeom prst="rect">
            <a:avLst/>
          </a:prstGeom>
        </p:spPr>
      </p:pic>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9299" y="1521675"/>
            <a:ext cx="1009559" cy="672382"/>
          </a:xfrm>
          <a:prstGeom prst="rect">
            <a:avLst/>
          </a:prstGeom>
        </p:spPr>
      </p:pic>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2354" y="2288354"/>
            <a:ext cx="1006504" cy="761679"/>
          </a:xfrm>
          <a:prstGeom prst="rect">
            <a:avLst/>
          </a:prstGeom>
        </p:spPr>
      </p:pic>
      <p:pic>
        <p:nvPicPr>
          <p:cNvPr id="27" name="Picture 2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11093" y="5942938"/>
            <a:ext cx="1091290" cy="694333"/>
          </a:xfrm>
          <a:prstGeom prst="rect">
            <a:avLst/>
          </a:prstGeom>
        </p:spPr>
      </p:pic>
      <p:pic>
        <p:nvPicPr>
          <p:cNvPr id="28" name="Picture 2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385128" y="1573150"/>
            <a:ext cx="1009560" cy="666042"/>
          </a:xfrm>
          <a:prstGeom prst="rect">
            <a:avLst/>
          </a:prstGeom>
          <a:noFill/>
          <a:ln>
            <a:noFill/>
          </a:ln>
        </p:spPr>
      </p:pic>
      <p:pic>
        <p:nvPicPr>
          <p:cNvPr id="29" name="Picture 2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563879" y="126674"/>
            <a:ext cx="1147897" cy="701652"/>
          </a:xfrm>
          <a:prstGeom prst="rect">
            <a:avLst/>
          </a:prstGeom>
        </p:spPr>
      </p:pic>
      <p:pic>
        <p:nvPicPr>
          <p:cNvPr id="30" name="Picture 2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276258" y="776228"/>
            <a:ext cx="1007987" cy="671571"/>
          </a:xfrm>
          <a:prstGeom prst="rect">
            <a:avLst/>
          </a:prstGeom>
        </p:spPr>
      </p:pic>
      <p:pic>
        <p:nvPicPr>
          <p:cNvPr id="31" name="Picture 3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800210" y="154615"/>
            <a:ext cx="1136438" cy="681863"/>
          </a:xfrm>
          <a:prstGeom prst="rect">
            <a:avLst/>
          </a:prstGeom>
        </p:spPr>
      </p:pic>
      <p:pic>
        <p:nvPicPr>
          <p:cNvPr id="32" name="Picture 3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76258" y="1545953"/>
            <a:ext cx="1007987" cy="671991"/>
          </a:xfrm>
          <a:prstGeom prst="rect">
            <a:avLst/>
          </a:prstGeom>
        </p:spPr>
      </p:pic>
      <p:pic>
        <p:nvPicPr>
          <p:cNvPr id="33" name="Picture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779102" y="5096143"/>
            <a:ext cx="1107194" cy="737668"/>
          </a:xfrm>
          <a:prstGeom prst="rect">
            <a:avLst/>
          </a:prstGeom>
        </p:spPr>
      </p:pic>
      <p:pic>
        <p:nvPicPr>
          <p:cNvPr id="34" name="Picture 3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257208" y="2288354"/>
            <a:ext cx="1036610" cy="746359"/>
          </a:xfrm>
          <a:prstGeom prst="rect">
            <a:avLst/>
          </a:prstGeom>
        </p:spPr>
      </p:pic>
      <p:pic>
        <p:nvPicPr>
          <p:cNvPr id="35" name="Picture 3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616911" y="5898346"/>
            <a:ext cx="1107194" cy="737668"/>
          </a:xfrm>
          <a:prstGeom prst="rect">
            <a:avLst/>
          </a:prstGeom>
        </p:spPr>
      </p:pic>
      <p:pic>
        <p:nvPicPr>
          <p:cNvPr id="36" name="Picture 3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580109" y="5088525"/>
            <a:ext cx="1123199" cy="748331"/>
          </a:xfrm>
          <a:prstGeom prst="rect">
            <a:avLst/>
          </a:prstGeom>
        </p:spPr>
      </p:pic>
      <p:pic>
        <p:nvPicPr>
          <p:cNvPr id="37" name="Picture 36"/>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604658" y="5258733"/>
            <a:ext cx="1297846" cy="648923"/>
          </a:xfrm>
          <a:prstGeom prst="rect">
            <a:avLst/>
          </a:prstGeom>
        </p:spPr>
      </p:pic>
      <p:pic>
        <p:nvPicPr>
          <p:cNvPr id="38" name="Picture 3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734019" y="4203941"/>
            <a:ext cx="1083550" cy="788036"/>
          </a:xfrm>
          <a:prstGeom prst="rect">
            <a:avLst/>
          </a:prstGeom>
        </p:spPr>
      </p:pic>
      <p:pic>
        <p:nvPicPr>
          <p:cNvPr id="39" name="Picture 38"/>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909879" y="4255402"/>
            <a:ext cx="1130326" cy="753080"/>
          </a:xfrm>
          <a:prstGeom prst="rect">
            <a:avLst/>
          </a:prstGeom>
        </p:spPr>
      </p:pic>
      <p:pic>
        <p:nvPicPr>
          <p:cNvPr id="40" name="Picture 39"/>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232889" y="2531928"/>
            <a:ext cx="1182579" cy="787893"/>
          </a:xfrm>
          <a:prstGeom prst="rect">
            <a:avLst/>
          </a:prstGeom>
        </p:spPr>
      </p:pic>
      <p:pic>
        <p:nvPicPr>
          <p:cNvPr id="41" name="Picture 40"/>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57995" y="4491219"/>
            <a:ext cx="1297846" cy="648923"/>
          </a:xfrm>
          <a:prstGeom prst="rect">
            <a:avLst/>
          </a:prstGeom>
        </p:spPr>
      </p:pic>
      <p:pic>
        <p:nvPicPr>
          <p:cNvPr id="42" name="Picture 41"/>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537468" y="4219718"/>
            <a:ext cx="1104241" cy="735700"/>
          </a:xfrm>
          <a:prstGeom prst="rect">
            <a:avLst/>
          </a:prstGeom>
        </p:spPr>
      </p:pic>
      <p:pic>
        <p:nvPicPr>
          <p:cNvPr id="43" name="Picture 42"/>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365091" y="756224"/>
            <a:ext cx="1053671" cy="702008"/>
          </a:xfrm>
          <a:prstGeom prst="rect">
            <a:avLst/>
          </a:prstGeom>
        </p:spPr>
      </p:pic>
      <p:pic>
        <p:nvPicPr>
          <p:cNvPr id="44" name="Picture 43"/>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4292476" y="896503"/>
            <a:ext cx="1382865" cy="691433"/>
          </a:xfrm>
          <a:prstGeom prst="rect">
            <a:avLst/>
          </a:prstGeom>
        </p:spPr>
      </p:pic>
      <p:pic>
        <p:nvPicPr>
          <p:cNvPr id="45" name="Picture 44"/>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852100" y="3429000"/>
            <a:ext cx="1201279" cy="720767"/>
          </a:xfrm>
          <a:prstGeom prst="rect">
            <a:avLst/>
          </a:prstGeom>
        </p:spPr>
      </p:pic>
      <p:pic>
        <p:nvPicPr>
          <p:cNvPr id="46" name="Picture 45"/>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6664678" y="3425291"/>
            <a:ext cx="1100267" cy="687667"/>
          </a:xfrm>
          <a:prstGeom prst="rect">
            <a:avLst/>
          </a:prstGeom>
        </p:spPr>
      </p:pic>
      <p:pic>
        <p:nvPicPr>
          <p:cNvPr id="47" name="Picture 46"/>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538356" y="3437534"/>
            <a:ext cx="1044514" cy="696342"/>
          </a:xfrm>
          <a:prstGeom prst="rect">
            <a:avLst/>
          </a:prstGeom>
        </p:spPr>
      </p:pic>
      <p:pic>
        <p:nvPicPr>
          <p:cNvPr id="48" name="Picture 47"/>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2385128" y="2307613"/>
            <a:ext cx="1002468" cy="668482"/>
          </a:xfrm>
          <a:prstGeom prst="rect">
            <a:avLst/>
          </a:prstGeom>
          <a:noFill/>
          <a:ln>
            <a:noFill/>
          </a:ln>
        </p:spPr>
      </p:pic>
      <p:pic>
        <p:nvPicPr>
          <p:cNvPr id="49" name="Picture 48"/>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281652" y="4203941"/>
            <a:ext cx="1163506" cy="775186"/>
          </a:xfrm>
          <a:prstGeom prst="rect">
            <a:avLst/>
          </a:prstGeom>
        </p:spPr>
      </p:pic>
      <p:pic>
        <p:nvPicPr>
          <p:cNvPr id="50" name="Picture 49"/>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621112" y="4444408"/>
            <a:ext cx="1314094" cy="657047"/>
          </a:xfrm>
          <a:prstGeom prst="rect">
            <a:avLst/>
          </a:prstGeom>
        </p:spPr>
      </p:pic>
      <p:pic>
        <p:nvPicPr>
          <p:cNvPr id="51" name="Picture 50"/>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4347410" y="3372591"/>
            <a:ext cx="1109137" cy="739425"/>
          </a:xfrm>
          <a:prstGeom prst="rect">
            <a:avLst/>
          </a:prstGeom>
        </p:spPr>
      </p:pic>
      <p:pic>
        <p:nvPicPr>
          <p:cNvPr id="52" name="Picture 51"/>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7834761" y="2565895"/>
            <a:ext cx="1213570" cy="808541"/>
          </a:xfrm>
          <a:prstGeom prst="rect">
            <a:avLst/>
          </a:prstGeom>
        </p:spPr>
      </p:pic>
      <p:pic>
        <p:nvPicPr>
          <p:cNvPr id="53" name="Picture 52"/>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150147" y="3125226"/>
            <a:ext cx="1008711" cy="672054"/>
          </a:xfrm>
          <a:prstGeom prst="rect">
            <a:avLst/>
          </a:prstGeom>
        </p:spPr>
      </p:pic>
      <p:pic>
        <p:nvPicPr>
          <p:cNvPr id="54" name="Picture 53"/>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6511136" y="2542278"/>
            <a:ext cx="1253309" cy="835017"/>
          </a:xfrm>
          <a:prstGeom prst="rect">
            <a:avLst/>
          </a:prstGeom>
        </p:spPr>
      </p:pic>
      <p:pic>
        <p:nvPicPr>
          <p:cNvPr id="55" name="Picture 54"/>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257208" y="3101438"/>
            <a:ext cx="1036610" cy="690641"/>
          </a:xfrm>
          <a:prstGeom prst="rect">
            <a:avLst/>
          </a:prstGeom>
        </p:spPr>
      </p:pic>
      <p:pic>
        <p:nvPicPr>
          <p:cNvPr id="56" name="Picture 55"/>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2969668" y="5259763"/>
            <a:ext cx="1365024" cy="682512"/>
          </a:xfrm>
          <a:prstGeom prst="rect">
            <a:avLst/>
          </a:prstGeom>
        </p:spPr>
      </p:pic>
      <p:pic>
        <p:nvPicPr>
          <p:cNvPr id="57" name="Picture 56"/>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7222600" y="890321"/>
            <a:ext cx="1293367" cy="680634"/>
          </a:xfrm>
          <a:prstGeom prst="rect">
            <a:avLst/>
          </a:prstGeom>
        </p:spPr>
      </p:pic>
    </p:spTree>
    <p:extLst>
      <p:ext uri="{BB962C8B-B14F-4D97-AF65-F5344CB8AC3E}">
        <p14:creationId xmlns:p14="http://schemas.microsoft.com/office/powerpoint/2010/main" val="158689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Scale>
                                      <p:cBhvr>
                                        <p:cTn id="7" dur="1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 decel="50000" fill="hold">
                                          <p:stCondLst>
                                            <p:cond delay="0"/>
                                          </p:stCondLst>
                                        </p:cTn>
                                        <p:tgtEl>
                                          <p:spTgt spid="23"/>
                                        </p:tgtEl>
                                        <p:attrNameLst>
                                          <p:attrName>ppt_x</p:attrName>
                                          <p:attrName>ppt_y</p:attrName>
                                        </p:attrNameLst>
                                      </p:cBhvr>
                                    </p:animMotion>
                                    <p:animEffect transition="in" filter="fade">
                                      <p:cBhvr>
                                        <p:cTn id="9" dur="100"/>
                                        <p:tgtEl>
                                          <p:spTgt spid="23"/>
                                        </p:tgtEl>
                                      </p:cBhvr>
                                    </p:animEffect>
                                  </p:childTnLst>
                                </p:cTn>
                              </p:par>
                            </p:childTnLst>
                          </p:cTn>
                        </p:par>
                        <p:par>
                          <p:cTn id="10" fill="hold">
                            <p:stCondLst>
                              <p:cond delay="100"/>
                            </p:stCondLst>
                            <p:childTnLst>
                              <p:par>
                                <p:cTn id="11" presetID="52"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Scale>
                                      <p:cBhvr>
                                        <p:cTn id="13" dur="1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 decel="50000" fill="hold">
                                          <p:stCondLst>
                                            <p:cond delay="0"/>
                                          </p:stCondLst>
                                        </p:cTn>
                                        <p:tgtEl>
                                          <p:spTgt spid="25"/>
                                        </p:tgtEl>
                                        <p:attrNameLst>
                                          <p:attrName>ppt_x</p:attrName>
                                          <p:attrName>ppt_y</p:attrName>
                                        </p:attrNameLst>
                                      </p:cBhvr>
                                    </p:animMotion>
                                    <p:animEffect transition="in" filter="fade">
                                      <p:cBhvr>
                                        <p:cTn id="15" dur="100"/>
                                        <p:tgtEl>
                                          <p:spTgt spid="25"/>
                                        </p:tgtEl>
                                      </p:cBhvr>
                                    </p:animEffect>
                                  </p:childTnLst>
                                </p:cTn>
                              </p:par>
                            </p:childTnLst>
                          </p:cTn>
                        </p:par>
                        <p:par>
                          <p:cTn id="16" fill="hold">
                            <p:stCondLst>
                              <p:cond delay="200"/>
                            </p:stCondLst>
                            <p:childTnLst>
                              <p:par>
                                <p:cTn id="17" presetID="52"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Scale>
                                      <p:cBhvr>
                                        <p:cTn id="19" dur="1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 decel="50000" fill="hold">
                                          <p:stCondLst>
                                            <p:cond delay="0"/>
                                          </p:stCondLst>
                                        </p:cTn>
                                        <p:tgtEl>
                                          <p:spTgt spid="26"/>
                                        </p:tgtEl>
                                        <p:attrNameLst>
                                          <p:attrName>ppt_x</p:attrName>
                                          <p:attrName>ppt_y</p:attrName>
                                        </p:attrNameLst>
                                      </p:cBhvr>
                                    </p:animMotion>
                                    <p:animEffect transition="in" filter="fade">
                                      <p:cBhvr>
                                        <p:cTn id="21" dur="100"/>
                                        <p:tgtEl>
                                          <p:spTgt spid="26"/>
                                        </p:tgtEl>
                                      </p:cBhvr>
                                    </p:animEffect>
                                  </p:childTnLst>
                                </p:cTn>
                              </p:par>
                            </p:childTnLst>
                          </p:cTn>
                        </p:par>
                        <p:par>
                          <p:cTn id="22" fill="hold">
                            <p:stCondLst>
                              <p:cond delay="300"/>
                            </p:stCondLst>
                            <p:childTnLst>
                              <p:par>
                                <p:cTn id="23" presetID="52"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Scale>
                                      <p:cBhvr>
                                        <p:cTn id="25" dur="1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 decel="50000" fill="hold">
                                          <p:stCondLst>
                                            <p:cond delay="0"/>
                                          </p:stCondLst>
                                        </p:cTn>
                                        <p:tgtEl>
                                          <p:spTgt spid="28"/>
                                        </p:tgtEl>
                                        <p:attrNameLst>
                                          <p:attrName>ppt_x</p:attrName>
                                          <p:attrName>ppt_y</p:attrName>
                                        </p:attrNameLst>
                                      </p:cBhvr>
                                    </p:animMotion>
                                    <p:animEffect transition="in" filter="fade">
                                      <p:cBhvr>
                                        <p:cTn id="27" dur="100"/>
                                        <p:tgtEl>
                                          <p:spTgt spid="28"/>
                                        </p:tgtEl>
                                      </p:cBhvr>
                                    </p:animEffect>
                                  </p:childTnLst>
                                </p:cTn>
                              </p:par>
                            </p:childTnLst>
                          </p:cTn>
                        </p:par>
                        <p:par>
                          <p:cTn id="28" fill="hold">
                            <p:stCondLst>
                              <p:cond delay="400"/>
                            </p:stCondLst>
                            <p:childTnLst>
                              <p:par>
                                <p:cTn id="29" presetID="52"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Scale>
                                      <p:cBhvr>
                                        <p:cTn id="31" dur="1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 decel="50000" fill="hold">
                                          <p:stCondLst>
                                            <p:cond delay="0"/>
                                          </p:stCondLst>
                                        </p:cTn>
                                        <p:tgtEl>
                                          <p:spTgt spid="30"/>
                                        </p:tgtEl>
                                        <p:attrNameLst>
                                          <p:attrName>ppt_x</p:attrName>
                                          <p:attrName>ppt_y</p:attrName>
                                        </p:attrNameLst>
                                      </p:cBhvr>
                                    </p:animMotion>
                                    <p:animEffect transition="in" filter="fade">
                                      <p:cBhvr>
                                        <p:cTn id="33" dur="100"/>
                                        <p:tgtEl>
                                          <p:spTgt spid="30"/>
                                        </p:tgtEl>
                                      </p:cBhvr>
                                    </p:animEffect>
                                  </p:childTnLst>
                                </p:cTn>
                              </p:par>
                            </p:childTnLst>
                          </p:cTn>
                        </p:par>
                        <p:par>
                          <p:cTn id="34" fill="hold">
                            <p:stCondLst>
                              <p:cond delay="500"/>
                            </p:stCondLst>
                            <p:childTnLst>
                              <p:par>
                                <p:cTn id="35" presetID="52" presetClass="entr" presetSubtype="0"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Scale>
                                      <p:cBhvr>
                                        <p:cTn id="37" dur="1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 decel="50000" fill="hold">
                                          <p:stCondLst>
                                            <p:cond delay="0"/>
                                          </p:stCondLst>
                                        </p:cTn>
                                        <p:tgtEl>
                                          <p:spTgt spid="32"/>
                                        </p:tgtEl>
                                        <p:attrNameLst>
                                          <p:attrName>ppt_x</p:attrName>
                                          <p:attrName>ppt_y</p:attrName>
                                        </p:attrNameLst>
                                      </p:cBhvr>
                                    </p:animMotion>
                                    <p:animEffect transition="in" filter="fade">
                                      <p:cBhvr>
                                        <p:cTn id="39" dur="100"/>
                                        <p:tgtEl>
                                          <p:spTgt spid="32"/>
                                        </p:tgtEl>
                                      </p:cBhvr>
                                    </p:animEffect>
                                  </p:childTnLst>
                                </p:cTn>
                              </p:par>
                            </p:childTnLst>
                          </p:cTn>
                        </p:par>
                        <p:par>
                          <p:cTn id="40" fill="hold">
                            <p:stCondLst>
                              <p:cond delay="600"/>
                            </p:stCondLst>
                            <p:childTnLst>
                              <p:par>
                                <p:cTn id="41" presetID="52"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Scale>
                                      <p:cBhvr>
                                        <p:cTn id="43" dur="1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 decel="50000" fill="hold">
                                          <p:stCondLst>
                                            <p:cond delay="0"/>
                                          </p:stCondLst>
                                        </p:cTn>
                                        <p:tgtEl>
                                          <p:spTgt spid="34"/>
                                        </p:tgtEl>
                                        <p:attrNameLst>
                                          <p:attrName>ppt_x</p:attrName>
                                          <p:attrName>ppt_y</p:attrName>
                                        </p:attrNameLst>
                                      </p:cBhvr>
                                    </p:animMotion>
                                    <p:animEffect transition="in" filter="fade">
                                      <p:cBhvr>
                                        <p:cTn id="45" dur="100"/>
                                        <p:tgtEl>
                                          <p:spTgt spid="34"/>
                                        </p:tgtEl>
                                      </p:cBhvr>
                                    </p:animEffect>
                                  </p:childTnLst>
                                </p:cTn>
                              </p:par>
                            </p:childTnLst>
                          </p:cTn>
                        </p:par>
                        <p:par>
                          <p:cTn id="46" fill="hold">
                            <p:stCondLst>
                              <p:cond delay="700"/>
                            </p:stCondLst>
                            <p:childTnLst>
                              <p:par>
                                <p:cTn id="47" presetID="52" presetClass="entr" presetSubtype="0"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Scale>
                                      <p:cBhvr>
                                        <p:cTn id="49" dur="1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 decel="50000" fill="hold">
                                          <p:stCondLst>
                                            <p:cond delay="0"/>
                                          </p:stCondLst>
                                        </p:cTn>
                                        <p:tgtEl>
                                          <p:spTgt spid="43"/>
                                        </p:tgtEl>
                                        <p:attrNameLst>
                                          <p:attrName>ppt_x</p:attrName>
                                          <p:attrName>ppt_y</p:attrName>
                                        </p:attrNameLst>
                                      </p:cBhvr>
                                    </p:animMotion>
                                    <p:animEffect transition="in" filter="fade">
                                      <p:cBhvr>
                                        <p:cTn id="51" dur="100"/>
                                        <p:tgtEl>
                                          <p:spTgt spid="43"/>
                                        </p:tgtEl>
                                      </p:cBhvr>
                                    </p:animEffect>
                                  </p:childTnLst>
                                </p:cTn>
                              </p:par>
                            </p:childTnLst>
                          </p:cTn>
                        </p:par>
                        <p:par>
                          <p:cTn id="52" fill="hold">
                            <p:stCondLst>
                              <p:cond delay="800"/>
                            </p:stCondLst>
                            <p:childTnLst>
                              <p:par>
                                <p:cTn id="53" presetID="52"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Scale>
                                      <p:cBhvr>
                                        <p:cTn id="55" dur="1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 decel="50000" fill="hold">
                                          <p:stCondLst>
                                            <p:cond delay="0"/>
                                          </p:stCondLst>
                                        </p:cTn>
                                        <p:tgtEl>
                                          <p:spTgt spid="48"/>
                                        </p:tgtEl>
                                        <p:attrNameLst>
                                          <p:attrName>ppt_x</p:attrName>
                                          <p:attrName>ppt_y</p:attrName>
                                        </p:attrNameLst>
                                      </p:cBhvr>
                                    </p:animMotion>
                                    <p:animEffect transition="in" filter="fade">
                                      <p:cBhvr>
                                        <p:cTn id="57" dur="100"/>
                                        <p:tgtEl>
                                          <p:spTgt spid="48"/>
                                        </p:tgtEl>
                                      </p:cBhvr>
                                    </p:animEffect>
                                  </p:childTnLst>
                                </p:cTn>
                              </p:par>
                            </p:childTnLst>
                          </p:cTn>
                        </p:par>
                        <p:par>
                          <p:cTn id="58" fill="hold">
                            <p:stCondLst>
                              <p:cond delay="900"/>
                            </p:stCondLst>
                            <p:childTnLst>
                              <p:par>
                                <p:cTn id="59" presetID="52" presetClass="entr" presetSubtype="0" fill="hold" nodeType="afterEffect">
                                  <p:stCondLst>
                                    <p:cond delay="0"/>
                                  </p:stCondLst>
                                  <p:childTnLst>
                                    <p:set>
                                      <p:cBhvr>
                                        <p:cTn id="60" dur="1" fill="hold">
                                          <p:stCondLst>
                                            <p:cond delay="0"/>
                                          </p:stCondLst>
                                        </p:cTn>
                                        <p:tgtEl>
                                          <p:spTgt spid="53"/>
                                        </p:tgtEl>
                                        <p:attrNameLst>
                                          <p:attrName>style.visibility</p:attrName>
                                        </p:attrNameLst>
                                      </p:cBhvr>
                                      <p:to>
                                        <p:strVal val="visible"/>
                                      </p:to>
                                    </p:set>
                                    <p:animScale>
                                      <p:cBhvr>
                                        <p:cTn id="61" dur="1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 decel="50000" fill="hold">
                                          <p:stCondLst>
                                            <p:cond delay="0"/>
                                          </p:stCondLst>
                                        </p:cTn>
                                        <p:tgtEl>
                                          <p:spTgt spid="53"/>
                                        </p:tgtEl>
                                        <p:attrNameLst>
                                          <p:attrName>ppt_x</p:attrName>
                                          <p:attrName>ppt_y</p:attrName>
                                        </p:attrNameLst>
                                      </p:cBhvr>
                                    </p:animMotion>
                                    <p:animEffect transition="in" filter="fade">
                                      <p:cBhvr>
                                        <p:cTn id="63" dur="100"/>
                                        <p:tgtEl>
                                          <p:spTgt spid="53"/>
                                        </p:tgtEl>
                                      </p:cBhvr>
                                    </p:animEffect>
                                  </p:childTnLst>
                                </p:cTn>
                              </p:par>
                            </p:childTnLst>
                          </p:cTn>
                        </p:par>
                        <p:par>
                          <p:cTn id="64" fill="hold">
                            <p:stCondLst>
                              <p:cond delay="1000"/>
                            </p:stCondLst>
                            <p:childTnLst>
                              <p:par>
                                <p:cTn id="65" presetID="52" presetClass="entr" presetSubtype="0" fill="hold" nodeType="afterEffect">
                                  <p:stCondLst>
                                    <p:cond delay="0"/>
                                  </p:stCondLst>
                                  <p:childTnLst>
                                    <p:set>
                                      <p:cBhvr>
                                        <p:cTn id="66" dur="1" fill="hold">
                                          <p:stCondLst>
                                            <p:cond delay="0"/>
                                          </p:stCondLst>
                                        </p:cTn>
                                        <p:tgtEl>
                                          <p:spTgt spid="55"/>
                                        </p:tgtEl>
                                        <p:attrNameLst>
                                          <p:attrName>style.visibility</p:attrName>
                                        </p:attrNameLst>
                                      </p:cBhvr>
                                      <p:to>
                                        <p:strVal val="visible"/>
                                      </p:to>
                                    </p:set>
                                    <p:animScale>
                                      <p:cBhvr>
                                        <p:cTn id="67" dur="1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 decel="50000" fill="hold">
                                          <p:stCondLst>
                                            <p:cond delay="0"/>
                                          </p:stCondLst>
                                        </p:cTn>
                                        <p:tgtEl>
                                          <p:spTgt spid="55"/>
                                        </p:tgtEl>
                                        <p:attrNameLst>
                                          <p:attrName>ppt_x</p:attrName>
                                          <p:attrName>ppt_y</p:attrName>
                                        </p:attrNameLst>
                                      </p:cBhvr>
                                    </p:animMotion>
                                    <p:animEffect transition="in" filter="fade">
                                      <p:cBhvr>
                                        <p:cTn id="69" dur="100"/>
                                        <p:tgtEl>
                                          <p:spTgt spid="55"/>
                                        </p:tgtEl>
                                      </p:cBhvr>
                                    </p:animEffect>
                                  </p:childTnLst>
                                </p:cTn>
                              </p:par>
                            </p:childTnLst>
                          </p:cTn>
                        </p:par>
                        <p:par>
                          <p:cTn id="70" fill="hold">
                            <p:stCondLst>
                              <p:cond delay="1100"/>
                            </p:stCondLst>
                            <p:childTnLst>
                              <p:par>
                                <p:cTn id="71" presetID="52" presetClass="entr" presetSubtype="0" fill="hold" nodeType="afterEffect">
                                  <p:stCondLst>
                                    <p:cond delay="0"/>
                                  </p:stCondLst>
                                  <p:childTnLst>
                                    <p:set>
                                      <p:cBhvr>
                                        <p:cTn id="72" dur="1" fill="hold">
                                          <p:stCondLst>
                                            <p:cond delay="0"/>
                                          </p:stCondLst>
                                        </p:cTn>
                                        <p:tgtEl>
                                          <p:spTgt spid="13"/>
                                        </p:tgtEl>
                                        <p:attrNameLst>
                                          <p:attrName>style.visibility</p:attrName>
                                        </p:attrNameLst>
                                      </p:cBhvr>
                                      <p:to>
                                        <p:strVal val="visible"/>
                                      </p:to>
                                    </p:set>
                                    <p:animScale>
                                      <p:cBhvr>
                                        <p:cTn id="73" dur="1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 decel="50000" fill="hold">
                                          <p:stCondLst>
                                            <p:cond delay="0"/>
                                          </p:stCondLst>
                                        </p:cTn>
                                        <p:tgtEl>
                                          <p:spTgt spid="13"/>
                                        </p:tgtEl>
                                        <p:attrNameLst>
                                          <p:attrName>ppt_x</p:attrName>
                                          <p:attrName>ppt_y</p:attrName>
                                        </p:attrNameLst>
                                      </p:cBhvr>
                                    </p:animMotion>
                                    <p:animEffect transition="in" filter="fade">
                                      <p:cBhvr>
                                        <p:cTn id="75" dur="100"/>
                                        <p:tgtEl>
                                          <p:spTgt spid="13"/>
                                        </p:tgtEl>
                                      </p:cBhvr>
                                    </p:animEffect>
                                  </p:childTnLst>
                                </p:cTn>
                              </p:par>
                            </p:childTnLst>
                          </p:cTn>
                        </p:par>
                        <p:par>
                          <p:cTn id="76" fill="hold">
                            <p:stCondLst>
                              <p:cond delay="1200"/>
                            </p:stCondLst>
                            <p:childTnLst>
                              <p:par>
                                <p:cTn id="77" presetID="52" presetClass="entr" presetSubtype="0"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Scale>
                                      <p:cBhvr>
                                        <p:cTn id="79" dur="1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 decel="50000" fill="hold">
                                          <p:stCondLst>
                                            <p:cond delay="0"/>
                                          </p:stCondLst>
                                        </p:cTn>
                                        <p:tgtEl>
                                          <p:spTgt spid="20"/>
                                        </p:tgtEl>
                                        <p:attrNameLst>
                                          <p:attrName>ppt_x</p:attrName>
                                          <p:attrName>ppt_y</p:attrName>
                                        </p:attrNameLst>
                                      </p:cBhvr>
                                    </p:animMotion>
                                    <p:animEffect transition="in" filter="fade">
                                      <p:cBhvr>
                                        <p:cTn id="81" dur="100"/>
                                        <p:tgtEl>
                                          <p:spTgt spid="20"/>
                                        </p:tgtEl>
                                      </p:cBhvr>
                                    </p:animEffect>
                                  </p:childTnLst>
                                </p:cTn>
                              </p:par>
                            </p:childTnLst>
                          </p:cTn>
                        </p:par>
                        <p:par>
                          <p:cTn id="82" fill="hold">
                            <p:stCondLst>
                              <p:cond delay="1300"/>
                            </p:stCondLst>
                            <p:childTnLst>
                              <p:par>
                                <p:cTn id="83" presetID="52" presetClass="entr" presetSubtype="0" fill="hold" nodeType="afterEffect">
                                  <p:stCondLst>
                                    <p:cond delay="0"/>
                                  </p:stCondLst>
                                  <p:childTnLst>
                                    <p:set>
                                      <p:cBhvr>
                                        <p:cTn id="84" dur="1" fill="hold">
                                          <p:stCondLst>
                                            <p:cond delay="0"/>
                                          </p:stCondLst>
                                        </p:cTn>
                                        <p:tgtEl>
                                          <p:spTgt spid="21"/>
                                        </p:tgtEl>
                                        <p:attrNameLst>
                                          <p:attrName>style.visibility</p:attrName>
                                        </p:attrNameLst>
                                      </p:cBhvr>
                                      <p:to>
                                        <p:strVal val="visible"/>
                                      </p:to>
                                    </p:set>
                                    <p:animScale>
                                      <p:cBhvr>
                                        <p:cTn id="85" dur="1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 decel="50000" fill="hold">
                                          <p:stCondLst>
                                            <p:cond delay="0"/>
                                          </p:stCondLst>
                                        </p:cTn>
                                        <p:tgtEl>
                                          <p:spTgt spid="21"/>
                                        </p:tgtEl>
                                        <p:attrNameLst>
                                          <p:attrName>ppt_x</p:attrName>
                                          <p:attrName>ppt_y</p:attrName>
                                        </p:attrNameLst>
                                      </p:cBhvr>
                                    </p:animMotion>
                                    <p:animEffect transition="in" filter="fade">
                                      <p:cBhvr>
                                        <p:cTn id="87" dur="100"/>
                                        <p:tgtEl>
                                          <p:spTgt spid="21"/>
                                        </p:tgtEl>
                                      </p:cBhvr>
                                    </p:animEffect>
                                  </p:childTnLst>
                                </p:cTn>
                              </p:par>
                            </p:childTnLst>
                          </p:cTn>
                        </p:par>
                        <p:par>
                          <p:cTn id="88" fill="hold">
                            <p:stCondLst>
                              <p:cond delay="1400"/>
                            </p:stCondLst>
                            <p:childTnLst>
                              <p:par>
                                <p:cTn id="89" presetID="52" presetClass="entr" presetSubtype="0" fill="hold" nodeType="afterEffect">
                                  <p:stCondLst>
                                    <p:cond delay="0"/>
                                  </p:stCondLst>
                                  <p:childTnLst>
                                    <p:set>
                                      <p:cBhvr>
                                        <p:cTn id="90" dur="1" fill="hold">
                                          <p:stCondLst>
                                            <p:cond delay="0"/>
                                          </p:stCondLst>
                                        </p:cTn>
                                        <p:tgtEl>
                                          <p:spTgt spid="29"/>
                                        </p:tgtEl>
                                        <p:attrNameLst>
                                          <p:attrName>style.visibility</p:attrName>
                                        </p:attrNameLst>
                                      </p:cBhvr>
                                      <p:to>
                                        <p:strVal val="visible"/>
                                      </p:to>
                                    </p:set>
                                    <p:animScale>
                                      <p:cBhvr>
                                        <p:cTn id="91" dur="1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 decel="50000" fill="hold">
                                          <p:stCondLst>
                                            <p:cond delay="0"/>
                                          </p:stCondLst>
                                        </p:cTn>
                                        <p:tgtEl>
                                          <p:spTgt spid="29"/>
                                        </p:tgtEl>
                                        <p:attrNameLst>
                                          <p:attrName>ppt_x</p:attrName>
                                          <p:attrName>ppt_y</p:attrName>
                                        </p:attrNameLst>
                                      </p:cBhvr>
                                    </p:animMotion>
                                    <p:animEffect transition="in" filter="fade">
                                      <p:cBhvr>
                                        <p:cTn id="93" dur="100"/>
                                        <p:tgtEl>
                                          <p:spTgt spid="29"/>
                                        </p:tgtEl>
                                      </p:cBhvr>
                                    </p:animEffect>
                                  </p:childTnLst>
                                </p:cTn>
                              </p:par>
                            </p:childTnLst>
                          </p:cTn>
                        </p:par>
                        <p:par>
                          <p:cTn id="94" fill="hold">
                            <p:stCondLst>
                              <p:cond delay="1500"/>
                            </p:stCondLst>
                            <p:childTnLst>
                              <p:par>
                                <p:cTn id="95" presetID="52" presetClass="entr" presetSubtype="0" fill="hold" nodeType="afterEffect">
                                  <p:stCondLst>
                                    <p:cond delay="0"/>
                                  </p:stCondLst>
                                  <p:childTnLst>
                                    <p:set>
                                      <p:cBhvr>
                                        <p:cTn id="96" dur="1" fill="hold">
                                          <p:stCondLst>
                                            <p:cond delay="0"/>
                                          </p:stCondLst>
                                        </p:cTn>
                                        <p:tgtEl>
                                          <p:spTgt spid="31"/>
                                        </p:tgtEl>
                                        <p:attrNameLst>
                                          <p:attrName>style.visibility</p:attrName>
                                        </p:attrNameLst>
                                      </p:cBhvr>
                                      <p:to>
                                        <p:strVal val="visible"/>
                                      </p:to>
                                    </p:set>
                                    <p:animScale>
                                      <p:cBhvr>
                                        <p:cTn id="97" dur="1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 decel="50000" fill="hold">
                                          <p:stCondLst>
                                            <p:cond delay="0"/>
                                          </p:stCondLst>
                                        </p:cTn>
                                        <p:tgtEl>
                                          <p:spTgt spid="31"/>
                                        </p:tgtEl>
                                        <p:attrNameLst>
                                          <p:attrName>ppt_x</p:attrName>
                                          <p:attrName>ppt_y</p:attrName>
                                        </p:attrNameLst>
                                      </p:cBhvr>
                                    </p:animMotion>
                                    <p:animEffect transition="in" filter="fade">
                                      <p:cBhvr>
                                        <p:cTn id="99" dur="100"/>
                                        <p:tgtEl>
                                          <p:spTgt spid="31"/>
                                        </p:tgtEl>
                                      </p:cBhvr>
                                    </p:animEffect>
                                  </p:childTnLst>
                                </p:cTn>
                              </p:par>
                            </p:childTnLst>
                          </p:cTn>
                        </p:par>
                        <p:par>
                          <p:cTn id="100" fill="hold">
                            <p:stCondLst>
                              <p:cond delay="1600"/>
                            </p:stCondLst>
                            <p:childTnLst>
                              <p:par>
                                <p:cTn id="101" presetID="52" presetClass="entr" presetSubtype="0" fill="hold" nodeType="afterEffect">
                                  <p:stCondLst>
                                    <p:cond delay="0"/>
                                  </p:stCondLst>
                                  <p:childTnLst>
                                    <p:set>
                                      <p:cBhvr>
                                        <p:cTn id="102" dur="1" fill="hold">
                                          <p:stCondLst>
                                            <p:cond delay="0"/>
                                          </p:stCondLst>
                                        </p:cTn>
                                        <p:tgtEl>
                                          <p:spTgt spid="44"/>
                                        </p:tgtEl>
                                        <p:attrNameLst>
                                          <p:attrName>style.visibility</p:attrName>
                                        </p:attrNameLst>
                                      </p:cBhvr>
                                      <p:to>
                                        <p:strVal val="visible"/>
                                      </p:to>
                                    </p:set>
                                    <p:animScale>
                                      <p:cBhvr>
                                        <p:cTn id="103" dur="1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4" dur="100" decel="50000" fill="hold">
                                          <p:stCondLst>
                                            <p:cond delay="0"/>
                                          </p:stCondLst>
                                        </p:cTn>
                                        <p:tgtEl>
                                          <p:spTgt spid="44"/>
                                        </p:tgtEl>
                                        <p:attrNameLst>
                                          <p:attrName>ppt_x</p:attrName>
                                          <p:attrName>ppt_y</p:attrName>
                                        </p:attrNameLst>
                                      </p:cBhvr>
                                    </p:animMotion>
                                    <p:animEffect transition="in" filter="fade">
                                      <p:cBhvr>
                                        <p:cTn id="105" dur="100"/>
                                        <p:tgtEl>
                                          <p:spTgt spid="44"/>
                                        </p:tgtEl>
                                      </p:cBhvr>
                                    </p:animEffect>
                                  </p:childTnLst>
                                </p:cTn>
                              </p:par>
                            </p:childTnLst>
                          </p:cTn>
                        </p:par>
                        <p:par>
                          <p:cTn id="106" fill="hold">
                            <p:stCondLst>
                              <p:cond delay="1700"/>
                            </p:stCondLst>
                            <p:childTnLst>
                              <p:par>
                                <p:cTn id="107" presetID="52" presetClass="entr" presetSubtype="0" fill="hold" nodeType="afterEffect">
                                  <p:stCondLst>
                                    <p:cond delay="0"/>
                                  </p:stCondLst>
                                  <p:childTnLst>
                                    <p:set>
                                      <p:cBhvr>
                                        <p:cTn id="108" dur="1" fill="hold">
                                          <p:stCondLst>
                                            <p:cond delay="0"/>
                                          </p:stCondLst>
                                        </p:cTn>
                                        <p:tgtEl>
                                          <p:spTgt spid="57"/>
                                        </p:tgtEl>
                                        <p:attrNameLst>
                                          <p:attrName>style.visibility</p:attrName>
                                        </p:attrNameLst>
                                      </p:cBhvr>
                                      <p:to>
                                        <p:strVal val="visible"/>
                                      </p:to>
                                    </p:set>
                                    <p:animScale>
                                      <p:cBhvr>
                                        <p:cTn id="109" dur="1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0" dur="100" decel="50000" fill="hold">
                                          <p:stCondLst>
                                            <p:cond delay="0"/>
                                          </p:stCondLst>
                                        </p:cTn>
                                        <p:tgtEl>
                                          <p:spTgt spid="57"/>
                                        </p:tgtEl>
                                        <p:attrNameLst>
                                          <p:attrName>ppt_x</p:attrName>
                                          <p:attrName>ppt_y</p:attrName>
                                        </p:attrNameLst>
                                      </p:cBhvr>
                                    </p:animMotion>
                                    <p:animEffect transition="in" filter="fade">
                                      <p:cBhvr>
                                        <p:cTn id="111" dur="100"/>
                                        <p:tgtEl>
                                          <p:spTgt spid="57"/>
                                        </p:tgtEl>
                                      </p:cBhvr>
                                    </p:animEffect>
                                  </p:childTnLst>
                                </p:cTn>
                              </p:par>
                            </p:childTnLst>
                          </p:cTn>
                        </p:par>
                        <p:par>
                          <p:cTn id="112" fill="hold">
                            <p:stCondLst>
                              <p:cond delay="1800"/>
                            </p:stCondLst>
                            <p:childTnLst>
                              <p:par>
                                <p:cTn id="113" presetID="52" presetClass="entr" presetSubtype="0" fill="hold" nodeType="afterEffect">
                                  <p:stCondLst>
                                    <p:cond delay="0"/>
                                  </p:stCondLst>
                                  <p:childTnLst>
                                    <p:set>
                                      <p:cBhvr>
                                        <p:cTn id="114" dur="1" fill="hold">
                                          <p:stCondLst>
                                            <p:cond delay="0"/>
                                          </p:stCondLst>
                                        </p:cTn>
                                        <p:tgtEl>
                                          <p:spTgt spid="19"/>
                                        </p:tgtEl>
                                        <p:attrNameLst>
                                          <p:attrName>style.visibility</p:attrName>
                                        </p:attrNameLst>
                                      </p:cBhvr>
                                      <p:to>
                                        <p:strVal val="visible"/>
                                      </p:to>
                                    </p:set>
                                    <p:animScale>
                                      <p:cBhvr>
                                        <p:cTn id="115" dur="1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6" dur="100" decel="50000" fill="hold">
                                          <p:stCondLst>
                                            <p:cond delay="0"/>
                                          </p:stCondLst>
                                        </p:cTn>
                                        <p:tgtEl>
                                          <p:spTgt spid="19"/>
                                        </p:tgtEl>
                                        <p:attrNameLst>
                                          <p:attrName>ppt_x</p:attrName>
                                          <p:attrName>ppt_y</p:attrName>
                                        </p:attrNameLst>
                                      </p:cBhvr>
                                    </p:animMotion>
                                    <p:animEffect transition="in" filter="fade">
                                      <p:cBhvr>
                                        <p:cTn id="117" dur="100"/>
                                        <p:tgtEl>
                                          <p:spTgt spid="19"/>
                                        </p:tgtEl>
                                      </p:cBhvr>
                                    </p:animEffect>
                                  </p:childTnLst>
                                </p:cTn>
                              </p:par>
                            </p:childTnLst>
                          </p:cTn>
                        </p:par>
                        <p:par>
                          <p:cTn id="118" fill="hold">
                            <p:stCondLst>
                              <p:cond delay="1900"/>
                            </p:stCondLst>
                            <p:childTnLst>
                              <p:par>
                                <p:cTn id="119" presetID="52" presetClass="entr" presetSubtype="0" fill="hold" nodeType="afterEffect">
                                  <p:stCondLst>
                                    <p:cond delay="0"/>
                                  </p:stCondLst>
                                  <p:childTnLst>
                                    <p:set>
                                      <p:cBhvr>
                                        <p:cTn id="120" dur="1" fill="hold">
                                          <p:stCondLst>
                                            <p:cond delay="0"/>
                                          </p:stCondLst>
                                        </p:cTn>
                                        <p:tgtEl>
                                          <p:spTgt spid="22"/>
                                        </p:tgtEl>
                                        <p:attrNameLst>
                                          <p:attrName>style.visibility</p:attrName>
                                        </p:attrNameLst>
                                      </p:cBhvr>
                                      <p:to>
                                        <p:strVal val="visible"/>
                                      </p:to>
                                    </p:set>
                                    <p:animScale>
                                      <p:cBhvr>
                                        <p:cTn id="121" dur="1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2" dur="100" decel="50000" fill="hold">
                                          <p:stCondLst>
                                            <p:cond delay="0"/>
                                          </p:stCondLst>
                                        </p:cTn>
                                        <p:tgtEl>
                                          <p:spTgt spid="22"/>
                                        </p:tgtEl>
                                        <p:attrNameLst>
                                          <p:attrName>ppt_x</p:attrName>
                                          <p:attrName>ppt_y</p:attrName>
                                        </p:attrNameLst>
                                      </p:cBhvr>
                                    </p:animMotion>
                                    <p:animEffect transition="in" filter="fade">
                                      <p:cBhvr>
                                        <p:cTn id="123" dur="100"/>
                                        <p:tgtEl>
                                          <p:spTgt spid="22"/>
                                        </p:tgtEl>
                                      </p:cBhvr>
                                    </p:animEffect>
                                  </p:childTnLst>
                                </p:cTn>
                              </p:par>
                            </p:childTnLst>
                          </p:cTn>
                        </p:par>
                        <p:par>
                          <p:cTn id="124" fill="hold">
                            <p:stCondLst>
                              <p:cond delay="2000"/>
                            </p:stCondLst>
                            <p:childTnLst>
                              <p:par>
                                <p:cTn id="125" presetID="52" presetClass="entr" presetSubtype="0" fill="hold" nodeType="afterEffect">
                                  <p:stCondLst>
                                    <p:cond delay="0"/>
                                  </p:stCondLst>
                                  <p:childTnLst>
                                    <p:set>
                                      <p:cBhvr>
                                        <p:cTn id="126" dur="1" fill="hold">
                                          <p:stCondLst>
                                            <p:cond delay="0"/>
                                          </p:stCondLst>
                                        </p:cTn>
                                        <p:tgtEl>
                                          <p:spTgt spid="27"/>
                                        </p:tgtEl>
                                        <p:attrNameLst>
                                          <p:attrName>style.visibility</p:attrName>
                                        </p:attrNameLst>
                                      </p:cBhvr>
                                      <p:to>
                                        <p:strVal val="visible"/>
                                      </p:to>
                                    </p:set>
                                    <p:animScale>
                                      <p:cBhvr>
                                        <p:cTn id="127" dur="1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8" dur="100" decel="50000" fill="hold">
                                          <p:stCondLst>
                                            <p:cond delay="0"/>
                                          </p:stCondLst>
                                        </p:cTn>
                                        <p:tgtEl>
                                          <p:spTgt spid="27"/>
                                        </p:tgtEl>
                                        <p:attrNameLst>
                                          <p:attrName>ppt_x</p:attrName>
                                          <p:attrName>ppt_y</p:attrName>
                                        </p:attrNameLst>
                                      </p:cBhvr>
                                    </p:animMotion>
                                    <p:animEffect transition="in" filter="fade">
                                      <p:cBhvr>
                                        <p:cTn id="129" dur="100"/>
                                        <p:tgtEl>
                                          <p:spTgt spid="27"/>
                                        </p:tgtEl>
                                      </p:cBhvr>
                                    </p:animEffect>
                                  </p:childTnLst>
                                </p:cTn>
                              </p:par>
                            </p:childTnLst>
                          </p:cTn>
                        </p:par>
                        <p:par>
                          <p:cTn id="130" fill="hold">
                            <p:stCondLst>
                              <p:cond delay="2100"/>
                            </p:stCondLst>
                            <p:childTnLst>
                              <p:par>
                                <p:cTn id="131" presetID="52" presetClass="entr" presetSubtype="0" fill="hold" nodeType="afterEffect">
                                  <p:stCondLst>
                                    <p:cond delay="0"/>
                                  </p:stCondLst>
                                  <p:childTnLst>
                                    <p:set>
                                      <p:cBhvr>
                                        <p:cTn id="132" dur="1" fill="hold">
                                          <p:stCondLst>
                                            <p:cond delay="0"/>
                                          </p:stCondLst>
                                        </p:cTn>
                                        <p:tgtEl>
                                          <p:spTgt spid="33"/>
                                        </p:tgtEl>
                                        <p:attrNameLst>
                                          <p:attrName>style.visibility</p:attrName>
                                        </p:attrNameLst>
                                      </p:cBhvr>
                                      <p:to>
                                        <p:strVal val="visible"/>
                                      </p:to>
                                    </p:set>
                                    <p:animScale>
                                      <p:cBhvr>
                                        <p:cTn id="133" dur="1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4" dur="100" decel="50000" fill="hold">
                                          <p:stCondLst>
                                            <p:cond delay="0"/>
                                          </p:stCondLst>
                                        </p:cTn>
                                        <p:tgtEl>
                                          <p:spTgt spid="33"/>
                                        </p:tgtEl>
                                        <p:attrNameLst>
                                          <p:attrName>ppt_x</p:attrName>
                                          <p:attrName>ppt_y</p:attrName>
                                        </p:attrNameLst>
                                      </p:cBhvr>
                                    </p:animMotion>
                                    <p:animEffect transition="in" filter="fade">
                                      <p:cBhvr>
                                        <p:cTn id="135" dur="100"/>
                                        <p:tgtEl>
                                          <p:spTgt spid="33"/>
                                        </p:tgtEl>
                                      </p:cBhvr>
                                    </p:animEffect>
                                  </p:childTnLst>
                                </p:cTn>
                              </p:par>
                            </p:childTnLst>
                          </p:cTn>
                        </p:par>
                        <p:par>
                          <p:cTn id="136" fill="hold">
                            <p:stCondLst>
                              <p:cond delay="2200"/>
                            </p:stCondLst>
                            <p:childTnLst>
                              <p:par>
                                <p:cTn id="137" presetID="52"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Scale>
                                      <p:cBhvr>
                                        <p:cTn id="139" dur="1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0" dur="100" decel="50000" fill="hold">
                                          <p:stCondLst>
                                            <p:cond delay="0"/>
                                          </p:stCondLst>
                                        </p:cTn>
                                        <p:tgtEl>
                                          <p:spTgt spid="35"/>
                                        </p:tgtEl>
                                        <p:attrNameLst>
                                          <p:attrName>ppt_x</p:attrName>
                                          <p:attrName>ppt_y</p:attrName>
                                        </p:attrNameLst>
                                      </p:cBhvr>
                                    </p:animMotion>
                                    <p:animEffect transition="in" filter="fade">
                                      <p:cBhvr>
                                        <p:cTn id="141" dur="100"/>
                                        <p:tgtEl>
                                          <p:spTgt spid="35"/>
                                        </p:tgtEl>
                                      </p:cBhvr>
                                    </p:animEffect>
                                  </p:childTnLst>
                                </p:cTn>
                              </p:par>
                            </p:childTnLst>
                          </p:cTn>
                        </p:par>
                        <p:par>
                          <p:cTn id="142" fill="hold">
                            <p:stCondLst>
                              <p:cond delay="2300"/>
                            </p:stCondLst>
                            <p:childTnLst>
                              <p:par>
                                <p:cTn id="143" presetID="52" presetClass="entr" presetSubtype="0" fill="hold" nodeType="afterEffect">
                                  <p:stCondLst>
                                    <p:cond delay="0"/>
                                  </p:stCondLst>
                                  <p:childTnLst>
                                    <p:set>
                                      <p:cBhvr>
                                        <p:cTn id="144" dur="1" fill="hold">
                                          <p:stCondLst>
                                            <p:cond delay="0"/>
                                          </p:stCondLst>
                                        </p:cTn>
                                        <p:tgtEl>
                                          <p:spTgt spid="36"/>
                                        </p:tgtEl>
                                        <p:attrNameLst>
                                          <p:attrName>style.visibility</p:attrName>
                                        </p:attrNameLst>
                                      </p:cBhvr>
                                      <p:to>
                                        <p:strVal val="visible"/>
                                      </p:to>
                                    </p:set>
                                    <p:animScale>
                                      <p:cBhvr>
                                        <p:cTn id="145" dur="1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6" dur="100" decel="50000" fill="hold">
                                          <p:stCondLst>
                                            <p:cond delay="0"/>
                                          </p:stCondLst>
                                        </p:cTn>
                                        <p:tgtEl>
                                          <p:spTgt spid="36"/>
                                        </p:tgtEl>
                                        <p:attrNameLst>
                                          <p:attrName>ppt_x</p:attrName>
                                          <p:attrName>ppt_y</p:attrName>
                                        </p:attrNameLst>
                                      </p:cBhvr>
                                    </p:animMotion>
                                    <p:animEffect transition="in" filter="fade">
                                      <p:cBhvr>
                                        <p:cTn id="147" dur="100"/>
                                        <p:tgtEl>
                                          <p:spTgt spid="36"/>
                                        </p:tgtEl>
                                      </p:cBhvr>
                                    </p:animEffect>
                                  </p:childTnLst>
                                </p:cTn>
                              </p:par>
                            </p:childTnLst>
                          </p:cTn>
                        </p:par>
                        <p:par>
                          <p:cTn id="148" fill="hold">
                            <p:stCondLst>
                              <p:cond delay="2400"/>
                            </p:stCondLst>
                            <p:childTnLst>
                              <p:par>
                                <p:cTn id="149" presetID="52" presetClass="entr" presetSubtype="0"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Scale>
                                      <p:cBhvr>
                                        <p:cTn id="151" dur="1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2" dur="100" decel="50000" fill="hold">
                                          <p:stCondLst>
                                            <p:cond delay="0"/>
                                          </p:stCondLst>
                                        </p:cTn>
                                        <p:tgtEl>
                                          <p:spTgt spid="38"/>
                                        </p:tgtEl>
                                        <p:attrNameLst>
                                          <p:attrName>ppt_x</p:attrName>
                                          <p:attrName>ppt_y</p:attrName>
                                        </p:attrNameLst>
                                      </p:cBhvr>
                                    </p:animMotion>
                                    <p:animEffect transition="in" filter="fade">
                                      <p:cBhvr>
                                        <p:cTn id="153" dur="100"/>
                                        <p:tgtEl>
                                          <p:spTgt spid="38"/>
                                        </p:tgtEl>
                                      </p:cBhvr>
                                    </p:animEffect>
                                  </p:childTnLst>
                                </p:cTn>
                              </p:par>
                            </p:childTnLst>
                          </p:cTn>
                        </p:par>
                        <p:par>
                          <p:cTn id="154" fill="hold">
                            <p:stCondLst>
                              <p:cond delay="2500"/>
                            </p:stCondLst>
                            <p:childTnLst>
                              <p:par>
                                <p:cTn id="155" presetID="52" presetClass="entr" presetSubtype="0" fill="hold" nodeType="afterEffect">
                                  <p:stCondLst>
                                    <p:cond delay="0"/>
                                  </p:stCondLst>
                                  <p:childTnLst>
                                    <p:set>
                                      <p:cBhvr>
                                        <p:cTn id="156" dur="1" fill="hold">
                                          <p:stCondLst>
                                            <p:cond delay="0"/>
                                          </p:stCondLst>
                                        </p:cTn>
                                        <p:tgtEl>
                                          <p:spTgt spid="39"/>
                                        </p:tgtEl>
                                        <p:attrNameLst>
                                          <p:attrName>style.visibility</p:attrName>
                                        </p:attrNameLst>
                                      </p:cBhvr>
                                      <p:to>
                                        <p:strVal val="visible"/>
                                      </p:to>
                                    </p:set>
                                    <p:animScale>
                                      <p:cBhvr>
                                        <p:cTn id="157" dur="1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8" dur="100" decel="50000" fill="hold">
                                          <p:stCondLst>
                                            <p:cond delay="0"/>
                                          </p:stCondLst>
                                        </p:cTn>
                                        <p:tgtEl>
                                          <p:spTgt spid="39"/>
                                        </p:tgtEl>
                                        <p:attrNameLst>
                                          <p:attrName>ppt_x</p:attrName>
                                          <p:attrName>ppt_y</p:attrName>
                                        </p:attrNameLst>
                                      </p:cBhvr>
                                    </p:animMotion>
                                    <p:animEffect transition="in" filter="fade">
                                      <p:cBhvr>
                                        <p:cTn id="159" dur="100"/>
                                        <p:tgtEl>
                                          <p:spTgt spid="39"/>
                                        </p:tgtEl>
                                      </p:cBhvr>
                                    </p:animEffect>
                                  </p:childTnLst>
                                </p:cTn>
                              </p:par>
                            </p:childTnLst>
                          </p:cTn>
                        </p:par>
                        <p:par>
                          <p:cTn id="160" fill="hold">
                            <p:stCondLst>
                              <p:cond delay="2600"/>
                            </p:stCondLst>
                            <p:childTnLst>
                              <p:par>
                                <p:cTn id="161" presetID="52" presetClass="entr" presetSubtype="0" fill="hold" nodeType="afterEffect">
                                  <p:stCondLst>
                                    <p:cond delay="0"/>
                                  </p:stCondLst>
                                  <p:childTnLst>
                                    <p:set>
                                      <p:cBhvr>
                                        <p:cTn id="162" dur="1" fill="hold">
                                          <p:stCondLst>
                                            <p:cond delay="0"/>
                                          </p:stCondLst>
                                        </p:cTn>
                                        <p:tgtEl>
                                          <p:spTgt spid="40"/>
                                        </p:tgtEl>
                                        <p:attrNameLst>
                                          <p:attrName>style.visibility</p:attrName>
                                        </p:attrNameLst>
                                      </p:cBhvr>
                                      <p:to>
                                        <p:strVal val="visible"/>
                                      </p:to>
                                    </p:set>
                                    <p:animScale>
                                      <p:cBhvr>
                                        <p:cTn id="163" dur="1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4" dur="100" decel="50000" fill="hold">
                                          <p:stCondLst>
                                            <p:cond delay="0"/>
                                          </p:stCondLst>
                                        </p:cTn>
                                        <p:tgtEl>
                                          <p:spTgt spid="40"/>
                                        </p:tgtEl>
                                        <p:attrNameLst>
                                          <p:attrName>ppt_x</p:attrName>
                                          <p:attrName>ppt_y</p:attrName>
                                        </p:attrNameLst>
                                      </p:cBhvr>
                                    </p:animMotion>
                                    <p:animEffect transition="in" filter="fade">
                                      <p:cBhvr>
                                        <p:cTn id="165" dur="100"/>
                                        <p:tgtEl>
                                          <p:spTgt spid="40"/>
                                        </p:tgtEl>
                                      </p:cBhvr>
                                    </p:animEffect>
                                  </p:childTnLst>
                                </p:cTn>
                              </p:par>
                            </p:childTnLst>
                          </p:cTn>
                        </p:par>
                        <p:par>
                          <p:cTn id="166" fill="hold">
                            <p:stCondLst>
                              <p:cond delay="2700"/>
                            </p:stCondLst>
                            <p:childTnLst>
                              <p:par>
                                <p:cTn id="167" presetID="52" presetClass="entr" presetSubtype="0"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Scale>
                                      <p:cBhvr>
                                        <p:cTn id="169" dur="1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0" dur="100" decel="50000" fill="hold">
                                          <p:stCondLst>
                                            <p:cond delay="0"/>
                                          </p:stCondLst>
                                        </p:cTn>
                                        <p:tgtEl>
                                          <p:spTgt spid="42"/>
                                        </p:tgtEl>
                                        <p:attrNameLst>
                                          <p:attrName>ppt_x</p:attrName>
                                          <p:attrName>ppt_y</p:attrName>
                                        </p:attrNameLst>
                                      </p:cBhvr>
                                    </p:animMotion>
                                    <p:animEffect transition="in" filter="fade">
                                      <p:cBhvr>
                                        <p:cTn id="171" dur="100"/>
                                        <p:tgtEl>
                                          <p:spTgt spid="42"/>
                                        </p:tgtEl>
                                      </p:cBhvr>
                                    </p:animEffect>
                                  </p:childTnLst>
                                </p:cTn>
                              </p:par>
                            </p:childTnLst>
                          </p:cTn>
                        </p:par>
                        <p:par>
                          <p:cTn id="172" fill="hold">
                            <p:stCondLst>
                              <p:cond delay="2800"/>
                            </p:stCondLst>
                            <p:childTnLst>
                              <p:par>
                                <p:cTn id="173" presetID="52" presetClass="entr" presetSubtype="0" fill="hold" nodeType="afterEffect">
                                  <p:stCondLst>
                                    <p:cond delay="0"/>
                                  </p:stCondLst>
                                  <p:childTnLst>
                                    <p:set>
                                      <p:cBhvr>
                                        <p:cTn id="174" dur="1" fill="hold">
                                          <p:stCondLst>
                                            <p:cond delay="0"/>
                                          </p:stCondLst>
                                        </p:cTn>
                                        <p:tgtEl>
                                          <p:spTgt spid="45"/>
                                        </p:tgtEl>
                                        <p:attrNameLst>
                                          <p:attrName>style.visibility</p:attrName>
                                        </p:attrNameLst>
                                      </p:cBhvr>
                                      <p:to>
                                        <p:strVal val="visible"/>
                                      </p:to>
                                    </p:set>
                                    <p:animScale>
                                      <p:cBhvr>
                                        <p:cTn id="175" dur="1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6" dur="100" decel="50000" fill="hold">
                                          <p:stCondLst>
                                            <p:cond delay="0"/>
                                          </p:stCondLst>
                                        </p:cTn>
                                        <p:tgtEl>
                                          <p:spTgt spid="45"/>
                                        </p:tgtEl>
                                        <p:attrNameLst>
                                          <p:attrName>ppt_x</p:attrName>
                                          <p:attrName>ppt_y</p:attrName>
                                        </p:attrNameLst>
                                      </p:cBhvr>
                                    </p:animMotion>
                                    <p:animEffect transition="in" filter="fade">
                                      <p:cBhvr>
                                        <p:cTn id="177" dur="100"/>
                                        <p:tgtEl>
                                          <p:spTgt spid="45"/>
                                        </p:tgtEl>
                                      </p:cBhvr>
                                    </p:animEffect>
                                  </p:childTnLst>
                                </p:cTn>
                              </p:par>
                            </p:childTnLst>
                          </p:cTn>
                        </p:par>
                        <p:par>
                          <p:cTn id="178" fill="hold">
                            <p:stCondLst>
                              <p:cond delay="2900"/>
                            </p:stCondLst>
                            <p:childTnLst>
                              <p:par>
                                <p:cTn id="179" presetID="52" presetClass="entr" presetSubtype="0" fill="hold" nodeType="afterEffect">
                                  <p:stCondLst>
                                    <p:cond delay="0"/>
                                  </p:stCondLst>
                                  <p:childTnLst>
                                    <p:set>
                                      <p:cBhvr>
                                        <p:cTn id="180" dur="1" fill="hold">
                                          <p:stCondLst>
                                            <p:cond delay="0"/>
                                          </p:stCondLst>
                                        </p:cTn>
                                        <p:tgtEl>
                                          <p:spTgt spid="46"/>
                                        </p:tgtEl>
                                        <p:attrNameLst>
                                          <p:attrName>style.visibility</p:attrName>
                                        </p:attrNameLst>
                                      </p:cBhvr>
                                      <p:to>
                                        <p:strVal val="visible"/>
                                      </p:to>
                                    </p:set>
                                    <p:animScale>
                                      <p:cBhvr>
                                        <p:cTn id="181" dur="1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2" dur="100" decel="50000" fill="hold">
                                          <p:stCondLst>
                                            <p:cond delay="0"/>
                                          </p:stCondLst>
                                        </p:cTn>
                                        <p:tgtEl>
                                          <p:spTgt spid="46"/>
                                        </p:tgtEl>
                                        <p:attrNameLst>
                                          <p:attrName>ppt_x</p:attrName>
                                          <p:attrName>ppt_y</p:attrName>
                                        </p:attrNameLst>
                                      </p:cBhvr>
                                    </p:animMotion>
                                    <p:animEffect transition="in" filter="fade">
                                      <p:cBhvr>
                                        <p:cTn id="183" dur="100"/>
                                        <p:tgtEl>
                                          <p:spTgt spid="46"/>
                                        </p:tgtEl>
                                      </p:cBhvr>
                                    </p:animEffect>
                                  </p:childTnLst>
                                </p:cTn>
                              </p:par>
                            </p:childTnLst>
                          </p:cTn>
                        </p:par>
                        <p:par>
                          <p:cTn id="184" fill="hold">
                            <p:stCondLst>
                              <p:cond delay="3000"/>
                            </p:stCondLst>
                            <p:childTnLst>
                              <p:par>
                                <p:cTn id="185" presetID="52" presetClass="entr" presetSubtype="0" fill="hold" nodeType="afterEffect">
                                  <p:stCondLst>
                                    <p:cond delay="0"/>
                                  </p:stCondLst>
                                  <p:childTnLst>
                                    <p:set>
                                      <p:cBhvr>
                                        <p:cTn id="186" dur="1" fill="hold">
                                          <p:stCondLst>
                                            <p:cond delay="0"/>
                                          </p:stCondLst>
                                        </p:cTn>
                                        <p:tgtEl>
                                          <p:spTgt spid="47"/>
                                        </p:tgtEl>
                                        <p:attrNameLst>
                                          <p:attrName>style.visibility</p:attrName>
                                        </p:attrNameLst>
                                      </p:cBhvr>
                                      <p:to>
                                        <p:strVal val="visible"/>
                                      </p:to>
                                    </p:set>
                                    <p:animScale>
                                      <p:cBhvr>
                                        <p:cTn id="187" dur="1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8" dur="100" decel="50000" fill="hold">
                                          <p:stCondLst>
                                            <p:cond delay="0"/>
                                          </p:stCondLst>
                                        </p:cTn>
                                        <p:tgtEl>
                                          <p:spTgt spid="47"/>
                                        </p:tgtEl>
                                        <p:attrNameLst>
                                          <p:attrName>ppt_x</p:attrName>
                                          <p:attrName>ppt_y</p:attrName>
                                        </p:attrNameLst>
                                      </p:cBhvr>
                                    </p:animMotion>
                                    <p:animEffect transition="in" filter="fade">
                                      <p:cBhvr>
                                        <p:cTn id="189" dur="100"/>
                                        <p:tgtEl>
                                          <p:spTgt spid="47"/>
                                        </p:tgtEl>
                                      </p:cBhvr>
                                    </p:animEffect>
                                  </p:childTnLst>
                                </p:cTn>
                              </p:par>
                            </p:childTnLst>
                          </p:cTn>
                        </p:par>
                        <p:par>
                          <p:cTn id="190" fill="hold">
                            <p:stCondLst>
                              <p:cond delay="3100"/>
                            </p:stCondLst>
                            <p:childTnLst>
                              <p:par>
                                <p:cTn id="191" presetID="52" presetClass="entr" presetSubtype="0" fill="hold" nodeType="afterEffect">
                                  <p:stCondLst>
                                    <p:cond delay="0"/>
                                  </p:stCondLst>
                                  <p:childTnLst>
                                    <p:set>
                                      <p:cBhvr>
                                        <p:cTn id="192" dur="1" fill="hold">
                                          <p:stCondLst>
                                            <p:cond delay="0"/>
                                          </p:stCondLst>
                                        </p:cTn>
                                        <p:tgtEl>
                                          <p:spTgt spid="49"/>
                                        </p:tgtEl>
                                        <p:attrNameLst>
                                          <p:attrName>style.visibility</p:attrName>
                                        </p:attrNameLst>
                                      </p:cBhvr>
                                      <p:to>
                                        <p:strVal val="visible"/>
                                      </p:to>
                                    </p:set>
                                    <p:animScale>
                                      <p:cBhvr>
                                        <p:cTn id="193" dur="1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4" dur="100" decel="50000" fill="hold">
                                          <p:stCondLst>
                                            <p:cond delay="0"/>
                                          </p:stCondLst>
                                        </p:cTn>
                                        <p:tgtEl>
                                          <p:spTgt spid="49"/>
                                        </p:tgtEl>
                                        <p:attrNameLst>
                                          <p:attrName>ppt_x</p:attrName>
                                          <p:attrName>ppt_y</p:attrName>
                                        </p:attrNameLst>
                                      </p:cBhvr>
                                    </p:animMotion>
                                    <p:animEffect transition="in" filter="fade">
                                      <p:cBhvr>
                                        <p:cTn id="195" dur="100"/>
                                        <p:tgtEl>
                                          <p:spTgt spid="49"/>
                                        </p:tgtEl>
                                      </p:cBhvr>
                                    </p:animEffect>
                                  </p:childTnLst>
                                </p:cTn>
                              </p:par>
                            </p:childTnLst>
                          </p:cTn>
                        </p:par>
                        <p:par>
                          <p:cTn id="196" fill="hold">
                            <p:stCondLst>
                              <p:cond delay="3200"/>
                            </p:stCondLst>
                            <p:childTnLst>
                              <p:par>
                                <p:cTn id="197" presetID="52" presetClass="entr" presetSubtype="0" fill="hold" nodeType="afterEffect">
                                  <p:stCondLst>
                                    <p:cond delay="0"/>
                                  </p:stCondLst>
                                  <p:childTnLst>
                                    <p:set>
                                      <p:cBhvr>
                                        <p:cTn id="198" dur="1" fill="hold">
                                          <p:stCondLst>
                                            <p:cond delay="0"/>
                                          </p:stCondLst>
                                        </p:cTn>
                                        <p:tgtEl>
                                          <p:spTgt spid="51"/>
                                        </p:tgtEl>
                                        <p:attrNameLst>
                                          <p:attrName>style.visibility</p:attrName>
                                        </p:attrNameLst>
                                      </p:cBhvr>
                                      <p:to>
                                        <p:strVal val="visible"/>
                                      </p:to>
                                    </p:set>
                                    <p:animScale>
                                      <p:cBhvr>
                                        <p:cTn id="199" dur="1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0" dur="100" decel="50000" fill="hold">
                                          <p:stCondLst>
                                            <p:cond delay="0"/>
                                          </p:stCondLst>
                                        </p:cTn>
                                        <p:tgtEl>
                                          <p:spTgt spid="51"/>
                                        </p:tgtEl>
                                        <p:attrNameLst>
                                          <p:attrName>ppt_x</p:attrName>
                                          <p:attrName>ppt_y</p:attrName>
                                        </p:attrNameLst>
                                      </p:cBhvr>
                                    </p:animMotion>
                                    <p:animEffect transition="in" filter="fade">
                                      <p:cBhvr>
                                        <p:cTn id="201" dur="100"/>
                                        <p:tgtEl>
                                          <p:spTgt spid="51"/>
                                        </p:tgtEl>
                                      </p:cBhvr>
                                    </p:animEffect>
                                  </p:childTnLst>
                                </p:cTn>
                              </p:par>
                            </p:childTnLst>
                          </p:cTn>
                        </p:par>
                        <p:par>
                          <p:cTn id="202" fill="hold">
                            <p:stCondLst>
                              <p:cond delay="3300"/>
                            </p:stCondLst>
                            <p:childTnLst>
                              <p:par>
                                <p:cTn id="203" presetID="52" presetClass="entr" presetSubtype="0" fill="hold" nodeType="afterEffect">
                                  <p:stCondLst>
                                    <p:cond delay="0"/>
                                  </p:stCondLst>
                                  <p:childTnLst>
                                    <p:set>
                                      <p:cBhvr>
                                        <p:cTn id="204" dur="1" fill="hold">
                                          <p:stCondLst>
                                            <p:cond delay="0"/>
                                          </p:stCondLst>
                                        </p:cTn>
                                        <p:tgtEl>
                                          <p:spTgt spid="52"/>
                                        </p:tgtEl>
                                        <p:attrNameLst>
                                          <p:attrName>style.visibility</p:attrName>
                                        </p:attrNameLst>
                                      </p:cBhvr>
                                      <p:to>
                                        <p:strVal val="visible"/>
                                      </p:to>
                                    </p:set>
                                    <p:animScale>
                                      <p:cBhvr>
                                        <p:cTn id="205" dur="1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6" dur="100" decel="50000" fill="hold">
                                          <p:stCondLst>
                                            <p:cond delay="0"/>
                                          </p:stCondLst>
                                        </p:cTn>
                                        <p:tgtEl>
                                          <p:spTgt spid="52"/>
                                        </p:tgtEl>
                                        <p:attrNameLst>
                                          <p:attrName>ppt_x</p:attrName>
                                          <p:attrName>ppt_y</p:attrName>
                                        </p:attrNameLst>
                                      </p:cBhvr>
                                    </p:animMotion>
                                    <p:animEffect transition="in" filter="fade">
                                      <p:cBhvr>
                                        <p:cTn id="207" dur="100"/>
                                        <p:tgtEl>
                                          <p:spTgt spid="52"/>
                                        </p:tgtEl>
                                      </p:cBhvr>
                                    </p:animEffect>
                                  </p:childTnLst>
                                </p:cTn>
                              </p:par>
                            </p:childTnLst>
                          </p:cTn>
                        </p:par>
                        <p:par>
                          <p:cTn id="208" fill="hold">
                            <p:stCondLst>
                              <p:cond delay="3400"/>
                            </p:stCondLst>
                            <p:childTnLst>
                              <p:par>
                                <p:cTn id="209" presetID="52" presetClass="entr" presetSubtype="0" fill="hold" nodeType="afterEffect">
                                  <p:stCondLst>
                                    <p:cond delay="0"/>
                                  </p:stCondLst>
                                  <p:childTnLst>
                                    <p:set>
                                      <p:cBhvr>
                                        <p:cTn id="210" dur="1" fill="hold">
                                          <p:stCondLst>
                                            <p:cond delay="0"/>
                                          </p:stCondLst>
                                        </p:cTn>
                                        <p:tgtEl>
                                          <p:spTgt spid="54"/>
                                        </p:tgtEl>
                                        <p:attrNameLst>
                                          <p:attrName>style.visibility</p:attrName>
                                        </p:attrNameLst>
                                      </p:cBhvr>
                                      <p:to>
                                        <p:strVal val="visible"/>
                                      </p:to>
                                    </p:set>
                                    <p:animScale>
                                      <p:cBhvr>
                                        <p:cTn id="211" dur="1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2" dur="100" decel="50000" fill="hold">
                                          <p:stCondLst>
                                            <p:cond delay="0"/>
                                          </p:stCondLst>
                                        </p:cTn>
                                        <p:tgtEl>
                                          <p:spTgt spid="54"/>
                                        </p:tgtEl>
                                        <p:attrNameLst>
                                          <p:attrName>ppt_x</p:attrName>
                                          <p:attrName>ppt_y</p:attrName>
                                        </p:attrNameLst>
                                      </p:cBhvr>
                                    </p:animMotion>
                                    <p:animEffect transition="in" filter="fade">
                                      <p:cBhvr>
                                        <p:cTn id="213" dur="100"/>
                                        <p:tgtEl>
                                          <p:spTgt spid="54"/>
                                        </p:tgtEl>
                                      </p:cBhvr>
                                    </p:animEffect>
                                  </p:childTnLst>
                                </p:cTn>
                              </p:par>
                            </p:childTnLst>
                          </p:cTn>
                        </p:par>
                        <p:par>
                          <p:cTn id="214" fill="hold">
                            <p:stCondLst>
                              <p:cond delay="3500"/>
                            </p:stCondLst>
                            <p:childTnLst>
                              <p:par>
                                <p:cTn id="215" presetID="52" presetClass="entr" presetSubtype="0" fill="hold" nodeType="afterEffect">
                                  <p:stCondLst>
                                    <p:cond delay="0"/>
                                  </p:stCondLst>
                                  <p:childTnLst>
                                    <p:set>
                                      <p:cBhvr>
                                        <p:cTn id="216" dur="1" fill="hold">
                                          <p:stCondLst>
                                            <p:cond delay="0"/>
                                          </p:stCondLst>
                                        </p:cTn>
                                        <p:tgtEl>
                                          <p:spTgt spid="16"/>
                                        </p:tgtEl>
                                        <p:attrNameLst>
                                          <p:attrName>style.visibility</p:attrName>
                                        </p:attrNameLst>
                                      </p:cBhvr>
                                      <p:to>
                                        <p:strVal val="visible"/>
                                      </p:to>
                                    </p:set>
                                    <p:animScale>
                                      <p:cBhvr>
                                        <p:cTn id="217" dur="1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8" dur="100" decel="50000" fill="hold">
                                          <p:stCondLst>
                                            <p:cond delay="0"/>
                                          </p:stCondLst>
                                        </p:cTn>
                                        <p:tgtEl>
                                          <p:spTgt spid="16"/>
                                        </p:tgtEl>
                                        <p:attrNameLst>
                                          <p:attrName>ppt_x</p:attrName>
                                          <p:attrName>ppt_y</p:attrName>
                                        </p:attrNameLst>
                                      </p:cBhvr>
                                    </p:animMotion>
                                    <p:animEffect transition="in" filter="fade">
                                      <p:cBhvr>
                                        <p:cTn id="219" dur="100"/>
                                        <p:tgtEl>
                                          <p:spTgt spid="16"/>
                                        </p:tgtEl>
                                      </p:cBhvr>
                                    </p:animEffect>
                                  </p:childTnLst>
                                </p:cTn>
                              </p:par>
                            </p:childTnLst>
                          </p:cTn>
                        </p:par>
                        <p:par>
                          <p:cTn id="220" fill="hold">
                            <p:stCondLst>
                              <p:cond delay="3600"/>
                            </p:stCondLst>
                            <p:childTnLst>
                              <p:par>
                                <p:cTn id="221" presetID="52" presetClass="entr" presetSubtype="0" fill="hold" nodeType="afterEffect">
                                  <p:stCondLst>
                                    <p:cond delay="0"/>
                                  </p:stCondLst>
                                  <p:childTnLst>
                                    <p:set>
                                      <p:cBhvr>
                                        <p:cTn id="222" dur="1" fill="hold">
                                          <p:stCondLst>
                                            <p:cond delay="0"/>
                                          </p:stCondLst>
                                        </p:cTn>
                                        <p:tgtEl>
                                          <p:spTgt spid="18"/>
                                        </p:tgtEl>
                                        <p:attrNameLst>
                                          <p:attrName>style.visibility</p:attrName>
                                        </p:attrNameLst>
                                      </p:cBhvr>
                                      <p:to>
                                        <p:strVal val="visible"/>
                                      </p:to>
                                    </p:set>
                                    <p:animScale>
                                      <p:cBhvr>
                                        <p:cTn id="223" dur="1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4" dur="100" decel="50000" fill="hold">
                                          <p:stCondLst>
                                            <p:cond delay="0"/>
                                          </p:stCondLst>
                                        </p:cTn>
                                        <p:tgtEl>
                                          <p:spTgt spid="18"/>
                                        </p:tgtEl>
                                        <p:attrNameLst>
                                          <p:attrName>ppt_x</p:attrName>
                                          <p:attrName>ppt_y</p:attrName>
                                        </p:attrNameLst>
                                      </p:cBhvr>
                                    </p:animMotion>
                                    <p:animEffect transition="in" filter="fade">
                                      <p:cBhvr>
                                        <p:cTn id="225" dur="100"/>
                                        <p:tgtEl>
                                          <p:spTgt spid="18"/>
                                        </p:tgtEl>
                                      </p:cBhvr>
                                    </p:animEffect>
                                  </p:childTnLst>
                                </p:cTn>
                              </p:par>
                            </p:childTnLst>
                          </p:cTn>
                        </p:par>
                        <p:par>
                          <p:cTn id="226" fill="hold">
                            <p:stCondLst>
                              <p:cond delay="3700"/>
                            </p:stCondLst>
                            <p:childTnLst>
                              <p:par>
                                <p:cTn id="227" presetID="52" presetClass="entr" presetSubtype="0" fill="hold" nodeType="afterEffect">
                                  <p:stCondLst>
                                    <p:cond delay="0"/>
                                  </p:stCondLst>
                                  <p:childTnLst>
                                    <p:set>
                                      <p:cBhvr>
                                        <p:cTn id="228" dur="1" fill="hold">
                                          <p:stCondLst>
                                            <p:cond delay="0"/>
                                          </p:stCondLst>
                                        </p:cTn>
                                        <p:tgtEl>
                                          <p:spTgt spid="24"/>
                                        </p:tgtEl>
                                        <p:attrNameLst>
                                          <p:attrName>style.visibility</p:attrName>
                                        </p:attrNameLst>
                                      </p:cBhvr>
                                      <p:to>
                                        <p:strVal val="visible"/>
                                      </p:to>
                                    </p:set>
                                    <p:animScale>
                                      <p:cBhvr>
                                        <p:cTn id="229" dur="1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0" dur="100" decel="50000" fill="hold">
                                          <p:stCondLst>
                                            <p:cond delay="0"/>
                                          </p:stCondLst>
                                        </p:cTn>
                                        <p:tgtEl>
                                          <p:spTgt spid="24"/>
                                        </p:tgtEl>
                                        <p:attrNameLst>
                                          <p:attrName>ppt_x</p:attrName>
                                          <p:attrName>ppt_y</p:attrName>
                                        </p:attrNameLst>
                                      </p:cBhvr>
                                    </p:animMotion>
                                    <p:animEffect transition="in" filter="fade">
                                      <p:cBhvr>
                                        <p:cTn id="231" dur="100"/>
                                        <p:tgtEl>
                                          <p:spTgt spid="24"/>
                                        </p:tgtEl>
                                      </p:cBhvr>
                                    </p:animEffect>
                                  </p:childTnLst>
                                </p:cTn>
                              </p:par>
                            </p:childTnLst>
                          </p:cTn>
                        </p:par>
                        <p:par>
                          <p:cTn id="232" fill="hold">
                            <p:stCondLst>
                              <p:cond delay="3800"/>
                            </p:stCondLst>
                            <p:childTnLst>
                              <p:par>
                                <p:cTn id="233" presetID="52" presetClass="entr" presetSubtype="0" fill="hold" nodeType="afterEffect">
                                  <p:stCondLst>
                                    <p:cond delay="0"/>
                                  </p:stCondLst>
                                  <p:childTnLst>
                                    <p:set>
                                      <p:cBhvr>
                                        <p:cTn id="234" dur="1" fill="hold">
                                          <p:stCondLst>
                                            <p:cond delay="0"/>
                                          </p:stCondLst>
                                        </p:cTn>
                                        <p:tgtEl>
                                          <p:spTgt spid="37"/>
                                        </p:tgtEl>
                                        <p:attrNameLst>
                                          <p:attrName>style.visibility</p:attrName>
                                        </p:attrNameLst>
                                      </p:cBhvr>
                                      <p:to>
                                        <p:strVal val="visible"/>
                                      </p:to>
                                    </p:set>
                                    <p:animScale>
                                      <p:cBhvr>
                                        <p:cTn id="235" dur="1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6" dur="100" decel="50000" fill="hold">
                                          <p:stCondLst>
                                            <p:cond delay="0"/>
                                          </p:stCondLst>
                                        </p:cTn>
                                        <p:tgtEl>
                                          <p:spTgt spid="37"/>
                                        </p:tgtEl>
                                        <p:attrNameLst>
                                          <p:attrName>ppt_x</p:attrName>
                                          <p:attrName>ppt_y</p:attrName>
                                        </p:attrNameLst>
                                      </p:cBhvr>
                                    </p:animMotion>
                                    <p:animEffect transition="in" filter="fade">
                                      <p:cBhvr>
                                        <p:cTn id="237" dur="100"/>
                                        <p:tgtEl>
                                          <p:spTgt spid="37"/>
                                        </p:tgtEl>
                                      </p:cBhvr>
                                    </p:animEffect>
                                  </p:childTnLst>
                                </p:cTn>
                              </p:par>
                            </p:childTnLst>
                          </p:cTn>
                        </p:par>
                        <p:par>
                          <p:cTn id="238" fill="hold">
                            <p:stCondLst>
                              <p:cond delay="3900"/>
                            </p:stCondLst>
                            <p:childTnLst>
                              <p:par>
                                <p:cTn id="239" presetID="52" presetClass="entr" presetSubtype="0" fill="hold" nodeType="afterEffect">
                                  <p:stCondLst>
                                    <p:cond delay="0"/>
                                  </p:stCondLst>
                                  <p:childTnLst>
                                    <p:set>
                                      <p:cBhvr>
                                        <p:cTn id="240" dur="1" fill="hold">
                                          <p:stCondLst>
                                            <p:cond delay="0"/>
                                          </p:stCondLst>
                                        </p:cTn>
                                        <p:tgtEl>
                                          <p:spTgt spid="41"/>
                                        </p:tgtEl>
                                        <p:attrNameLst>
                                          <p:attrName>style.visibility</p:attrName>
                                        </p:attrNameLst>
                                      </p:cBhvr>
                                      <p:to>
                                        <p:strVal val="visible"/>
                                      </p:to>
                                    </p:set>
                                    <p:animScale>
                                      <p:cBhvr>
                                        <p:cTn id="241" dur="1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2" dur="100" decel="50000" fill="hold">
                                          <p:stCondLst>
                                            <p:cond delay="0"/>
                                          </p:stCondLst>
                                        </p:cTn>
                                        <p:tgtEl>
                                          <p:spTgt spid="41"/>
                                        </p:tgtEl>
                                        <p:attrNameLst>
                                          <p:attrName>ppt_x</p:attrName>
                                          <p:attrName>ppt_y</p:attrName>
                                        </p:attrNameLst>
                                      </p:cBhvr>
                                    </p:animMotion>
                                    <p:animEffect transition="in" filter="fade">
                                      <p:cBhvr>
                                        <p:cTn id="243" dur="100"/>
                                        <p:tgtEl>
                                          <p:spTgt spid="41"/>
                                        </p:tgtEl>
                                      </p:cBhvr>
                                    </p:animEffect>
                                  </p:childTnLst>
                                </p:cTn>
                              </p:par>
                            </p:childTnLst>
                          </p:cTn>
                        </p:par>
                        <p:par>
                          <p:cTn id="244" fill="hold">
                            <p:stCondLst>
                              <p:cond delay="4000"/>
                            </p:stCondLst>
                            <p:childTnLst>
                              <p:par>
                                <p:cTn id="245" presetID="52" presetClass="entr" presetSubtype="0" fill="hold" nodeType="afterEffect">
                                  <p:stCondLst>
                                    <p:cond delay="0"/>
                                  </p:stCondLst>
                                  <p:childTnLst>
                                    <p:set>
                                      <p:cBhvr>
                                        <p:cTn id="246" dur="1" fill="hold">
                                          <p:stCondLst>
                                            <p:cond delay="0"/>
                                          </p:stCondLst>
                                        </p:cTn>
                                        <p:tgtEl>
                                          <p:spTgt spid="50"/>
                                        </p:tgtEl>
                                        <p:attrNameLst>
                                          <p:attrName>style.visibility</p:attrName>
                                        </p:attrNameLst>
                                      </p:cBhvr>
                                      <p:to>
                                        <p:strVal val="visible"/>
                                      </p:to>
                                    </p:set>
                                    <p:animScale>
                                      <p:cBhvr>
                                        <p:cTn id="247" dur="1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8" dur="100" decel="50000" fill="hold">
                                          <p:stCondLst>
                                            <p:cond delay="0"/>
                                          </p:stCondLst>
                                        </p:cTn>
                                        <p:tgtEl>
                                          <p:spTgt spid="50"/>
                                        </p:tgtEl>
                                        <p:attrNameLst>
                                          <p:attrName>ppt_x</p:attrName>
                                          <p:attrName>ppt_y</p:attrName>
                                        </p:attrNameLst>
                                      </p:cBhvr>
                                    </p:animMotion>
                                    <p:animEffect transition="in" filter="fade">
                                      <p:cBhvr>
                                        <p:cTn id="249" dur="100"/>
                                        <p:tgtEl>
                                          <p:spTgt spid="50"/>
                                        </p:tgtEl>
                                      </p:cBhvr>
                                    </p:animEffect>
                                  </p:childTnLst>
                                </p:cTn>
                              </p:par>
                            </p:childTnLst>
                          </p:cTn>
                        </p:par>
                        <p:par>
                          <p:cTn id="250" fill="hold">
                            <p:stCondLst>
                              <p:cond delay="4100"/>
                            </p:stCondLst>
                            <p:childTnLst>
                              <p:par>
                                <p:cTn id="251" presetID="52" presetClass="entr" presetSubtype="0" fill="hold" nodeType="afterEffect">
                                  <p:stCondLst>
                                    <p:cond delay="0"/>
                                  </p:stCondLst>
                                  <p:childTnLst>
                                    <p:set>
                                      <p:cBhvr>
                                        <p:cTn id="252" dur="1" fill="hold">
                                          <p:stCondLst>
                                            <p:cond delay="0"/>
                                          </p:stCondLst>
                                        </p:cTn>
                                        <p:tgtEl>
                                          <p:spTgt spid="56"/>
                                        </p:tgtEl>
                                        <p:attrNameLst>
                                          <p:attrName>style.visibility</p:attrName>
                                        </p:attrNameLst>
                                      </p:cBhvr>
                                      <p:to>
                                        <p:strVal val="visible"/>
                                      </p:to>
                                    </p:set>
                                    <p:animScale>
                                      <p:cBhvr>
                                        <p:cTn id="253" dur="1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4" dur="100" decel="50000" fill="hold">
                                          <p:stCondLst>
                                            <p:cond delay="0"/>
                                          </p:stCondLst>
                                        </p:cTn>
                                        <p:tgtEl>
                                          <p:spTgt spid="56"/>
                                        </p:tgtEl>
                                        <p:attrNameLst>
                                          <p:attrName>ppt_x</p:attrName>
                                          <p:attrName>ppt_y</p:attrName>
                                        </p:attrNameLst>
                                      </p:cBhvr>
                                    </p:animMotion>
                                    <p:animEffect transition="in" filter="fade">
                                      <p:cBhvr>
                                        <p:cTn id="255" dur="1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503" r="7405"/>
          <a:stretch/>
        </p:blipFill>
        <p:spPr>
          <a:xfrm>
            <a:off x="-17929" y="-17929"/>
            <a:ext cx="9161930" cy="6858000"/>
          </a:xfrm>
          <a:prstGeom prst="rect">
            <a:avLst/>
          </a:prstGeom>
        </p:spPr>
      </p:pic>
      <p:sp>
        <p:nvSpPr>
          <p:cNvPr id="6" name="TextBox 5"/>
          <p:cNvSpPr txBox="1"/>
          <p:nvPr/>
        </p:nvSpPr>
        <p:spPr>
          <a:xfrm>
            <a:off x="5831875" y="5328049"/>
            <a:ext cx="3312125" cy="769441"/>
          </a:xfrm>
          <a:prstGeom prst="rect">
            <a:avLst/>
          </a:prstGeom>
          <a:solidFill>
            <a:srgbClr val="D9D9D9">
              <a:alpha val="50196"/>
            </a:srgbClr>
          </a:solidFill>
        </p:spPr>
        <p:txBody>
          <a:bodyPr wrap="none" rtlCol="0">
            <a:spAutoFit/>
          </a:bodyPr>
          <a:lstStyle/>
          <a:p>
            <a:r>
              <a:rPr lang="en-US" sz="4400" b="1" i="1" dirty="0" smtClean="0">
                <a:solidFill>
                  <a:schemeClr val="tx1">
                    <a:lumMod val="95000"/>
                    <a:lumOff val="5000"/>
                  </a:schemeClr>
                </a:solidFill>
                <a:latin typeface="Segoe UI Light" panose="020B0502040204020203" pitchFamily="34" charset="0"/>
                <a:cs typeface="Segoe UI Light" panose="020B0502040204020203" pitchFamily="34" charset="0"/>
              </a:rPr>
              <a:t>    The End    </a:t>
            </a:r>
            <a:endParaRPr lang="en-US" sz="4400" b="1" i="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98705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TotalTime>
  <Words>471</Words>
  <Application>Microsoft Office PowerPoint</Application>
  <PresentationFormat>On-screen Show (4:3)</PresentationFormat>
  <Paragraphs>58</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 Light</vt:lpstr>
      <vt:lpstr>Office Theme</vt:lpstr>
      <vt:lpstr>PowerPoint Presentation</vt:lpstr>
      <vt:lpstr>PowerPoint Presentation</vt:lpstr>
      <vt:lpstr>PowerPoint Presentation</vt:lpstr>
      <vt:lpstr>PowerPoint Presentation</vt:lpstr>
      <vt:lpstr>PowerPoint Presentation</vt:lpstr>
    </vt:vector>
  </TitlesOfParts>
  <Company>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Ka Chun .</dc:creator>
  <cp:lastModifiedBy>Lee Ka Chun .</cp:lastModifiedBy>
  <cp:revision>28</cp:revision>
  <dcterms:created xsi:type="dcterms:W3CDTF">2014-03-23T02:40:01Z</dcterms:created>
  <dcterms:modified xsi:type="dcterms:W3CDTF">2014-03-23T09:35:44Z</dcterms:modified>
</cp:coreProperties>
</file>