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0" r:id="rId2"/>
  </p:sldMasterIdLst>
  <p:notesMasterIdLst>
    <p:notesMasterId r:id="rId22"/>
  </p:notesMasterIdLst>
  <p:handoutMasterIdLst>
    <p:handoutMasterId r:id="rId23"/>
  </p:handoutMasterIdLst>
  <p:sldIdLst>
    <p:sldId id="306" r:id="rId3"/>
    <p:sldId id="307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1" r:id="rId20"/>
    <p:sldId id="32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9" autoAdjust="0"/>
  </p:normalViewPr>
  <p:slideViewPr>
    <p:cSldViewPr>
      <p:cViewPr varScale="1">
        <p:scale>
          <a:sx n="72" d="100"/>
          <a:sy n="72" d="100"/>
        </p:scale>
        <p:origin x="-2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C5A460-CD61-4BBB-ACAF-83844B1C54AA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DAFD62-E38E-4E9C-9BEF-F628008C3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F3E5E9-4780-4334-906F-9EA12FC4242E}" type="datetimeFigureOut">
              <a:rPr lang="en-US"/>
              <a:pPr>
                <a:defRPr/>
              </a:pPr>
              <a:t>20/2/14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A19DA3-5DFD-4534-BDA1-EF6E14EAB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3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378A09-C0B1-425E-8432-157DC951FF54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845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B2FC6-7EDD-4903-A2EC-3CED0D444F8D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279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5850F6-C981-4950-86D4-E1DA7BD20603}" type="slidenum">
              <a:rPr lang="en-US" smtClean="0"/>
              <a:pPr>
                <a:spcBef>
                  <a:spcPct val="0"/>
                </a:spcBef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21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E9017D-D8B3-4C54-B756-B0CC134CDF9D}" type="slidenum">
              <a:rPr lang="en-US" smtClean="0"/>
              <a:pPr>
                <a:spcBef>
                  <a:spcPct val="0"/>
                </a:spcBef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9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kumimoji="0" lang="en-US" sz="10000" b="1" i="1" u="none" strike="noStrike" kern="1200" cap="none" spc="-642" normalizeH="0" baseline="0" noProof="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749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28531-B0E3-451B-A7DA-7F80A0619768}" type="datetimeFigureOut">
              <a:rPr lang="en-US"/>
              <a:pPr>
                <a:defRPr/>
              </a:pPr>
              <a:t>20/2/14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50B8-D5F6-4D1E-B7BB-43F6B6E96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87F0-F303-41B2-9EF8-87CF86934A8E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C7E66-B5B0-40BA-B862-0D3AEA967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94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174C7-5793-4928-91BF-5A8406E90947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B828D-BD02-4892-B8BD-A2FF873D2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0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6F324-9CEA-44CA-B7BF-C8BFBD126D12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8EE3-2281-4204-9CDE-D98104BA3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40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F4AE9-D9BA-4209-9673-63A9BA79180B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EBB32-ABAD-45E4-9AB3-E128E419E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0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等腰三角形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19635-6491-4C53-882D-6047961C180B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38B01-A15F-4938-91E4-3CC353011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440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FAEE-E0B8-410D-8D9F-2C46B196C226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A5C9-4D42-4013-806A-E3C4FC8DF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080D-D209-4C23-883D-8E187C2EE326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059D-F764-4C91-A00E-A24A7C3C9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501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262C5-A97E-47F0-8412-3073249F4DD9}" type="datetimeFigureOut">
              <a:rPr lang="en-US"/>
              <a:pPr>
                <a:defRPr/>
              </a:pPr>
              <a:t>20/2/14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2F035-52F3-4018-95B0-FFA4D0A0F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5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5018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534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6756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149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29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63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C1CF52B-4BEF-419E-956B-144ACEB1BAF2}" type="datetimeFigureOut">
              <a:rPr lang="en-US"/>
              <a:pPr>
                <a:defRPr/>
              </a:pPr>
              <a:t>20/2/14</a:t>
            </a:fld>
            <a:endParaRPr lang="en-US" sz="1600" dirty="0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CAFA-6766-4030-B1D0-17AEB7F57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22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1B58A-F51C-4EBA-B767-890B4D4B44D4}" type="datetimeFigureOut">
              <a:rPr lang="en-US"/>
              <a:pPr>
                <a:defRPr/>
              </a:pPr>
              <a:t>20/2/14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B43E-1DEB-4275-AB29-A6057913E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396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747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5400" b="1" kern="1200" spc="-125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0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43A7561D-121B-449F-9792-0851E1A8550A}" type="datetimeFigureOut">
              <a:rPr lang="en-US"/>
              <a:pPr>
                <a:defRPr/>
              </a:pPr>
              <a:t>20/2/14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30F2BF8-A2AD-4396-8F60-F7BE9A052748}" type="slidenum">
              <a:rPr lang="en-US"/>
              <a:pPr>
                <a:defRPr/>
              </a:pPr>
              <a:t>‹#›</a:t>
            </a:fld>
            <a:endParaRPr lang="en-US" sz="1600"/>
          </a:p>
        </p:txBody>
      </p:sp>
      <p:sp>
        <p:nvSpPr>
          <p:cNvPr id="2055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3581400"/>
            <a:ext cx="7591425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2800" spc="50" dirty="0"/>
              <a:t>CSCI 3280 Tutorial 4</a:t>
            </a:r>
            <a:br>
              <a:rPr sz="2800" spc="50" dirty="0"/>
            </a:br>
            <a:r>
              <a:rPr lang="en-US" sz="2800" spc="50" dirty="0" smtClean="0"/>
              <a:t>Mini Project Specification</a:t>
            </a:r>
            <a:r>
              <a:rPr lang="en-US" sz="2800" spc="50" dirty="0"/>
              <a:t/>
            </a:r>
            <a:br>
              <a:rPr lang="en-US" sz="2800" spc="50" dirty="0"/>
            </a:br>
            <a:r>
              <a:rPr lang="en-US" sz="2800" spc="50" dirty="0" smtClean="0"/>
              <a:t>Karaoke System</a:t>
            </a:r>
            <a:r>
              <a:rPr lang="zh-CN" altLang="en-US" sz="2800" spc="50" dirty="0" smtClean="0"/>
              <a:t>（</a:t>
            </a:r>
            <a:r>
              <a:rPr altLang="zh-CN" sz="2800" spc="50" dirty="0"/>
              <a:t>C++</a:t>
            </a:r>
            <a:r>
              <a:rPr lang="zh-CN" altLang="en-US" sz="2800" spc="50" dirty="0"/>
              <a:t>）</a:t>
            </a:r>
            <a:endParaRPr sz="2800" spc="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" y="4572000"/>
            <a:ext cx="8534400" cy="16002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en-US" sz="1700" b="1" dirty="0" smtClean="0"/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en-US" sz="1700" b="1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76400"/>
            <a:ext cx="1905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727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74813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701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77988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3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514600"/>
            <a:ext cx="2362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5273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514600"/>
            <a:ext cx="2667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514600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40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702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76613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403600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416300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6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65613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78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6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65613"/>
            <a:ext cx="1981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656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65613"/>
            <a:ext cx="2209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95600" y="1600200"/>
            <a:ext cx="24384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676" name="Rectangle 33"/>
          <p:cNvSpPr>
            <a:spLocks noChangeArrowheads="1"/>
          </p:cNvSpPr>
          <p:nvPr/>
        </p:nvSpPr>
        <p:spPr bwMode="auto">
          <a:xfrm>
            <a:off x="0" y="4724400"/>
            <a:ext cx="9144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mmioDescend (HMMIO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h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LPMMCKINO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lpck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</a:t>
            </a:r>
            <a:r>
              <a:rPr lang="en-US" altLang="zh-CN" sz="190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LPMMCKINFO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lpckParent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UNIT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flags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);</a:t>
            </a:r>
            <a:r>
              <a:rPr lang="en-US" altLang="zh-TW" sz="1900">
                <a:latin typeface="Tahoma" panose="020B0604030504040204" pitchFamily="34" charset="0"/>
              </a:rPr>
              <a:t/>
            </a:r>
            <a:br>
              <a:rPr lang="en-US" altLang="zh-TW" sz="1900">
                <a:latin typeface="Tahoma" panose="020B0604030504040204" pitchFamily="34" charset="0"/>
              </a:rPr>
            </a:br>
            <a:endParaRPr lang="en-US" altLang="zh-TW" sz="19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ahoma" panose="020B0604030504040204" pitchFamily="34" charset="0"/>
              </a:rPr>
              <a:t/>
            </a:r>
            <a:br>
              <a:rPr lang="en-US" altLang="zh-TW">
                <a:latin typeface="Tahoma" panose="020B0604030504040204" pitchFamily="34" charset="0"/>
              </a:rPr>
            </a:br>
            <a:endParaRPr lang="en-US" altLang="zh-TW">
              <a:latin typeface="Tahoma" panose="020B0604030504040204" pitchFamily="34" charset="0"/>
            </a:endParaRPr>
          </a:p>
        </p:txBody>
      </p:sp>
      <p:pic>
        <p:nvPicPr>
          <p:cNvPr id="27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86400"/>
            <a:ext cx="57150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689600" y="1600200"/>
            <a:ext cx="24384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2438400"/>
            <a:ext cx="22860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680" name="Rectangle 33"/>
          <p:cNvSpPr>
            <a:spLocks noChangeArrowheads="1"/>
          </p:cNvSpPr>
          <p:nvPr/>
        </p:nvSpPr>
        <p:spPr bwMode="auto">
          <a:xfrm>
            <a:off x="2286000" y="5105400"/>
            <a:ext cx="431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/>
              <a:t>Descends into a chunk of a RIFF file</a:t>
            </a:r>
            <a:endParaRPr lang="zh-CN" altLang="en-US" sz="2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47825"/>
            <a:ext cx="1905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6986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46238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6732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49413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050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486025"/>
            <a:ext cx="2362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4987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486025"/>
            <a:ext cx="2667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486025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11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416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48038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00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375025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00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387725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322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37038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497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322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37038"/>
            <a:ext cx="1981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370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37038"/>
            <a:ext cx="2209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2200" y="2409825"/>
            <a:ext cx="24384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228600" y="4695825"/>
            <a:ext cx="8610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LONG mmioRead (HMMIO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h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HPSTR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pch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LONG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cch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); </a:t>
            </a:r>
          </a:p>
          <a:p>
            <a:pPr algn="ctr" eaLnBrk="1" hangingPunct="1"/>
            <a:r>
              <a:rPr lang="en-US" altLang="zh-CN" sz="2000"/>
              <a:t>reads a specified number of bytes from a file</a:t>
            </a:r>
            <a:r>
              <a:rPr lang="en-US" altLang="zh-TW" sz="2000">
                <a:latin typeface="Tahoma" panose="020B0604030504040204" pitchFamily="34" charset="0"/>
              </a:rPr>
              <a:t/>
            </a:r>
            <a:br>
              <a:rPr lang="en-US" altLang="zh-TW" sz="2000">
                <a:latin typeface="Tahoma" panose="020B0604030504040204" pitchFamily="34" charset="0"/>
              </a:rPr>
            </a:br>
            <a:endParaRPr lang="en-US" altLang="zh-TW" sz="2000">
              <a:latin typeface="Tahoma" panose="020B0604030504040204" pitchFamily="34" charset="0"/>
            </a:endParaRPr>
          </a:p>
        </p:txBody>
      </p:sp>
      <p:pic>
        <p:nvPicPr>
          <p:cNvPr id="28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5534025"/>
            <a:ext cx="85232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410200" y="3324225"/>
            <a:ext cx="26670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46238"/>
            <a:ext cx="19050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6970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44650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6716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47825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03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484438"/>
            <a:ext cx="2362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4971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484438"/>
            <a:ext cx="26670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484438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098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400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46450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3988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373438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3988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386138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306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35450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48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306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35450"/>
            <a:ext cx="1981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354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35450"/>
            <a:ext cx="2209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48000" y="2408238"/>
            <a:ext cx="27432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724" name="Rectangle 33"/>
          <p:cNvSpPr>
            <a:spLocks noChangeArrowheads="1"/>
          </p:cNvSpPr>
          <p:nvPr/>
        </p:nvSpPr>
        <p:spPr bwMode="auto">
          <a:xfrm>
            <a:off x="228600" y="4724400"/>
            <a:ext cx="86106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mmioAscend(HMMIO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h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LPMMCKINFO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lpck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UINT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flags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);</a:t>
            </a:r>
            <a:endParaRPr lang="en-US" altLang="zh-CN" sz="190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400">
                <a:latin typeface="Tahoma" panose="020B0604030504040204" pitchFamily="34" charset="0"/>
              </a:rPr>
              <a:t/>
            </a:r>
            <a:br>
              <a:rPr lang="en-US" altLang="zh-TW" sz="2400">
                <a:latin typeface="Tahoma" panose="020B0604030504040204" pitchFamily="34" charset="0"/>
              </a:rPr>
            </a:br>
            <a:endParaRPr lang="en-US" altLang="zh-TW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ahoma" panose="020B0604030504040204" pitchFamily="34" charset="0"/>
              </a:rPr>
              <a:t/>
            </a:r>
            <a:br>
              <a:rPr lang="en-US" altLang="zh-TW">
                <a:latin typeface="Tahoma" panose="020B0604030504040204" pitchFamily="34" charset="0"/>
              </a:rPr>
            </a:br>
            <a:endParaRPr lang="en-US" altLang="zh-TW">
              <a:latin typeface="Tahoma" panose="020B0604030504040204" pitchFamily="34" charset="0"/>
            </a:endParaRPr>
          </a:p>
        </p:txBody>
      </p:sp>
      <p:pic>
        <p:nvPicPr>
          <p:cNvPr id="29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6248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2338388" y="5075238"/>
            <a:ext cx="3910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/>
              <a:t>Ascends out of a chunk in a RIFF file</a:t>
            </a:r>
            <a:endParaRPr lang="zh-CN" altLang="en-US" sz="2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4"/>
          <p:cNvSpPr>
            <a:spLocks noChangeArrowheads="1"/>
          </p:cNvSpPr>
          <p:nvPr/>
        </p:nvSpPr>
        <p:spPr bwMode="auto">
          <a:xfrm>
            <a:off x="228600" y="46482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waveOutOpen(LPHWAVEOUT phwo, UINT uDeviceID, 	LPWAVEFORMATEX pwfx, DWORD dwCallback,     DWORD Instance, DWORD fdwOpen );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FF0000"/>
                </a:solidFill>
                <a:latin typeface="Tahoma" panose="020B0604030504040204" pitchFamily="34" charset="0"/>
              </a:rPr>
              <a:t/>
            </a:r>
            <a:br>
              <a:rPr lang="en-US" altLang="zh-TW" sz="2400">
                <a:solidFill>
                  <a:srgbClr val="FF0000"/>
                </a:solidFill>
                <a:latin typeface="Tahoma" panose="020B0604030504040204" pitchFamily="34" charset="0"/>
              </a:rPr>
            </a:br>
            <a:endParaRPr lang="en-US" altLang="zh-TW" sz="24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5614988"/>
            <a:ext cx="9490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76400"/>
            <a:ext cx="1905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727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74813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701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77988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3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514600"/>
            <a:ext cx="2362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5273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514600"/>
            <a:ext cx="2667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514600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40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702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76613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403600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416300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6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65613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78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6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65613"/>
            <a:ext cx="1981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656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65613"/>
            <a:ext cx="2209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1000" y="3276600"/>
            <a:ext cx="22860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85925"/>
            <a:ext cx="1905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7367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84338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7113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87513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431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524125"/>
            <a:ext cx="2362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5368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524125"/>
            <a:ext cx="2667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524125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495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797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86138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385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413125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385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425825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703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75138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878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703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75138"/>
            <a:ext cx="1981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751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75138"/>
            <a:ext cx="2209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71800" y="3362325"/>
            <a:ext cx="21336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796" name="Rectangle 34"/>
          <p:cNvSpPr>
            <a:spLocks noChangeArrowheads="1"/>
          </p:cNvSpPr>
          <p:nvPr/>
        </p:nvSpPr>
        <p:spPr bwMode="auto">
          <a:xfrm>
            <a:off x="304800" y="4810125"/>
            <a:ext cx="8610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waveOutPrepareHeader(HWAVEOUT hwo, LPWAVEHDR pwh, UINT cbwh );</a:t>
            </a:r>
            <a:b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</a:br>
            <a:endParaRPr lang="en-US" altLang="zh-TW" sz="19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327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88566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71638"/>
            <a:ext cx="19050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722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70050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6970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73225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288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509838"/>
            <a:ext cx="2362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5225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509838"/>
            <a:ext cx="26670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509838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352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654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71850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242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398838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242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411538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560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60850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735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560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60850"/>
            <a:ext cx="1981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608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60850"/>
            <a:ext cx="2209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62600" y="4186238"/>
            <a:ext cx="27432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820" name="Rectangle 33"/>
          <p:cNvSpPr>
            <a:spLocks noChangeArrowheads="1"/>
          </p:cNvSpPr>
          <p:nvPr/>
        </p:nvSpPr>
        <p:spPr bwMode="auto">
          <a:xfrm>
            <a:off x="304800" y="5100638"/>
            <a:ext cx="8610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waveOut</a:t>
            </a:r>
            <a:r>
              <a:rPr lang="en-US" altLang="zh-CN" sz="1900">
                <a:solidFill>
                  <a:srgbClr val="FF0000"/>
                </a:solidFill>
                <a:latin typeface="Tahoma" panose="020B0604030504040204" pitchFamily="34" charset="0"/>
              </a:rPr>
              <a:t>Write 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(HWAVEOUT hwo, LPWAVEHDR pwh, UINT cbwh );</a:t>
            </a:r>
          </a:p>
        </p:txBody>
      </p:sp>
      <p:pic>
        <p:nvPicPr>
          <p:cNvPr id="33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715000"/>
            <a:ext cx="892333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57350"/>
            <a:ext cx="1905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708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55763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682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58938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145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495550"/>
            <a:ext cx="2362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5082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495550"/>
            <a:ext cx="2667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495550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209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5116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57563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099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384550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099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397250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41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46563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5926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41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46563"/>
            <a:ext cx="1981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4656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46563"/>
            <a:ext cx="2209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24200" y="4171950"/>
            <a:ext cx="21336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4844" name="Rectangle 34"/>
          <p:cNvSpPr>
            <a:spLocks noChangeArrowheads="1"/>
          </p:cNvSpPr>
          <p:nvPr/>
        </p:nvSpPr>
        <p:spPr bwMode="auto">
          <a:xfrm>
            <a:off x="304800" y="4816475"/>
            <a:ext cx="861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mmioClose (HMMIO h, UINT wflags);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mmioClose (hmmioIn, 0);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4"/>
          <p:cNvSpPr>
            <a:spLocks noChangeArrowheads="1"/>
          </p:cNvSpPr>
          <p:nvPr/>
        </p:nvSpPr>
        <p:spPr bwMode="auto">
          <a:xfrm>
            <a:off x="152400" y="4953000"/>
            <a:ext cx="8610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b="1">
                <a:latin typeface="Tahoma" panose="020B0604030504040204" pitchFamily="34" charset="0"/>
              </a:rPr>
              <a:t>	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waveOutClose (HWAVEOUT hwo);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          waveOutClose (hAudioOut); </a:t>
            </a:r>
          </a:p>
          <a:p>
            <a:pPr eaLnBrk="1" hangingPunct="1"/>
            <a:endParaRPr lang="zh-TW" altLang="en-US" sz="2400">
              <a:latin typeface="Tahoma" panose="020B0604030504040204" pitchFamily="34" charset="0"/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/>
              <a:t>Audio Play 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676400"/>
            <a:ext cx="1905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727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674813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701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677988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3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514600"/>
            <a:ext cx="2362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5273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514600"/>
            <a:ext cx="2667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514600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40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702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376613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403600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416300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6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65613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278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6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65613"/>
            <a:ext cx="1981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656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65613"/>
            <a:ext cx="2209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1000" y="4191000"/>
            <a:ext cx="23622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Tutorial Next week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Some useful functions</a:t>
            </a:r>
          </a:p>
          <a:p>
            <a:r>
              <a:rPr lang="en-US" smtClean="0"/>
              <a:t>Lyrics display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B70312F-31FD-4E03-B887-EDC0D039D0CB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962400"/>
            <a:ext cx="7591425" cy="1371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2800" spc="50" dirty="0" smtClean="0"/>
              <a:t>Thank you.</a:t>
            </a:r>
            <a:endParaRPr sz="2800" spc="5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>
            <a:normAutofit/>
          </a:bodyPr>
          <a:lstStyle/>
          <a:p>
            <a:pPr defTabSz="914363" eaLnBrk="1" fontAlgn="auto" hangingPunct="1">
              <a:spcAft>
                <a:spcPts val="0"/>
              </a:spcAft>
              <a:defRPr/>
            </a:pPr>
            <a:r>
              <a:rPr sz="2200" spc="50" dirty="0"/>
              <a:t>Main topic: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orient="vert" idx="4294967295"/>
          </p:nvPr>
        </p:nvSpPr>
        <p:spPr>
          <a:xfrm>
            <a:off x="381000" y="1262063"/>
            <a:ext cx="8229600" cy="49101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1, L</a:t>
            </a:r>
            <a:r>
              <a:rPr lang="en-US" altLang="zh-CN" smtClean="0"/>
              <a:t>ow Level API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2, </a:t>
            </a:r>
            <a:r>
              <a:rPr lang="en-US" smtClean="0"/>
              <a:t>W</a:t>
            </a:r>
            <a:r>
              <a:rPr lang="en-US" altLang="zh-CN" smtClean="0"/>
              <a:t>ave File Format</a:t>
            </a:r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3, Audio Play P</a:t>
            </a:r>
            <a:r>
              <a:rPr lang="en-US" altLang="zh-CN" smtClean="0"/>
              <a:t>rocedure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1287463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Music Player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do NOT leave your questions to the final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day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19200"/>
            <a:ext cx="8229600" cy="37465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alaoke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484" name="Picture 3" descr="C:\Documents and Settings\Kin\Desktop\W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4279900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Documents and Settings\Kin\Desktop\W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4379913"/>
            <a:ext cx="1106488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7"/>
          <p:cNvSpPr/>
          <p:nvPr/>
        </p:nvSpPr>
        <p:spPr>
          <a:xfrm>
            <a:off x="2490788" y="4711700"/>
            <a:ext cx="720725" cy="48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5021263" y="3382963"/>
            <a:ext cx="1836737" cy="1498600"/>
            <a:chOff x="5867400" y="1219200"/>
            <a:chExt cx="2911475" cy="2374900"/>
          </a:xfrm>
        </p:grpSpPr>
        <p:pic>
          <p:nvPicPr>
            <p:cNvPr id="20489" name="Picture 4" descr="C:\Documents and Settings\Kin\Desktop\music_note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1371600"/>
              <a:ext cx="2378075" cy="222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9"/>
            <p:cNvCxnSpPr/>
            <p:nvPr/>
          </p:nvCxnSpPr>
          <p:spPr>
            <a:xfrm rot="5400000" flipH="1" flipV="1">
              <a:off x="5524126" y="1562474"/>
              <a:ext cx="1753501" cy="10669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1"/>
            <p:cNvCxnSpPr/>
            <p:nvPr/>
          </p:nvCxnSpPr>
          <p:spPr>
            <a:xfrm flipV="1">
              <a:off x="5942892" y="3352585"/>
              <a:ext cx="2287408" cy="7547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512763"/>
          </a:xfrm>
        </p:spPr>
        <p:txBody>
          <a:bodyPr>
            <a:normAutofit/>
          </a:bodyPr>
          <a:lstStyle/>
          <a:p>
            <a:pPr defTabSz="914363" eaLnBrk="1" hangingPunct="1">
              <a:defRPr/>
            </a:pPr>
            <a:r>
              <a:rPr altLang="zh-CN" sz="2200" spc="50" dirty="0"/>
              <a:t>Low Level </a:t>
            </a:r>
            <a:r>
              <a:rPr altLang="zh-CN" sz="2200" spc="50" dirty="0" smtClean="0"/>
              <a:t>API</a:t>
            </a:r>
            <a:endParaRPr altLang="zh-CN" sz="2200" spc="5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512763"/>
          </a:xfrm>
        </p:spPr>
        <p:txBody>
          <a:bodyPr>
            <a:normAutofit/>
          </a:bodyPr>
          <a:lstStyle/>
          <a:p>
            <a:pPr defTabSz="914363" eaLnBrk="1" hangingPunct="1">
              <a:defRPr/>
            </a:pPr>
            <a:r>
              <a:rPr altLang="zh-CN" sz="2200" spc="50" dirty="0"/>
              <a:t>Low Level </a:t>
            </a:r>
            <a:r>
              <a:rPr altLang="zh-CN" sz="2200" spc="50" dirty="0" smtClean="0"/>
              <a:t>API</a:t>
            </a:r>
            <a:endParaRPr altLang="zh-CN" sz="2200" spc="50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533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dirty="0" smtClean="0"/>
              <a:t>Windows APIs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 smtClean="0"/>
              <a:t>High-level: calling one function </a:t>
            </a:r>
            <a:r>
              <a:rPr lang="en-US" altLang="zh-CN" dirty="0" smtClean="0"/>
              <a:t>?</a:t>
            </a:r>
            <a:endParaRPr lang="en-US" altLang="zh-TW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000" i="1" dirty="0" err="1" smtClean="0">
                <a:solidFill>
                  <a:srgbClr val="0070C0"/>
                </a:solidFill>
              </a:rPr>
              <a:t>PlaySound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(“c:\\abc.wav“,0,SND_ASYNC|SND_FILENAME)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b="1" dirty="0" smtClean="0">
                <a:solidFill>
                  <a:srgbClr val="FF6600"/>
                </a:solidFill>
              </a:rPr>
              <a:t>Low-level: manipulating the sound data manually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500" dirty="0"/>
              <a:t>DirectX APIs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500" dirty="0"/>
              <a:t>Third-party codes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TW" dirty="0" smtClean="0"/>
          </a:p>
        </p:txBody>
      </p:sp>
      <p:sp>
        <p:nvSpPr>
          <p:cNvPr id="4" name="Oval 3"/>
          <p:cNvSpPr/>
          <p:nvPr/>
        </p:nvSpPr>
        <p:spPr>
          <a:xfrm>
            <a:off x="1366838" y="4876800"/>
            <a:ext cx="766762" cy="766763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4" idx="7"/>
          </p:cNvCxnSpPr>
          <p:nvPr/>
        </p:nvCxnSpPr>
        <p:spPr>
          <a:xfrm flipV="1">
            <a:off x="1479550" y="4989513"/>
            <a:ext cx="541338" cy="54133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66838" y="3957638"/>
            <a:ext cx="766762" cy="76676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2" name="Straight Connector 11"/>
          <p:cNvCxnSpPr>
            <a:stCxn id="11" idx="3"/>
            <a:endCxn id="11" idx="7"/>
          </p:cNvCxnSpPr>
          <p:nvPr/>
        </p:nvCxnSpPr>
        <p:spPr>
          <a:xfrm flipV="1">
            <a:off x="1479550" y="4070350"/>
            <a:ext cx="541338" cy="54133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4438" y="2281238"/>
            <a:ext cx="766762" cy="76676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  <a:endCxn id="13" idx="7"/>
          </p:cNvCxnSpPr>
          <p:nvPr/>
        </p:nvCxnSpPr>
        <p:spPr>
          <a:xfrm flipV="1">
            <a:off x="5137150" y="2393950"/>
            <a:ext cx="541338" cy="54133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9227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Full control by your code!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93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382000" cy="512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63">
              <a:defRPr/>
            </a:pPr>
            <a:r>
              <a:rPr lang="en-US" altLang="zh-CN" sz="2200" spc="50" dirty="0" smtClean="0"/>
              <a:t>Low Level API</a:t>
            </a:r>
            <a:endParaRPr lang="en-US" altLang="zh-CN" sz="2200" spc="5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defTabSz="914363" eaLnBrk="1" hangingPunct="1">
              <a:defRPr/>
            </a:pPr>
            <a:r>
              <a:rPr altLang="zh-CN" sz="2200" spc="50" dirty="0"/>
              <a:t>WAV File format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732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RIFF</a:t>
            </a:r>
            <a:r>
              <a:rPr lang="en-US" altLang="zh-TW" smtClean="0"/>
              <a:t> 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en-US" altLang="zh-CN" smtClean="0"/>
              <a:t>esource 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en-US" altLang="zh-CN" smtClean="0"/>
              <a:t>nterchange </a:t>
            </a:r>
            <a:r>
              <a:rPr lang="en-US" altLang="zh-CN" smtClean="0">
                <a:solidFill>
                  <a:srgbClr val="FF0000"/>
                </a:solidFill>
              </a:rPr>
              <a:t>F</a:t>
            </a:r>
            <a:r>
              <a:rPr lang="en-US" altLang="zh-CN" smtClean="0"/>
              <a:t>ile </a:t>
            </a:r>
            <a:r>
              <a:rPr lang="en-US" altLang="zh-CN" smtClean="0">
                <a:solidFill>
                  <a:srgbClr val="FF0000"/>
                </a:solidFill>
              </a:rPr>
              <a:t>F</a:t>
            </a:r>
            <a:r>
              <a:rPr lang="en-US" altLang="zh-CN" smtClean="0"/>
              <a:t>ormat)</a:t>
            </a:r>
          </a:p>
        </p:txBody>
      </p:sp>
      <p:pic>
        <p:nvPicPr>
          <p:cNvPr id="23556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971675"/>
            <a:ext cx="86201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z="2400" spc="50" dirty="0"/>
              <a:t>WAV</a:t>
            </a:r>
            <a:r>
              <a:rPr altLang="zh-CN" sz="3700" dirty="0"/>
              <a:t> </a:t>
            </a:r>
            <a:r>
              <a:rPr altLang="zh-CN" sz="2400" spc="50" dirty="0"/>
              <a:t>File</a:t>
            </a:r>
            <a:r>
              <a:rPr altLang="zh-CN" sz="3700" dirty="0"/>
              <a:t> </a:t>
            </a:r>
            <a:r>
              <a:rPr altLang="zh-CN" sz="2400" spc="50" dirty="0"/>
              <a:t>format</a:t>
            </a:r>
          </a:p>
        </p:txBody>
      </p:sp>
      <p:pic>
        <p:nvPicPr>
          <p:cNvPr id="24579" name="Content Placeholder 3" descr="wave-byt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65225"/>
            <a:ext cx="7848600" cy="5235575"/>
          </a:xfr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z="2400" spc="50" dirty="0"/>
              <a:t>Windows</a:t>
            </a:r>
            <a:r>
              <a:rPr altLang="zh-CN" sz="3700" dirty="0"/>
              <a:t> </a:t>
            </a:r>
            <a:r>
              <a:rPr altLang="zh-CN" sz="2400" spc="50" dirty="0"/>
              <a:t>API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9227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windows.h</a:t>
            </a:r>
          </a:p>
          <a:p>
            <a:pPr eaLnBrk="1" hangingPunct="1"/>
            <a:r>
              <a:rPr lang="en-US" altLang="zh-CN" smtClean="0"/>
              <a:t>mmsystem.h</a:t>
            </a:r>
          </a:p>
          <a:p>
            <a:pPr eaLnBrk="1" hangingPunct="1"/>
            <a:r>
              <a:rPr lang="en-US" altLang="zh-CN" smtClean="0"/>
              <a:t>Function:</a:t>
            </a:r>
          </a:p>
          <a:p>
            <a:pPr lvl="1" eaLnBrk="1" hangingPunct="1"/>
            <a:r>
              <a:rPr lang="en-US" altLang="zh-CN" smtClean="0"/>
              <a:t>mmioXXXX()</a:t>
            </a:r>
          </a:p>
          <a:p>
            <a:pPr lvl="1" eaLnBrk="1" hangingPunct="1"/>
            <a:r>
              <a:rPr lang="en-US" altLang="zh-CN" smtClean="0"/>
              <a:t>waveOutXXXX( )</a:t>
            </a:r>
          </a:p>
          <a:p>
            <a:pPr eaLnBrk="1" hangingPunct="1"/>
            <a:r>
              <a:rPr lang="en-US" altLang="zh-CN" smtClean="0"/>
              <a:t>You can read the sample program.</a:t>
            </a:r>
          </a:p>
          <a:p>
            <a:pPr eaLnBrk="1" hangingPunct="1"/>
            <a:r>
              <a:rPr lang="en-US" altLang="zh-CN" smtClean="0"/>
              <a:t>Hints:</a:t>
            </a:r>
          </a:p>
          <a:p>
            <a:pPr lvl="1" eaLnBrk="1" hangingPunct="1"/>
            <a:r>
              <a:rPr lang="en-US" altLang="zh-CN" sz="2600" smtClean="0">
                <a:solidFill>
                  <a:srgbClr val="FF0000"/>
                </a:solidFill>
              </a:rPr>
              <a:t>Google is your friend!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12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spc="50" dirty="0" smtClean="0"/>
              <a:t>Audio Play </a:t>
            </a:r>
            <a:r>
              <a:rPr altLang="zh-CN" sz="2200" spc="50" dirty="0" smtClean="0"/>
              <a:t>Procedure</a:t>
            </a:r>
            <a:endParaRPr altLang="zh-CN" sz="2200" spc="50" dirty="0"/>
          </a:p>
        </p:txBody>
      </p:sp>
      <p:sp>
        <p:nvSpPr>
          <p:cNvPr id="4" name="TextBox 3"/>
          <p:cNvSpPr txBox="1"/>
          <p:nvPr/>
        </p:nvSpPr>
        <p:spPr>
          <a:xfrm>
            <a:off x="550863" y="1704975"/>
            <a:ext cx="1905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 wav File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76500" y="17557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400" y="1703388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RIFF chunk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45100" y="17303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1706563"/>
            <a:ext cx="2286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</a:t>
            </a:r>
            <a:r>
              <a:rPr lang="en-US" dirty="0" err="1"/>
              <a:t>fmt</a:t>
            </a:r>
            <a:r>
              <a:rPr lang="en-US" dirty="0"/>
              <a:t> chunk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226300" y="21621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4900" y="2543175"/>
            <a:ext cx="2362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Sub chunk Info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5727700" y="25558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700" y="2543175"/>
            <a:ext cx="2667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Escape from Sub chunk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543175"/>
            <a:ext cx="2133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Go into data chunk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2590800" y="25685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295400" y="299878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405188"/>
            <a:ext cx="2133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Open audio device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590800" y="34575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432175"/>
            <a:ext cx="19050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Prepare buffers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78400" y="34575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2900" y="3444875"/>
            <a:ext cx="2590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Read data chunk data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15200" y="38893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3400" y="4294188"/>
            <a:ext cx="2590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Play back buffer data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143500" y="430688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5943600" y="388937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8013" y="4294188"/>
            <a:ext cx="19812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the wav file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2678113" y="429418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613" y="4294188"/>
            <a:ext cx="22098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Close audio device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4500" y="1641475"/>
            <a:ext cx="2133600" cy="5334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52" name="Rectangle 33"/>
          <p:cNvSpPr>
            <a:spLocks noChangeArrowheads="1"/>
          </p:cNvSpPr>
          <p:nvPr/>
        </p:nvSpPr>
        <p:spPr bwMode="auto">
          <a:xfrm>
            <a:off x="304800" y="5053013"/>
            <a:ext cx="86106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HMMIO mmioOpen (LPSTR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filename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LPMMIOINFO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info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, DWORD </a:t>
            </a:r>
            <a:r>
              <a:rPr lang="en-US" altLang="zh-TW" sz="1900" i="1">
                <a:solidFill>
                  <a:srgbClr val="FF0000"/>
                </a:solidFill>
                <a:latin typeface="Tahoma" panose="020B0604030504040204" pitchFamily="34" charset="0"/>
              </a:rPr>
              <a:t>flags</a:t>
            </a:r>
            <a:r>
              <a:rPr lang="en-US" altLang="zh-TW" sz="1900">
                <a:solidFill>
                  <a:srgbClr val="FF0000"/>
                </a:solidFill>
                <a:latin typeface="Tahoma" panose="020B0604030504040204" pitchFamily="34" charset="0"/>
              </a:rPr>
              <a:t>);</a:t>
            </a:r>
            <a:r>
              <a:rPr lang="en-US" altLang="zh-TW">
                <a:latin typeface="Tahoma" panose="020B0604030504040204" pitchFamily="34" charset="0"/>
              </a:rPr>
              <a:t/>
            </a:r>
            <a:br>
              <a:rPr lang="en-US" altLang="zh-TW">
                <a:latin typeface="Tahoma" panose="020B0604030504040204" pitchFamily="34" charset="0"/>
              </a:rPr>
            </a:br>
            <a:endParaRPr lang="en-US" altLang="zh-TW">
              <a:latin typeface="Tahoma" panose="020B0604030504040204" pitchFamily="34" charset="0"/>
            </a:endParaRPr>
          </a:p>
        </p:txBody>
      </p:sp>
      <p:pic>
        <p:nvPicPr>
          <p:cNvPr id="26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5972175"/>
            <a:ext cx="67452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4" name="Rectangle 33"/>
          <p:cNvSpPr>
            <a:spLocks noChangeArrowheads="1"/>
          </p:cNvSpPr>
          <p:nvPr/>
        </p:nvSpPr>
        <p:spPr bwMode="auto">
          <a:xfrm>
            <a:off x="1828800" y="5514975"/>
            <a:ext cx="518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/>
              <a:t>Opens a file for unbuffered or buffered I/O</a:t>
            </a:r>
            <a:endParaRPr lang="zh-CN" altLang="en-US" sz="2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JackyTempla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JackyTemplate</Template>
  <TotalTime>821</TotalTime>
  <Words>707</Words>
  <Application>Microsoft Macintosh PowerPoint</Application>
  <PresentationFormat>On-screen Show (4:3)</PresentationFormat>
  <Paragraphs>182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JackyTemplate</vt:lpstr>
      <vt:lpstr>质朴</vt:lpstr>
      <vt:lpstr>CSCI 3280 Tutorial 4 Mini Project Specification Karaoke System（C++）</vt:lpstr>
      <vt:lpstr>Main topic:</vt:lpstr>
      <vt:lpstr>Low Level API</vt:lpstr>
      <vt:lpstr>Low Level API</vt:lpstr>
      <vt:lpstr>PowerPoint Presentation</vt:lpstr>
      <vt:lpstr>WAV File format</vt:lpstr>
      <vt:lpstr>WAV File format</vt:lpstr>
      <vt:lpstr>Windows API</vt:lpstr>
      <vt:lpstr>Audio Play Procedure</vt:lpstr>
      <vt:lpstr>Audio Play Procedure</vt:lpstr>
      <vt:lpstr>Audio Play Procedure</vt:lpstr>
      <vt:lpstr>Audio Play Procedure</vt:lpstr>
      <vt:lpstr>Audio Play Procedure</vt:lpstr>
      <vt:lpstr>Audio Play Procedure</vt:lpstr>
      <vt:lpstr>Audio Play Procedure</vt:lpstr>
      <vt:lpstr>Audio Play Procedure</vt:lpstr>
      <vt:lpstr>Audio Play Procedure</vt:lpstr>
      <vt:lpstr>Tutorial Next week</vt:lpstr>
      <vt:lpstr>Thank you.</vt:lpstr>
    </vt:vector>
  </TitlesOfParts>
  <Company>The Chinese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2510 Tutorial 1 Setting up Assembly Programming Environment</dc:title>
  <dc:creator>wyshen</dc:creator>
  <cp:lastModifiedBy>Ben</cp:lastModifiedBy>
  <cp:revision>75</cp:revision>
  <dcterms:created xsi:type="dcterms:W3CDTF">2010-09-08T06:43:51Z</dcterms:created>
  <dcterms:modified xsi:type="dcterms:W3CDTF">2014-02-20T05:28:28Z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TC102867901033</vt:lpwstr>
  </property>
</Properties>
</file>