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4" r:id="rId16"/>
    <p:sldId id="277" r:id="rId17"/>
    <p:sldId id="279" r:id="rId18"/>
    <p:sldId id="278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06AB-EF3C-4869-82AA-29357F5398F0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5C20-7E4D-4D5C-B2BE-284134A6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5C20-7E4D-4D5C-B2BE-284134A6DC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2014/3/13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using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above code you can play the music now!</a:t>
            </a:r>
          </a:p>
          <a:p>
            <a:endParaRPr lang="en-US" dirty="0"/>
          </a:p>
          <a:p>
            <a:r>
              <a:rPr lang="en-US" dirty="0" smtClean="0"/>
              <a:t>Hints:</a:t>
            </a:r>
          </a:p>
          <a:p>
            <a:r>
              <a:rPr lang="en-US" dirty="0" smtClean="0"/>
              <a:t>1. For volume control, you </a:t>
            </a:r>
            <a:r>
              <a:rPr lang="en-US" dirty="0"/>
              <a:t>can search </a:t>
            </a:r>
            <a:r>
              <a:rPr lang="en-US" dirty="0" smtClean="0"/>
              <a:t>for </a:t>
            </a:r>
            <a:r>
              <a:rPr lang="en-US" dirty="0" err="1" smtClean="0"/>
              <a:t>FloatControl</a:t>
            </a:r>
            <a:r>
              <a:rPr lang="en-US" dirty="0" smtClean="0"/>
              <a:t> class and </a:t>
            </a:r>
            <a:r>
              <a:rPr lang="en-US" dirty="0" err="1" smtClean="0"/>
              <a:t>line.getControl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2. </a:t>
            </a:r>
            <a:r>
              <a:rPr lang="en-US" dirty="0"/>
              <a:t>For </a:t>
            </a:r>
            <a:r>
              <a:rPr lang="en-US" dirty="0" smtClean="0"/>
              <a:t>synchronization of multiple threads, </a:t>
            </a:r>
            <a:r>
              <a:rPr lang="en-US" dirty="0"/>
              <a:t>search for synchronized </a:t>
            </a:r>
            <a:r>
              <a:rPr lang="en-US" dirty="0" smtClean="0"/>
              <a:t>method or lock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GUI---- Graphic </a:t>
            </a:r>
            <a:r>
              <a:rPr lang="en-US" dirty="0" smtClean="0"/>
              <a:t>User Interface</a:t>
            </a:r>
          </a:p>
          <a:p>
            <a:r>
              <a:rPr lang="en-US" dirty="0" smtClean="0"/>
              <a:t>You should have learnt MFC then.</a:t>
            </a:r>
          </a:p>
          <a:p>
            <a:r>
              <a:rPr lang="en-US" dirty="0" smtClean="0"/>
              <a:t>We will talk about GUI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create a window?</a:t>
            </a:r>
            <a:br>
              <a:rPr lang="en-US" b="1" dirty="0" smtClean="0"/>
            </a:br>
            <a:r>
              <a:rPr lang="en-US" dirty="0" smtClean="0"/>
              <a:t>window is named </a:t>
            </a:r>
            <a:r>
              <a:rPr lang="en-US" dirty="0" err="1" smtClean="0"/>
              <a:t>JFrame</a:t>
            </a:r>
            <a:r>
              <a:rPr lang="en-US" dirty="0" smtClean="0"/>
              <a:t> in Java</a:t>
            </a:r>
          </a:p>
          <a:p>
            <a:endParaRPr lang="en-US" dirty="0" smtClean="0"/>
          </a:p>
          <a:p>
            <a:r>
              <a:rPr lang="en-US" dirty="0" err="1" smtClean="0"/>
              <a:t>JFrame</a:t>
            </a:r>
            <a:r>
              <a:rPr lang="en-US" dirty="0" smtClean="0"/>
              <a:t> a=new </a:t>
            </a:r>
            <a:r>
              <a:rPr lang="en-US" dirty="0" err="1"/>
              <a:t>JFrame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a.setSize</a:t>
            </a:r>
            <a:r>
              <a:rPr lang="en-US" dirty="0" smtClean="0"/>
              <a:t>(300</a:t>
            </a:r>
            <a:r>
              <a:rPr lang="en-US" dirty="0"/>
              <a:t>, 300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a.setLocation</a:t>
            </a:r>
            <a:r>
              <a:rPr lang="en-US" dirty="0" smtClean="0"/>
              <a:t>(100</a:t>
            </a:r>
            <a:r>
              <a:rPr lang="en-US" dirty="0"/>
              <a:t>, 100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a.setVisible</a:t>
            </a:r>
            <a:r>
              <a:rPr lang="en-US" dirty="0" smtClean="0"/>
              <a:t>(true);</a:t>
            </a:r>
            <a:br>
              <a:rPr lang="en-US" dirty="0" smtClean="0"/>
            </a:br>
            <a:r>
              <a:rPr lang="en-US" dirty="0" err="1" smtClean="0"/>
              <a:t>a.setDefaultCloseOperation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/>
              <a:t>);</a:t>
            </a:r>
          </a:p>
          <a:p>
            <a:r>
              <a:rPr lang="en-US" i="1" dirty="0" smtClean="0"/>
              <a:t>Ps: import </a:t>
            </a:r>
            <a:r>
              <a:rPr lang="en-US" i="1" dirty="0" err="1"/>
              <a:t>javax.swing.JFrame</a:t>
            </a:r>
            <a:r>
              <a:rPr lang="en-US" i="1" dirty="0"/>
              <a:t>;</a:t>
            </a:r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22" y="1590819"/>
            <a:ext cx="277094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create a window as you like?</a:t>
            </a:r>
          </a:p>
          <a:p>
            <a:r>
              <a:rPr lang="en-US" dirty="0" smtClean="0"/>
              <a:t>1. One way is to use some editor tools. For example, in </a:t>
            </a:r>
            <a:r>
              <a:rPr lang="en-US" dirty="0" err="1" smtClean="0"/>
              <a:t>Netbeans</a:t>
            </a:r>
            <a:r>
              <a:rPr lang="en-US" dirty="0" smtClean="0"/>
              <a:t> new a </a:t>
            </a:r>
            <a:r>
              <a:rPr lang="en-US" dirty="0" err="1" smtClean="0"/>
              <a:t>JFrame</a:t>
            </a:r>
            <a:r>
              <a:rPr lang="en-US" dirty="0" smtClean="0"/>
              <a:t> Form.</a:t>
            </a:r>
            <a:br>
              <a:rPr lang="en-US" dirty="0" smtClean="0"/>
            </a:br>
            <a:r>
              <a:rPr lang="en-US" dirty="0" smtClean="0"/>
              <a:t>You can drag and drop to create buttons, labels……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5184576" cy="280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create a window as you like?</a:t>
            </a:r>
          </a:p>
          <a:p>
            <a:r>
              <a:rPr lang="en-US" dirty="0" smtClean="0"/>
              <a:t>2. Another way is to write </a:t>
            </a:r>
            <a:r>
              <a:rPr lang="en-US" dirty="0"/>
              <a:t>a class extends </a:t>
            </a:r>
            <a:r>
              <a:rPr lang="en-US" dirty="0" err="1" smtClean="0"/>
              <a:t>JFrame</a:t>
            </a:r>
            <a:r>
              <a:rPr lang="en-US" dirty="0" smtClean="0"/>
              <a:t> and you can have full control of all the things.</a:t>
            </a:r>
          </a:p>
          <a:p>
            <a:endParaRPr lang="en-US" dirty="0"/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way is quite simple, you just create what you need and then click source and add code in corresponding position.</a:t>
            </a:r>
          </a:p>
          <a:p>
            <a:r>
              <a:rPr lang="en-US" dirty="0" smtClean="0"/>
              <a:t>I’ll introduce more about the 2</a:t>
            </a:r>
            <a:r>
              <a:rPr lang="en-US" baseline="30000" dirty="0" smtClean="0"/>
              <a:t>nd</a:t>
            </a:r>
            <a:r>
              <a:rPr lang="en-US" dirty="0" smtClean="0"/>
              <a:t>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draw things in a window?</a:t>
            </a:r>
            <a:br>
              <a:rPr lang="en-US" b="1" dirty="0" smtClean="0"/>
            </a:br>
            <a:r>
              <a:rPr lang="en-US" dirty="0"/>
              <a:t>use the </a:t>
            </a:r>
            <a:r>
              <a:rPr lang="en-US" dirty="0" smtClean="0"/>
              <a:t>Graphics class </a:t>
            </a:r>
          </a:p>
          <a:p>
            <a:endParaRPr lang="en-US" b="1" dirty="0"/>
          </a:p>
          <a:p>
            <a:r>
              <a:rPr lang="en-US" dirty="0"/>
              <a:t>public void </a:t>
            </a:r>
            <a:r>
              <a:rPr lang="en-US" dirty="0" err="1"/>
              <a:t>drawRect</a:t>
            </a:r>
            <a:r>
              <a:rPr lang="en-US" dirty="0"/>
              <a:t>() {</a:t>
            </a:r>
          </a:p>
          <a:p>
            <a:r>
              <a:rPr lang="en-US" dirty="0"/>
              <a:t>        Graphics g=</a:t>
            </a:r>
            <a:r>
              <a:rPr lang="en-US" dirty="0" err="1"/>
              <a:t>this.getGraphics</a:t>
            </a:r>
            <a:r>
              <a:rPr lang="en-US" dirty="0"/>
              <a:t>().create();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(new Color(0, 255, 0));</a:t>
            </a:r>
          </a:p>
          <a:p>
            <a:r>
              <a:rPr lang="en-US" dirty="0"/>
              <a:t>        </a:t>
            </a:r>
            <a:r>
              <a:rPr lang="en-US" dirty="0" err="1"/>
              <a:t>g.fillRect</a:t>
            </a:r>
            <a:r>
              <a:rPr lang="en-US" dirty="0"/>
              <a:t>(100, 100, 50, 50);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/>
              <a:t>Ps: import </a:t>
            </a:r>
            <a:r>
              <a:rPr lang="en-US" i="1" dirty="0" err="1" smtClean="0"/>
              <a:t>java.awt</a:t>
            </a:r>
            <a:r>
              <a:rPr lang="en-US" i="1" dirty="0" smtClean="0"/>
              <a:t>.*;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42" y="4338721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819612"/>
          </a:xfrm>
        </p:spPr>
        <p:txBody>
          <a:bodyPr>
            <a:normAutofit/>
          </a:bodyPr>
          <a:lstStyle/>
          <a:p>
            <a:r>
              <a:rPr lang="en-US" dirty="0" smtClean="0"/>
              <a:t>All drawing methods should be put in a method named </a:t>
            </a:r>
            <a:r>
              <a:rPr lang="en-US" b="1" dirty="0" err="1"/>
              <a:t>paintComponent</a:t>
            </a:r>
            <a:r>
              <a:rPr lang="en-US" dirty="0" smtClean="0"/>
              <a:t>. This is a method you need to override.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 smtClean="0"/>
              <a:t>paintComponent</a:t>
            </a:r>
            <a:r>
              <a:rPr lang="en-US" dirty="0" smtClean="0"/>
              <a:t>(g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super.paintComponent</a:t>
            </a:r>
            <a:r>
              <a:rPr lang="en-US" dirty="0" smtClean="0"/>
              <a:t>(g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drawRect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Ps: you can also pass the g here to your </a:t>
            </a:r>
            <a:br>
              <a:rPr lang="en-US" dirty="0" smtClean="0"/>
            </a:b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actually this is a more formal</a:t>
            </a:r>
            <a:br>
              <a:rPr lang="en-US" dirty="0" smtClean="0"/>
            </a:br>
            <a:r>
              <a:rPr lang="en-US" dirty="0" smtClean="0"/>
              <a:t>way to write the code.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42" y="4338721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6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Some drawing examples:</a:t>
            </a:r>
          </a:p>
          <a:p>
            <a:r>
              <a:rPr lang="en-US" dirty="0" err="1" smtClean="0"/>
              <a:t>g.drawRect</a:t>
            </a:r>
            <a:r>
              <a:rPr lang="en-US" dirty="0" smtClean="0"/>
              <a:t>, </a:t>
            </a:r>
            <a:r>
              <a:rPr lang="en-US" dirty="0" err="1" smtClean="0"/>
              <a:t>g.drawLine</a:t>
            </a:r>
            <a:r>
              <a:rPr lang="en-US" dirty="0" smtClean="0"/>
              <a:t>, </a:t>
            </a:r>
            <a:r>
              <a:rPr lang="en-US" dirty="0" err="1" smtClean="0"/>
              <a:t>g.drawOval</a:t>
            </a:r>
            <a:r>
              <a:rPr lang="en-US" dirty="0" smtClean="0"/>
              <a:t>, ……</a:t>
            </a:r>
          </a:p>
          <a:p>
            <a:r>
              <a:rPr lang="en-US" dirty="0" err="1" smtClean="0"/>
              <a:t>g.drawRect</a:t>
            </a:r>
            <a:r>
              <a:rPr lang="en-US" dirty="0" smtClean="0"/>
              <a:t>(100</a:t>
            </a:r>
            <a:r>
              <a:rPr lang="en-US" dirty="0"/>
              <a:t>, 100, 50, 50);</a:t>
            </a:r>
          </a:p>
          <a:p>
            <a:r>
              <a:rPr lang="en-US" dirty="0" err="1" smtClean="0"/>
              <a:t>g.drawArc</a:t>
            </a:r>
            <a:r>
              <a:rPr lang="en-US" dirty="0" smtClean="0"/>
              <a:t>(200</a:t>
            </a:r>
            <a:r>
              <a:rPr lang="en-US" dirty="0"/>
              <a:t>, 100, 100, 100, 100, 100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g.fillRect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g.fillOval</a:t>
            </a:r>
            <a:r>
              <a:rPr lang="en-US" dirty="0"/>
              <a:t>, </a:t>
            </a:r>
            <a:r>
              <a:rPr lang="en-US" dirty="0" err="1" smtClean="0"/>
              <a:t>g.fillPolygon</a:t>
            </a:r>
            <a:r>
              <a:rPr lang="en-US" dirty="0" smtClean="0"/>
              <a:t>,……</a:t>
            </a:r>
            <a:endParaRPr lang="en-US" dirty="0"/>
          </a:p>
          <a:p>
            <a:r>
              <a:rPr lang="en-US" dirty="0" err="1"/>
              <a:t>g.fillRect</a:t>
            </a:r>
            <a:r>
              <a:rPr lang="en-US" dirty="0"/>
              <a:t>(100, 100, 50, 50);</a:t>
            </a:r>
          </a:p>
          <a:p>
            <a:r>
              <a:rPr lang="en-US" dirty="0" err="1" smtClean="0"/>
              <a:t>g.fillArc</a:t>
            </a:r>
            <a:r>
              <a:rPr lang="en-US" dirty="0" smtClean="0"/>
              <a:t>(200</a:t>
            </a:r>
            <a:r>
              <a:rPr lang="en-US" dirty="0"/>
              <a:t>, 100, 100, 100, 100, 100);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drawings…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378246"/>
            <a:ext cx="1800200" cy="17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13" y="4167088"/>
            <a:ext cx="1811051" cy="179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8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5351052"/>
          </a:xfrm>
        </p:spPr>
        <p:txBody>
          <a:bodyPr>
            <a:normAutofit/>
          </a:bodyPr>
          <a:lstStyle/>
          <a:p>
            <a:r>
              <a:rPr lang="en-US" dirty="0" smtClean="0"/>
              <a:t>How to draw a image into your window?</a:t>
            </a:r>
            <a:br>
              <a:rPr lang="en-US" dirty="0" smtClean="0"/>
            </a:br>
            <a:r>
              <a:rPr lang="en-US" dirty="0" smtClean="0"/>
              <a:t>Use the Image class</a:t>
            </a:r>
          </a:p>
          <a:p>
            <a:endParaRPr lang="en-US" dirty="0"/>
          </a:p>
          <a:p>
            <a:r>
              <a:rPr lang="en-US" dirty="0"/>
              <a:t>Image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Toolkit.getDefaultToolkit</a:t>
            </a:r>
            <a:r>
              <a:rPr lang="en-US" dirty="0"/>
              <a:t>().</a:t>
            </a:r>
            <a:r>
              <a:rPr lang="en-US" dirty="0" err="1"/>
              <a:t>getImage</a:t>
            </a:r>
            <a:r>
              <a:rPr lang="en-US" dirty="0"/>
              <a:t>("combo.jpg");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g.drawImage</a:t>
            </a:r>
            <a:r>
              <a:rPr lang="en-US" dirty="0" smtClean="0"/>
              <a:t>(i,100,100,200,150,0,0,100,50,null</a:t>
            </a:r>
            <a:r>
              <a:rPr lang="en-US" dirty="0"/>
              <a:t>);</a:t>
            </a:r>
          </a:p>
          <a:p>
            <a:r>
              <a:rPr lang="en-US" b="1" dirty="0"/>
              <a:t>First 4 number</a:t>
            </a:r>
            <a:r>
              <a:rPr lang="en-US" dirty="0"/>
              <a:t>: coordinate of top left corner and bottom right corner of target rectangle region</a:t>
            </a:r>
          </a:p>
          <a:p>
            <a:r>
              <a:rPr lang="en-US" b="1" dirty="0"/>
              <a:t>Last 4 number</a:t>
            </a:r>
            <a:r>
              <a:rPr lang="en-US" dirty="0"/>
              <a:t>: coordinate of top left corner and bottom right corner of source rectangle region</a:t>
            </a:r>
          </a:p>
          <a:p>
            <a:r>
              <a:rPr lang="en-US" b="1" dirty="0"/>
              <a:t>This means it will dynamically resize the image</a:t>
            </a:r>
          </a:p>
          <a:p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5940152" y="2744924"/>
            <a:ext cx="2554798" cy="792088"/>
          </a:xfrm>
          <a:prstGeom prst="wedgeRoundRectCallout">
            <a:avLst>
              <a:gd name="adj1" fmla="val -26273"/>
              <a:gd name="adj2" fmla="val 777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the image under the project folder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92208"/>
            <a:ext cx="245611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7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your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558964"/>
          </a:xfrm>
        </p:spPr>
        <p:txBody>
          <a:bodyPr>
            <a:normAutofit/>
          </a:bodyPr>
          <a:lstStyle/>
          <a:p>
            <a:r>
              <a:rPr lang="en-US" dirty="0" smtClean="0"/>
              <a:t>You can buffer and modify you image in this way:</a:t>
            </a:r>
          </a:p>
          <a:p>
            <a:endParaRPr lang="en-US" dirty="0"/>
          </a:p>
          <a:p>
            <a:r>
              <a:rPr lang="en-US" dirty="0" smtClean="0"/>
              <a:t>Image </a:t>
            </a:r>
            <a:r>
              <a:rPr lang="en-US" dirty="0" err="1" smtClean="0"/>
              <a:t>B_Image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createImage</a:t>
            </a:r>
            <a:r>
              <a:rPr lang="en-US" dirty="0"/>
              <a:t>(300, 300);</a:t>
            </a:r>
          </a:p>
          <a:p>
            <a:r>
              <a:rPr lang="en-US" dirty="0" smtClean="0"/>
              <a:t>Graphics </a:t>
            </a:r>
            <a:r>
              <a:rPr lang="en-US" dirty="0" err="1" smtClean="0"/>
              <a:t>B_g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B_Image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getGraphics</a:t>
            </a:r>
            <a:r>
              <a:rPr lang="en-US" dirty="0"/>
              <a:t>();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//use </a:t>
            </a:r>
            <a:r>
              <a:rPr lang="en-US" dirty="0" err="1" smtClean="0"/>
              <a:t>B_g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draw on the buffered image</a:t>
            </a:r>
            <a:endParaRPr lang="en-US" dirty="0"/>
          </a:p>
          <a:p>
            <a:r>
              <a:rPr lang="en-US" dirty="0"/>
              <a:t>……</a:t>
            </a:r>
          </a:p>
          <a:p>
            <a:r>
              <a:rPr lang="en-US" dirty="0" err="1" smtClean="0"/>
              <a:t>g.drawImage</a:t>
            </a:r>
            <a:r>
              <a:rPr lang="en-US" dirty="0" smtClean="0"/>
              <a:t>(</a:t>
            </a:r>
            <a:r>
              <a:rPr lang="en-US" dirty="0" err="1" smtClean="0"/>
              <a:t>B_Image</a:t>
            </a:r>
            <a:r>
              <a:rPr lang="en-US" dirty="0" smtClean="0"/>
              <a:t> </a:t>
            </a:r>
            <a:r>
              <a:rPr lang="en-US" dirty="0"/>
              <a:t>, 0, 0, null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//draw buffered image to the g of the </a:t>
            </a:r>
            <a:r>
              <a:rPr lang="en-US" dirty="0" err="1" smtClean="0"/>
              <a:t>JFrame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wav in Java</a:t>
            </a:r>
          </a:p>
          <a:p>
            <a:r>
              <a:rPr lang="en-US" dirty="0" smtClean="0"/>
              <a:t>GUI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to try the idea of double buffering </a:t>
            </a:r>
            <a:r>
              <a:rPr lang="en-US" dirty="0"/>
              <a:t>to avoid the screen </a:t>
            </a:r>
            <a:r>
              <a:rPr lang="en-US" dirty="0" smtClean="0"/>
              <a:t>flicker.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20" y="3224821"/>
            <a:ext cx="698389" cy="17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3224822"/>
            <a:ext cx="685800" cy="17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79" y="3233180"/>
            <a:ext cx="685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78" y="3233180"/>
            <a:ext cx="698389" cy="17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5" y="3224821"/>
            <a:ext cx="685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224821"/>
            <a:ext cx="698389" cy="17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71599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79711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73015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481127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37317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45429" y="5097029"/>
            <a:ext cx="936104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</a:p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33355" y="2864781"/>
            <a:ext cx="9801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6533355" y="286478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7513481" y="2864781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To create buttons try searching </a:t>
            </a:r>
            <a:r>
              <a:rPr lang="en-US" dirty="0" err="1" smtClean="0"/>
              <a:t>JButton</a:t>
            </a:r>
            <a:r>
              <a:rPr lang="en-US" dirty="0" smtClean="0"/>
              <a:t>. You can customize the button with images.</a:t>
            </a:r>
          </a:p>
          <a:p>
            <a:r>
              <a:rPr lang="en-US" dirty="0" smtClean="0"/>
              <a:t>2. To handle mouse and keyboard event try searching </a:t>
            </a:r>
            <a:r>
              <a:rPr lang="en-US" dirty="0" err="1" smtClean="0"/>
              <a:t>addMouseListener</a:t>
            </a:r>
            <a:r>
              <a:rPr lang="en-US" dirty="0" smtClean="0"/>
              <a:t> and </a:t>
            </a:r>
            <a:r>
              <a:rPr lang="en-US" dirty="0" err="1" smtClean="0"/>
              <a:t>addKeyListener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low level function should I call?</a:t>
            </a:r>
          </a:p>
          <a:p>
            <a:endParaRPr lang="en-US" dirty="0"/>
          </a:p>
          <a:p>
            <a:r>
              <a:rPr lang="en-US" dirty="0" smtClean="0"/>
              <a:t>Basically you should decode the header part of wav file by yourself.</a:t>
            </a:r>
          </a:p>
          <a:p>
            <a:r>
              <a:rPr lang="en-US" dirty="0" smtClean="0"/>
              <a:t>You should read by byte or bytes and then convert them to meaningful variables or play them.</a:t>
            </a:r>
          </a:p>
          <a:p>
            <a:r>
              <a:rPr lang="en-US" dirty="0" smtClean="0"/>
              <a:t>We should find some </a:t>
            </a:r>
            <a:r>
              <a:rPr lang="en-US" b="1" dirty="0"/>
              <a:t>variables representing </a:t>
            </a:r>
            <a:r>
              <a:rPr lang="en-US" b="1" dirty="0" smtClean="0"/>
              <a:t>sample rate, bits per sample</a:t>
            </a:r>
            <a:r>
              <a:rPr lang="en-US" dirty="0" smtClean="0"/>
              <a:t>… and see that you really use them to play the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Java as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do the following steps:</a:t>
            </a:r>
          </a:p>
          <a:p>
            <a:endParaRPr lang="en-US" dirty="0" smtClean="0"/>
          </a:p>
          <a:p>
            <a:r>
              <a:rPr lang="en-US" dirty="0" smtClean="0"/>
              <a:t>1. Read the wav file</a:t>
            </a:r>
          </a:p>
          <a:p>
            <a:r>
              <a:rPr lang="en-US" dirty="0" smtClean="0"/>
              <a:t>2. Decode the header</a:t>
            </a:r>
          </a:p>
          <a:p>
            <a:r>
              <a:rPr lang="en-US" dirty="0" smtClean="0"/>
              <a:t>3. Create the format instance</a:t>
            </a:r>
          </a:p>
          <a:p>
            <a:r>
              <a:rPr lang="en-US" dirty="0" smtClean="0"/>
              <a:t>4. Play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wav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use the </a:t>
            </a:r>
            <a:r>
              <a:rPr lang="en-US" dirty="0" err="1" smtClean="0"/>
              <a:t>FileInputStream</a:t>
            </a:r>
            <a:r>
              <a:rPr lang="en-US" dirty="0" smtClean="0"/>
              <a:t> class to do this:</a:t>
            </a:r>
          </a:p>
          <a:p>
            <a:endParaRPr lang="en-US" dirty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</a:t>
            </a:r>
            <a:r>
              <a:rPr lang="en-US" dirty="0"/>
              <a:t>= new File</a:t>
            </a:r>
            <a:r>
              <a:rPr lang="en-US" dirty="0" smtClean="0"/>
              <a:t>(“X:\xxx\xxx\xxx.wav”);</a:t>
            </a:r>
          </a:p>
          <a:p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fis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FileInputStream</a:t>
            </a:r>
            <a:r>
              <a:rPr lang="en-US" dirty="0" smtClean="0"/>
              <a:t>(file);</a:t>
            </a:r>
          </a:p>
          <a:p>
            <a:endParaRPr lang="en-US" dirty="0"/>
          </a:p>
          <a:p>
            <a:r>
              <a:rPr lang="en-US" i="1" dirty="0" smtClean="0"/>
              <a:t>Ps</a:t>
            </a:r>
            <a:r>
              <a:rPr lang="en-US" i="1" dirty="0"/>
              <a:t>: </a:t>
            </a:r>
            <a:r>
              <a:rPr lang="en-US" i="1" dirty="0" smtClean="0"/>
              <a:t>you may need import </a:t>
            </a:r>
            <a:r>
              <a:rPr lang="en-US" i="1" dirty="0"/>
              <a:t>java.io.*;</a:t>
            </a:r>
          </a:p>
        </p:txBody>
      </p:sp>
    </p:spTree>
    <p:extLst>
      <p:ext uri="{BB962C8B-B14F-4D97-AF65-F5344CB8AC3E}">
        <p14:creationId xmlns:p14="http://schemas.microsoft.com/office/powerpoint/2010/main" val="14920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630972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en-US" dirty="0" smtClean="0"/>
              <a:t>word </a:t>
            </a:r>
            <a:r>
              <a:rPr lang="en-US" b="1" dirty="0" smtClean="0"/>
              <a:t>RIFF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 err="1" smtClean="0"/>
              <a:t>ChunkDescriptor</a:t>
            </a:r>
            <a:r>
              <a:rPr lang="en-US" dirty="0" smtClean="0"/>
              <a:t> </a:t>
            </a:r>
            <a:r>
              <a:rPr lang="en-US" dirty="0"/>
              <a:t>= "" + (char) </a:t>
            </a:r>
            <a:r>
              <a:rPr lang="en-US" dirty="0" err="1"/>
              <a:t>fis.read</a:t>
            </a:r>
            <a:r>
              <a:rPr lang="en-US" dirty="0"/>
              <a:t>() + (char) </a:t>
            </a:r>
            <a:r>
              <a:rPr lang="en-US" dirty="0" err="1"/>
              <a:t>fis.read</a:t>
            </a:r>
            <a:r>
              <a:rPr lang="en-US" dirty="0"/>
              <a:t>() + (char) </a:t>
            </a:r>
            <a:r>
              <a:rPr lang="en-US" dirty="0" err="1" smtClean="0"/>
              <a:t>fis.read</a:t>
            </a:r>
            <a:r>
              <a:rPr lang="en-US" dirty="0"/>
              <a:t>() + (char) </a:t>
            </a:r>
            <a:r>
              <a:rPr lang="en-US" dirty="0" err="1"/>
              <a:t>fis.read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b="1" dirty="0"/>
              <a:t>chunk </a:t>
            </a:r>
            <a:r>
              <a:rPr lang="en-US" b="1" dirty="0" smtClean="0"/>
              <a:t>size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byte[] </a:t>
            </a:r>
            <a:r>
              <a:rPr lang="en-US" dirty="0" smtClean="0"/>
              <a:t>tmp_4_byte </a:t>
            </a:r>
            <a:r>
              <a:rPr lang="en-US" dirty="0"/>
              <a:t>= new byte[4];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fis.read</a:t>
            </a:r>
            <a:r>
              <a:rPr lang="en-US" dirty="0" smtClean="0"/>
              <a:t>(tmp_4_byte);</a:t>
            </a:r>
            <a:br>
              <a:rPr lang="en-US" dirty="0" smtClean="0"/>
            </a:br>
            <a:r>
              <a:rPr lang="en-US" dirty="0" smtClean="0"/>
              <a:t>long </a:t>
            </a:r>
            <a:r>
              <a:rPr lang="en-US" dirty="0" err="1" smtClean="0"/>
              <a:t>ChunkSize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byteArrayToLong</a:t>
            </a:r>
            <a:r>
              <a:rPr lang="en-US" dirty="0" smtClean="0"/>
              <a:t>(tmp_4_byte);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4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format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270932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the class instance </a:t>
            </a:r>
            <a:r>
              <a:rPr lang="en-US" dirty="0" smtClean="0"/>
              <a:t>using constructor fun:</a:t>
            </a:r>
            <a:br>
              <a:rPr lang="en-US" dirty="0" smtClean="0"/>
            </a:br>
            <a:r>
              <a:rPr lang="en-US" dirty="0" err="1" smtClean="0"/>
              <a:t>AudioFormat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AudioFormat</a:t>
            </a:r>
            <a:r>
              <a:rPr lang="en-US" dirty="0" smtClean="0"/>
              <a:t>(</a:t>
            </a:r>
            <a:r>
              <a:rPr lang="en-US" dirty="0"/>
              <a:t>float </a:t>
            </a:r>
            <a:r>
              <a:rPr lang="en-US" dirty="0" err="1" smtClean="0"/>
              <a:t>SampleRate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 smtClean="0"/>
              <a:t>SampleSizeInBits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smtClean="0"/>
              <a:t>Channels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dirty="0" smtClean="0"/>
              <a:t>Signed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dirty="0" err="1" smtClean="0"/>
              <a:t>BigEndian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Notice that:</a:t>
            </a:r>
            <a:br>
              <a:rPr lang="en-US" dirty="0" smtClean="0"/>
            </a:br>
            <a:r>
              <a:rPr lang="en-US" dirty="0" err="1" smtClean="0"/>
              <a:t>AudioSystem.getAudioInputStream</a:t>
            </a:r>
            <a:r>
              <a:rPr lang="en-US" dirty="0" smtClean="0"/>
              <a:t>(input</a:t>
            </a:r>
            <a:r>
              <a:rPr lang="en-US" dirty="0"/>
              <a:t>).</a:t>
            </a:r>
            <a:r>
              <a:rPr lang="en-US" dirty="0" err="1"/>
              <a:t>getFormat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is not allowed 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i="1" dirty="0" smtClean="0"/>
              <a:t>Ps: </a:t>
            </a:r>
            <a:r>
              <a:rPr lang="en-US" i="1" dirty="0"/>
              <a:t>you may need import </a:t>
            </a:r>
            <a:r>
              <a:rPr lang="en-US" i="1" dirty="0" err="1"/>
              <a:t>javax.sound.sampled</a:t>
            </a:r>
            <a:r>
              <a:rPr lang="en-US" i="1" dirty="0"/>
              <a:t>.*;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the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86956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DataLine.Info</a:t>
            </a:r>
            <a:r>
              <a:rPr lang="en-US" dirty="0" smtClean="0"/>
              <a:t> </a:t>
            </a:r>
            <a:r>
              <a:rPr lang="en-US" b="1" dirty="0"/>
              <a:t>info</a:t>
            </a:r>
            <a:r>
              <a:rPr lang="en-US" dirty="0"/>
              <a:t> = new </a:t>
            </a:r>
            <a:r>
              <a:rPr lang="en-US" dirty="0" err="1"/>
              <a:t>DataLine.Info</a:t>
            </a:r>
            <a:r>
              <a:rPr lang="en-US" dirty="0"/>
              <a:t>(</a:t>
            </a:r>
            <a:r>
              <a:rPr lang="en-US" dirty="0" err="1"/>
              <a:t>SourceDataLine.class</a:t>
            </a:r>
            <a:r>
              <a:rPr lang="en-US" dirty="0"/>
              <a:t>, </a:t>
            </a:r>
            <a:r>
              <a:rPr lang="en-US" dirty="0" err="1" smtClean="0"/>
              <a:t>af</a:t>
            </a:r>
            <a:r>
              <a:rPr lang="en-US" dirty="0" smtClean="0"/>
              <a:t>);</a:t>
            </a:r>
          </a:p>
          <a:p>
            <a:r>
              <a:rPr lang="en-US" dirty="0" err="1"/>
              <a:t>SourceDataLine</a:t>
            </a:r>
            <a:r>
              <a:rPr lang="en-US" dirty="0"/>
              <a:t> </a:t>
            </a:r>
            <a:r>
              <a:rPr lang="en-US" b="1" dirty="0"/>
              <a:t>line</a:t>
            </a:r>
            <a:r>
              <a:rPr lang="en-US" dirty="0"/>
              <a:t> = (</a:t>
            </a:r>
            <a:r>
              <a:rPr lang="en-US" dirty="0" err="1"/>
              <a:t>SourceDataLine</a:t>
            </a:r>
            <a:r>
              <a:rPr lang="en-US" dirty="0"/>
              <a:t>) </a:t>
            </a:r>
            <a:r>
              <a:rPr lang="en-US" dirty="0" err="1"/>
              <a:t>AudioSystem.getLine</a:t>
            </a:r>
            <a:r>
              <a:rPr lang="en-US" dirty="0"/>
              <a:t>(</a:t>
            </a:r>
            <a:r>
              <a:rPr lang="en-US" b="1" dirty="0"/>
              <a:t>info</a:t>
            </a:r>
            <a:r>
              <a:rPr lang="en-US" dirty="0"/>
              <a:t>);</a:t>
            </a:r>
          </a:p>
          <a:p>
            <a:r>
              <a:rPr lang="en-US" b="1" dirty="0" err="1" smtClean="0"/>
              <a:t>line.open</a:t>
            </a:r>
            <a:r>
              <a:rPr lang="en-US" dirty="0" smtClean="0"/>
              <a:t>(</a:t>
            </a:r>
            <a:r>
              <a:rPr lang="en-US" dirty="0" err="1" smtClean="0"/>
              <a:t>af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b="1" dirty="0" err="1" smtClean="0"/>
              <a:t>line.start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All above </a:t>
            </a:r>
            <a:r>
              <a:rPr lang="en-US" dirty="0"/>
              <a:t>are preprocessing, </a:t>
            </a:r>
            <a:r>
              <a:rPr lang="en-US" dirty="0" smtClean="0"/>
              <a:t>what you need to control is in the following.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185554" y="3288436"/>
            <a:ext cx="3816424" cy="792088"/>
          </a:xfrm>
          <a:prstGeom prst="wedgeRoundRectCallout">
            <a:avLst>
              <a:gd name="adj1" fmla="val -60674"/>
              <a:gd name="adj2" fmla="val -20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is basically a buffer buffering the raw music data to be 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the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81961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line.available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	how many bytes the line is available for play</a:t>
            </a:r>
            <a:br>
              <a:rPr lang="en-US" dirty="0" smtClean="0"/>
            </a:br>
            <a:r>
              <a:rPr lang="en-US" dirty="0" smtClean="0"/>
              <a:t>	you can use it in this way: 	count=</a:t>
            </a:r>
            <a:r>
              <a:rPr lang="en-US" dirty="0" err="1" smtClean="0"/>
              <a:t>inputStream.read</a:t>
            </a:r>
            <a:r>
              <a:rPr lang="en-US" dirty="0" smtClean="0"/>
              <a:t>(buffer,0,line.available());</a:t>
            </a:r>
            <a:endParaRPr lang="en-US" dirty="0"/>
          </a:p>
          <a:p>
            <a:r>
              <a:rPr lang="en-US" b="1" dirty="0" err="1"/>
              <a:t>line.write</a:t>
            </a:r>
            <a:r>
              <a:rPr lang="en-US" dirty="0"/>
              <a:t>(buffer, 0, count);</a:t>
            </a:r>
            <a:br>
              <a:rPr lang="en-US" dirty="0"/>
            </a:br>
            <a:r>
              <a:rPr lang="en-US" dirty="0"/>
              <a:t>	read </a:t>
            </a:r>
            <a:r>
              <a:rPr lang="en-US" dirty="0" smtClean="0"/>
              <a:t>count bytes raw </a:t>
            </a:r>
            <a:r>
              <a:rPr lang="en-US" dirty="0"/>
              <a:t>data from buffer to </a:t>
            </a:r>
            <a:r>
              <a:rPr lang="en-US" dirty="0" smtClean="0"/>
              <a:t>line, and 	written data will be played</a:t>
            </a:r>
            <a:endParaRPr lang="en-US" dirty="0"/>
          </a:p>
          <a:p>
            <a:r>
              <a:rPr lang="en-US" b="1" dirty="0" err="1" smtClean="0"/>
              <a:t>line.drain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drains </a:t>
            </a:r>
            <a:r>
              <a:rPr lang="en-US" dirty="0"/>
              <a:t>queued data from the line by continuing data </a:t>
            </a:r>
            <a:r>
              <a:rPr lang="en-US" dirty="0" smtClean="0"/>
              <a:t>	I/O </a:t>
            </a:r>
            <a:r>
              <a:rPr lang="en-US" dirty="0"/>
              <a:t>until the </a:t>
            </a:r>
            <a:r>
              <a:rPr lang="en-US" dirty="0" smtClean="0"/>
              <a:t>line's </a:t>
            </a:r>
            <a:r>
              <a:rPr lang="en-US" dirty="0"/>
              <a:t>internal buffer has been </a:t>
            </a:r>
            <a:r>
              <a:rPr lang="en-US" dirty="0" smtClean="0"/>
              <a:t>emptied.</a:t>
            </a:r>
          </a:p>
          <a:p>
            <a:r>
              <a:rPr lang="en-US" b="1" dirty="0" err="1" smtClean="0"/>
              <a:t>line.close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15011</TotalTime>
  <Words>644</Words>
  <Application>Microsoft Office PowerPoint</Application>
  <PresentationFormat>On-screen Show (4:3)</PresentationFormat>
  <Paragraphs>130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Sketchbook</vt:lpstr>
      <vt:lpstr>Project using Java</vt:lpstr>
      <vt:lpstr>Outline</vt:lpstr>
      <vt:lpstr>About the requirement</vt:lpstr>
      <vt:lpstr>Let’s take Java as example!</vt:lpstr>
      <vt:lpstr>Read the wav file</vt:lpstr>
      <vt:lpstr>Decode the header</vt:lpstr>
      <vt:lpstr>Create the format instance</vt:lpstr>
      <vt:lpstr>Play the music</vt:lpstr>
      <vt:lpstr>Play the music</vt:lpstr>
      <vt:lpstr>Java example</vt:lpstr>
      <vt:lpstr>GUI in Java</vt:lpstr>
      <vt:lpstr>GUI in Java</vt:lpstr>
      <vt:lpstr>Customize JFrame</vt:lpstr>
      <vt:lpstr>Customize JFrame</vt:lpstr>
      <vt:lpstr>Basic drawing</vt:lpstr>
      <vt:lpstr>Basic drawing</vt:lpstr>
      <vt:lpstr>Some more drawings…</vt:lpstr>
      <vt:lpstr>Draw an image</vt:lpstr>
      <vt:lpstr>Buffer your image</vt:lpstr>
      <vt:lpstr>Double buffering</vt:lpstr>
      <vt:lpstr>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xymao</dc:creator>
  <cp:lastModifiedBy>CSE</cp:lastModifiedBy>
  <cp:revision>58</cp:revision>
  <dcterms:created xsi:type="dcterms:W3CDTF">2014-01-13T06:58:34Z</dcterms:created>
  <dcterms:modified xsi:type="dcterms:W3CDTF">2014-03-13T07:21:56Z</dcterms:modified>
</cp:coreProperties>
</file>