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81" r:id="rId38"/>
    <p:sldId id="282" r:id="rId39"/>
    <p:sldId id="283" r:id="rId40"/>
    <p:sldId id="284" r:id="rId41"/>
    <p:sldId id="286" r:id="rId42"/>
    <p:sldId id="287" r:id="rId43"/>
    <p:sldId id="288" r:id="rId44"/>
    <p:sldId id="289" r:id="rId45"/>
    <p:sldId id="297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906AB-EF3C-4869-82AA-29357F5398F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5C20-7E4D-4D5C-B2BE-284134A6D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4B15-BBCE-4959-853E-D9D9CED2C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9363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2014/3/17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LZW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3429000" y="1981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22098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84175" y="6248400"/>
            <a:ext cx="860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97,98,256,99 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1885256" y="5257800"/>
            <a:ext cx="454496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25908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14045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36576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Oval 32"/>
          <p:cNvSpPr>
            <a:spLocks noChangeArrowheads="1"/>
          </p:cNvSpPr>
          <p:nvPr/>
        </p:nvSpPr>
        <p:spPr bwMode="auto">
          <a:xfrm>
            <a:off x="34290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35052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209800" y="3657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1981200" y="4114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0256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4343400" y="2895600"/>
            <a:ext cx="609600" cy="838200"/>
            <a:chOff x="2736" y="1824"/>
            <a:chExt cx="384" cy="528"/>
          </a:xfrm>
        </p:grpSpPr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H="1">
              <a:off x="2880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Oval 38"/>
            <p:cNvSpPr>
              <a:spLocks noChangeArrowheads="1"/>
            </p:cNvSpPr>
            <p:nvPr/>
          </p:nvSpPr>
          <p:spPr bwMode="auto">
            <a:xfrm>
              <a:off x="2736" y="2112"/>
              <a:ext cx="288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259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766" y="185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1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 d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3429000" y="1981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5146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84175" y="6248400"/>
            <a:ext cx="860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97,98,256,99,100		Encode complete! 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123728" y="5257800"/>
            <a:ext cx="195436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25908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14045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36576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34290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35052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2209800" y="3657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Oval 35"/>
          <p:cNvSpPr>
            <a:spLocks noChangeArrowheads="1"/>
          </p:cNvSpPr>
          <p:nvPr/>
        </p:nvSpPr>
        <p:spPr bwMode="auto">
          <a:xfrm>
            <a:off x="1981200" y="4114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202565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>
            <a:off x="45720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Oval 38"/>
          <p:cNvSpPr>
            <a:spLocks noChangeArrowheads="1"/>
          </p:cNvSpPr>
          <p:nvPr/>
        </p:nvSpPr>
        <p:spPr bwMode="auto">
          <a:xfrm>
            <a:off x="43434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4390941" y="2939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375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536575" y="6140450"/>
            <a:ext cx="882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</a:t>
            </a:r>
            <a:endParaRPr lang="en-US" altLang="zh-TW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1222375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36575" y="6140450"/>
            <a:ext cx="1073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1524000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36575" y="6096000"/>
            <a:ext cx="1349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1828800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3429000" y="3352800"/>
            <a:ext cx="1295400" cy="533400"/>
          </a:xfrm>
          <a:prstGeom prst="wedgeRectCallout">
            <a:avLst>
              <a:gd name="adj1" fmla="val -48653"/>
              <a:gd name="adj2" fmla="val -11934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latin typeface="Arial" charset="0"/>
              </a:rPr>
              <a:t>Last string</a:t>
            </a:r>
            <a:endParaRPr lang="en-US" altLang="zh-TW" sz="2000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495800" y="6186488"/>
            <a:ext cx="162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1800">
                <a:latin typeface="Arial" charset="0"/>
              </a:rPr>
              <a:t>Last string = 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a</a:t>
            </a:r>
            <a:endParaRPr lang="en-US" altLang="zh-TW" sz="1800">
              <a:latin typeface="Arial" charset="0"/>
            </a:endParaRPr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2667000" y="2895600"/>
            <a:ext cx="533400" cy="838200"/>
            <a:chOff x="1680" y="1824"/>
            <a:chExt cx="336" cy="528"/>
          </a:xfrm>
        </p:grpSpPr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1697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3366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H="1">
              <a:off x="1776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31"/>
            <p:cNvSpPr>
              <a:spLocks noChangeArrowheads="1"/>
            </p:cNvSpPr>
            <p:nvPr/>
          </p:nvSpPr>
          <p:spPr bwMode="auto">
            <a:xfrm>
              <a:off x="1680" y="2112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256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6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36575" y="6096000"/>
            <a:ext cx="1836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2286000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4343400" y="3352800"/>
            <a:ext cx="1295400" cy="533400"/>
          </a:xfrm>
          <a:prstGeom prst="wedgeRectCallout">
            <a:avLst>
              <a:gd name="adj1" fmla="val -48653"/>
              <a:gd name="adj2" fmla="val -11934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latin typeface="Arial" charset="0"/>
              </a:rPr>
              <a:t>Last string</a:t>
            </a:r>
            <a:endParaRPr lang="en-US" altLang="zh-TW" sz="2000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475163" y="6142038"/>
            <a:ext cx="166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1800">
                <a:latin typeface="Arial" charset="0"/>
              </a:rPr>
              <a:t>Last string =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3505200" y="2895600"/>
            <a:ext cx="533400" cy="838200"/>
            <a:chOff x="2208" y="1824"/>
            <a:chExt cx="336" cy="528"/>
          </a:xfrm>
        </p:grpSpPr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H="1">
              <a:off x="2304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Oval 34"/>
            <p:cNvSpPr>
              <a:spLocks noChangeArrowheads="1"/>
            </p:cNvSpPr>
            <p:nvPr/>
          </p:nvSpPr>
          <p:spPr bwMode="auto">
            <a:xfrm>
              <a:off x="2208" y="2112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257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208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  <a:endParaRPr lang="en-US" altLang="zh-TW">
                <a:solidFill>
                  <a:srgbClr val="FF33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1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36575" y="6096000"/>
            <a:ext cx="2073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V="1">
            <a:off x="2590800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23579" name="AutoShape 27"/>
          <p:cNvSpPr>
            <a:spLocks noChangeArrowheads="1"/>
          </p:cNvSpPr>
          <p:nvPr/>
        </p:nvSpPr>
        <p:spPr bwMode="auto">
          <a:xfrm>
            <a:off x="3048000" y="4038600"/>
            <a:ext cx="1295400" cy="533400"/>
          </a:xfrm>
          <a:prstGeom prst="wedgeRectCallout">
            <a:avLst>
              <a:gd name="adj1" fmla="val -48653"/>
              <a:gd name="adj2" fmla="val -11934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latin typeface="Arial" charset="0"/>
              </a:rPr>
              <a:t>Last string</a:t>
            </a:r>
            <a:endParaRPr lang="en-US" altLang="zh-TW" sz="2000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357688" y="6142038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1800">
                <a:latin typeface="Arial" charset="0"/>
              </a:rPr>
              <a:t>Last string = </a:t>
            </a:r>
            <a:r>
              <a:rPr lang="en-US" altLang="zh-TW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36576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3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5052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2133600" y="3581400"/>
            <a:ext cx="533400" cy="838200"/>
            <a:chOff x="1344" y="2256"/>
            <a:chExt cx="336" cy="528"/>
          </a:xfrm>
        </p:grpSpPr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 flipH="1">
              <a:off x="1440" y="2256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Oval 37"/>
            <p:cNvSpPr>
              <a:spLocks noChangeArrowheads="1"/>
            </p:cNvSpPr>
            <p:nvPr/>
          </p:nvSpPr>
          <p:spPr bwMode="auto">
            <a:xfrm>
              <a:off x="1344" y="2544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258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23590" name="Rectangle 38"/>
            <p:cNvSpPr>
              <a:spLocks noChangeArrowheads="1"/>
            </p:cNvSpPr>
            <p:nvPr/>
          </p:nvSpPr>
          <p:spPr bwMode="auto">
            <a:xfrm>
              <a:off x="1344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00FF00"/>
                  </a:solidFill>
                  <a:latin typeface="Arial" charset="0"/>
                </a:rPr>
                <a:t>c</a:t>
              </a:r>
              <a:endParaRPr lang="en-US" altLang="zh-TW">
                <a:solidFill>
                  <a:srgbClr val="FF33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2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01675" y="16764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DECODE SIDE:</a:t>
            </a:r>
            <a:endParaRPr lang="en-US" altLang="zh-TW" sz="2000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536575" y="6139934"/>
            <a:ext cx="203132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1800" dirty="0">
                <a:latin typeface="Arial" charset="0"/>
              </a:rPr>
              <a:t>output: </a:t>
            </a:r>
            <a:r>
              <a:rPr lang="en-US" altLang="zh-TW" dirty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3300"/>
                </a:solidFill>
                <a:latin typeface="Arial" charset="0"/>
              </a:rPr>
              <a:t>a</a:t>
            </a:r>
            <a:r>
              <a:rPr lang="en-US" altLang="zh-TW" sz="1800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flipV="1">
            <a:off x="3048000" y="56388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36575" y="5348288"/>
            <a:ext cx="860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input: 97,98,256,99,100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24603" name="AutoShape 27"/>
          <p:cNvSpPr>
            <a:spLocks noChangeArrowheads="1"/>
          </p:cNvSpPr>
          <p:nvPr/>
        </p:nvSpPr>
        <p:spPr bwMode="auto">
          <a:xfrm>
            <a:off x="5257800" y="3276600"/>
            <a:ext cx="1295400" cy="533400"/>
          </a:xfrm>
          <a:prstGeom prst="wedgeRectCallout">
            <a:avLst>
              <a:gd name="adj1" fmla="val -48653"/>
              <a:gd name="adj2" fmla="val -11934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latin typeface="Arial" charset="0"/>
              </a:rPr>
              <a:t>Last string</a:t>
            </a:r>
            <a:endParaRPr lang="en-US" altLang="zh-TW" sz="2000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483100" y="6142038"/>
            <a:ext cx="165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1800">
                <a:latin typeface="Arial" charset="0"/>
              </a:rPr>
              <a:t>Last string = </a:t>
            </a:r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Oval 31"/>
          <p:cNvSpPr>
            <a:spLocks noChangeArrowheads="1"/>
          </p:cNvSpPr>
          <p:nvPr/>
        </p:nvSpPr>
        <p:spPr bwMode="auto">
          <a:xfrm>
            <a:off x="2667000" y="3352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6576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3505200" y="3352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35052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H="1">
            <a:off x="2286000" y="35814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Oval 36"/>
          <p:cNvSpPr>
            <a:spLocks noChangeArrowheads="1"/>
          </p:cNvSpPr>
          <p:nvPr/>
        </p:nvSpPr>
        <p:spPr bwMode="auto">
          <a:xfrm>
            <a:off x="2133600" y="4038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21336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4343405" y="2895600"/>
            <a:ext cx="533400" cy="838200"/>
            <a:chOff x="2736" y="1824"/>
            <a:chExt cx="336" cy="528"/>
          </a:xfrm>
        </p:grpSpPr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 flipH="1">
              <a:off x="2832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Oval 39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259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2744" y="185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C000"/>
                  </a:solidFill>
                  <a:latin typeface="Arial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9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see a table structure example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Compression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a b c c c d c c d</a:t>
            </a:r>
          </a:p>
        </p:txBody>
      </p:sp>
      <p:graphicFrame>
        <p:nvGraphicFramePr>
          <p:cNvPr id="128364" name="Group 364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2" name="Rectangle 106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endParaRPr kumimoji="0" lang="en-US" altLang="zh-TW" sz="2000">
              <a:solidFill>
                <a:srgbClr val="00FF00"/>
              </a:solidFill>
              <a:latin typeface="Arial" charset="0"/>
            </a:endParaRPr>
          </a:p>
        </p:txBody>
      </p:sp>
      <p:grpSp>
        <p:nvGrpSpPr>
          <p:cNvPr id="128317" name="Group 317"/>
          <p:cNvGrpSpPr>
            <a:grpSpLocks/>
          </p:cNvGrpSpPr>
          <p:nvPr/>
        </p:nvGrpSpPr>
        <p:grpSpPr bwMode="auto">
          <a:xfrm>
            <a:off x="1295400" y="3352800"/>
            <a:ext cx="4343400" cy="760413"/>
            <a:chOff x="816" y="2112"/>
            <a:chExt cx="2736" cy="479"/>
          </a:xfrm>
        </p:grpSpPr>
        <p:sp>
          <p:nvSpPr>
            <p:cNvPr id="7224" name="Text Box 290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7225" name="Text Box 291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7226" name="Text Box 292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7227" name="Text Box 310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7228" name="Text Box 313"/>
            <p:cNvSpPr txBox="1">
              <a:spLocks noChangeArrowheads="1"/>
            </p:cNvSpPr>
            <p:nvPr/>
          </p:nvSpPr>
          <p:spPr bwMode="auto">
            <a:xfrm>
              <a:off x="816" y="235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7229" name="Text Box 314"/>
            <p:cNvSpPr txBox="1">
              <a:spLocks noChangeArrowheads="1"/>
            </p:cNvSpPr>
            <p:nvPr/>
          </p:nvSpPr>
          <p:spPr bwMode="auto">
            <a:xfrm>
              <a:off x="1344" y="235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7230" name="Text Box 315"/>
            <p:cNvSpPr txBox="1">
              <a:spLocks noChangeArrowheads="1"/>
            </p:cNvSpPr>
            <p:nvPr/>
          </p:nvSpPr>
          <p:spPr bwMode="auto">
            <a:xfrm>
              <a:off x="1872" y="235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7231" name="Text Box 316"/>
            <p:cNvSpPr txBox="1">
              <a:spLocks noChangeArrowheads="1"/>
            </p:cNvSpPr>
            <p:nvPr/>
          </p:nvSpPr>
          <p:spPr bwMode="auto">
            <a:xfrm>
              <a:off x="2592" y="235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7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Theory part of LZW </a:t>
            </a:r>
            <a:r>
              <a:rPr lang="en-US" altLang="zh-TW" dirty="0" smtClean="0"/>
              <a:t>compression/decompression</a:t>
            </a:r>
          </a:p>
          <a:p>
            <a:r>
              <a:rPr lang="en-US" altLang="zh-TW" dirty="0" smtClean="0"/>
              <a:t>About assignment 2 and some details</a:t>
            </a:r>
            <a:endParaRPr lang="en-US" altLang="zh-TW" dirty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09933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a b c c c d c c d</a:t>
            </a:r>
          </a:p>
        </p:txBody>
      </p:sp>
      <p:graphicFrame>
        <p:nvGraphicFramePr>
          <p:cNvPr id="134285" name="Group 141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6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8247" name="Group 94"/>
          <p:cNvGrpSpPr>
            <a:grpSpLocks/>
          </p:cNvGrpSpPr>
          <p:nvPr/>
        </p:nvGrpSpPr>
        <p:grpSpPr bwMode="auto">
          <a:xfrm>
            <a:off x="1295400" y="3352800"/>
            <a:ext cx="4343400" cy="760413"/>
            <a:chOff x="816" y="2112"/>
            <a:chExt cx="2736" cy="479"/>
          </a:xfrm>
        </p:grpSpPr>
        <p:sp>
          <p:nvSpPr>
            <p:cNvPr id="8256" name="Text Box 77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8257" name="Text Box 78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8258" name="Text Box 79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8259" name="Text Box 80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8260" name="Text Box 81"/>
            <p:cNvSpPr txBox="1">
              <a:spLocks noChangeArrowheads="1"/>
            </p:cNvSpPr>
            <p:nvPr/>
          </p:nvSpPr>
          <p:spPr bwMode="auto">
            <a:xfrm>
              <a:off x="816" y="235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8261" name="Text Box 82"/>
            <p:cNvSpPr txBox="1">
              <a:spLocks noChangeArrowheads="1"/>
            </p:cNvSpPr>
            <p:nvPr/>
          </p:nvSpPr>
          <p:spPr bwMode="auto">
            <a:xfrm>
              <a:off x="1344" y="235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a’</a:t>
              </a:r>
            </a:p>
          </p:txBody>
        </p:sp>
        <p:sp>
          <p:nvSpPr>
            <p:cNvPr id="8262" name="Text Box 83"/>
            <p:cNvSpPr txBox="1">
              <a:spLocks noChangeArrowheads="1"/>
            </p:cNvSpPr>
            <p:nvPr/>
          </p:nvSpPr>
          <p:spPr bwMode="auto">
            <a:xfrm>
              <a:off x="1872" y="235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a”</a:t>
              </a:r>
            </a:p>
          </p:txBody>
        </p:sp>
        <p:sp>
          <p:nvSpPr>
            <p:cNvPr id="8263" name="Text Box 84"/>
            <p:cNvSpPr txBox="1">
              <a:spLocks noChangeArrowheads="1"/>
            </p:cNvSpPr>
            <p:nvPr/>
          </p:nvSpPr>
          <p:spPr bwMode="auto">
            <a:xfrm>
              <a:off x="2592" y="235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97</a:t>
              </a:r>
            </a:p>
          </p:txBody>
        </p:sp>
      </p:grpSp>
      <p:grpSp>
        <p:nvGrpSpPr>
          <p:cNvPr id="134237" name="Group 93"/>
          <p:cNvGrpSpPr>
            <a:grpSpLocks/>
          </p:cNvGrpSpPr>
          <p:nvPr/>
        </p:nvGrpSpPr>
        <p:grpSpPr bwMode="auto">
          <a:xfrm>
            <a:off x="1295400" y="4114800"/>
            <a:ext cx="4343400" cy="379413"/>
            <a:chOff x="816" y="2592"/>
            <a:chExt cx="2736" cy="239"/>
          </a:xfrm>
        </p:grpSpPr>
        <p:sp>
          <p:nvSpPr>
            <p:cNvPr id="8252" name="Text Box 85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a”</a:t>
              </a:r>
            </a:p>
          </p:txBody>
        </p:sp>
        <p:sp>
          <p:nvSpPr>
            <p:cNvPr id="8253" name="Text Box 86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b’</a:t>
              </a:r>
            </a:p>
          </p:txBody>
        </p:sp>
        <p:sp>
          <p:nvSpPr>
            <p:cNvPr id="8254" name="Text Box 87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ab”</a:t>
              </a:r>
            </a:p>
          </p:txBody>
        </p:sp>
        <p:sp>
          <p:nvSpPr>
            <p:cNvPr id="8255" name="Text Box 88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34719" name="Text Box 575"/>
          <p:cNvSpPr txBox="1">
            <a:spLocks noChangeArrowheads="1"/>
          </p:cNvSpPr>
          <p:nvPr/>
        </p:nvSpPr>
        <p:spPr bwMode="auto">
          <a:xfrm>
            <a:off x="5938838" y="45307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256</a:t>
            </a:r>
            <a:endParaRPr lang="zh-TW" altLang="en-US"/>
          </a:p>
        </p:txBody>
      </p:sp>
      <p:sp>
        <p:nvSpPr>
          <p:cNvPr id="134720" name="Text Box 576"/>
          <p:cNvSpPr txBox="1">
            <a:spLocks noChangeArrowheads="1"/>
          </p:cNvSpPr>
          <p:nvPr/>
        </p:nvSpPr>
        <p:spPr bwMode="auto">
          <a:xfrm>
            <a:off x="7092950" y="4530725"/>
            <a:ext cx="720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TW" b="1">
                <a:solidFill>
                  <a:srgbClr val="FF0000"/>
                </a:solidFill>
              </a:rPr>
              <a:t>ab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”</a:t>
            </a:r>
            <a:endParaRPr lang="zh-TW" altLang="en-US"/>
          </a:p>
        </p:txBody>
      </p:sp>
      <p:sp>
        <p:nvSpPr>
          <p:cNvPr id="134721" name="Text Box 577"/>
          <p:cNvSpPr txBox="1">
            <a:spLocks noChangeArrowheads="1"/>
          </p:cNvSpPr>
          <p:nvPr/>
        </p:nvSpPr>
        <p:spPr bwMode="auto">
          <a:xfrm>
            <a:off x="2389188" y="5689600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97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337106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19" grpId="0"/>
      <p:bldP spid="134720" grpId="0"/>
      <p:bldP spid="1347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u="sng">
                <a:latin typeface="Arial" charset="0"/>
              </a:rPr>
              <a:t>a</a:t>
            </a:r>
            <a:r>
              <a:rPr kumimoji="0" lang="en-US" altLang="zh-TW" sz="2400">
                <a:latin typeface="Arial" charset="0"/>
              </a:rPr>
              <a:t> b c c c d c c d</a:t>
            </a:r>
          </a:p>
        </p:txBody>
      </p:sp>
      <p:graphicFrame>
        <p:nvGraphicFramePr>
          <p:cNvPr id="135310" name="Group 142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0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r>
              <a:rPr kumimoji="0" lang="en-US" altLang="zh-TW" sz="2400" b="1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9271" name="Group 144"/>
          <p:cNvGrpSpPr>
            <a:grpSpLocks/>
          </p:cNvGrpSpPr>
          <p:nvPr/>
        </p:nvGrpSpPr>
        <p:grpSpPr bwMode="auto">
          <a:xfrm>
            <a:off x="1295400" y="3352800"/>
            <a:ext cx="4343400" cy="379413"/>
            <a:chOff x="816" y="2112"/>
            <a:chExt cx="2736" cy="239"/>
          </a:xfrm>
        </p:grpSpPr>
        <p:sp>
          <p:nvSpPr>
            <p:cNvPr id="9285" name="Text Box 77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9286" name="Text Box 78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9287" name="Text Box 79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9288" name="Text Box 80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</p:grpSp>
      <p:sp>
        <p:nvSpPr>
          <p:cNvPr id="9272" name="Text Box 90"/>
          <p:cNvSpPr txBox="1">
            <a:spLocks noChangeArrowheads="1"/>
          </p:cNvSpPr>
          <p:nvPr/>
        </p:nvSpPr>
        <p:spPr bwMode="auto">
          <a:xfrm>
            <a:off x="1295400" y="3735388"/>
            <a:ext cx="8636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NULL</a:t>
            </a:r>
          </a:p>
        </p:txBody>
      </p:sp>
      <p:sp>
        <p:nvSpPr>
          <p:cNvPr id="9273" name="Text Box 91"/>
          <p:cNvSpPr txBox="1">
            <a:spLocks noChangeArrowheads="1"/>
          </p:cNvSpPr>
          <p:nvPr/>
        </p:nvSpPr>
        <p:spPr bwMode="auto">
          <a:xfrm>
            <a:off x="2133600" y="3735388"/>
            <a:ext cx="8636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‘</a:t>
            </a:r>
            <a:r>
              <a:rPr kumimoji="0" lang="en-US" altLang="zh-TW">
                <a:latin typeface="Bookman" pitchFamily="18" charset="0"/>
              </a:rPr>
              <a:t>b’</a:t>
            </a:r>
          </a:p>
        </p:txBody>
      </p:sp>
      <p:sp>
        <p:nvSpPr>
          <p:cNvPr id="9274" name="Text Box 92"/>
          <p:cNvSpPr txBox="1">
            <a:spLocks noChangeArrowheads="1"/>
          </p:cNvSpPr>
          <p:nvPr/>
        </p:nvSpPr>
        <p:spPr bwMode="auto">
          <a:xfrm>
            <a:off x="2971800" y="3735388"/>
            <a:ext cx="11430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b”</a:t>
            </a:r>
          </a:p>
        </p:txBody>
      </p:sp>
      <p:sp>
        <p:nvSpPr>
          <p:cNvPr id="9275" name="Text Box 93"/>
          <p:cNvSpPr txBox="1">
            <a:spLocks noChangeArrowheads="1"/>
          </p:cNvSpPr>
          <p:nvPr/>
        </p:nvSpPr>
        <p:spPr bwMode="auto">
          <a:xfrm>
            <a:off x="4114800" y="3735388"/>
            <a:ext cx="15240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98</a:t>
            </a:r>
          </a:p>
        </p:txBody>
      </p:sp>
      <p:grpSp>
        <p:nvGrpSpPr>
          <p:cNvPr id="9276" name="Group 143"/>
          <p:cNvGrpSpPr>
            <a:grpSpLocks/>
          </p:cNvGrpSpPr>
          <p:nvPr/>
        </p:nvGrpSpPr>
        <p:grpSpPr bwMode="auto">
          <a:xfrm>
            <a:off x="1295400" y="4114800"/>
            <a:ext cx="4343400" cy="379413"/>
            <a:chOff x="816" y="2592"/>
            <a:chExt cx="2736" cy="239"/>
          </a:xfrm>
        </p:grpSpPr>
        <p:sp>
          <p:nvSpPr>
            <p:cNvPr id="9281" name="Text Box 81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b’</a:t>
              </a:r>
            </a:p>
          </p:txBody>
        </p:sp>
        <p:sp>
          <p:nvSpPr>
            <p:cNvPr id="9282" name="Text Box 82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9283" name="Text Box 83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bc”</a:t>
              </a:r>
            </a:p>
          </p:txBody>
        </p:sp>
        <p:sp>
          <p:nvSpPr>
            <p:cNvPr id="9284" name="Text Box 84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9277" name="Rectangle 94"/>
          <p:cNvSpPr>
            <a:spLocks noChangeArrowheads="1"/>
          </p:cNvSpPr>
          <p:nvPr/>
        </p:nvSpPr>
        <p:spPr bwMode="auto">
          <a:xfrm>
            <a:off x="1295400" y="3733800"/>
            <a:ext cx="4343400" cy="3810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5313" name="Text Box 145"/>
          <p:cNvSpPr txBox="1">
            <a:spLocks noChangeArrowheads="1"/>
          </p:cNvSpPr>
          <p:nvPr/>
        </p:nvSpPr>
        <p:spPr bwMode="auto">
          <a:xfrm>
            <a:off x="5938838" y="48625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257</a:t>
            </a:r>
            <a:endParaRPr lang="zh-TW" altLang="en-US"/>
          </a:p>
        </p:txBody>
      </p:sp>
      <p:sp>
        <p:nvSpPr>
          <p:cNvPr id="135314" name="Text Box 146"/>
          <p:cNvSpPr txBox="1">
            <a:spLocks noChangeArrowheads="1"/>
          </p:cNvSpPr>
          <p:nvPr/>
        </p:nvSpPr>
        <p:spPr bwMode="auto">
          <a:xfrm>
            <a:off x="7092950" y="4862513"/>
            <a:ext cx="720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TW" b="1">
                <a:solidFill>
                  <a:srgbClr val="FF0000"/>
                </a:solidFill>
              </a:rPr>
              <a:t>bc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”</a:t>
            </a:r>
            <a:endParaRPr lang="zh-TW" altLang="en-US"/>
          </a:p>
        </p:txBody>
      </p:sp>
      <p:sp>
        <p:nvSpPr>
          <p:cNvPr id="135315" name="Text Box 147"/>
          <p:cNvSpPr txBox="1">
            <a:spLocks noChangeArrowheads="1"/>
          </p:cNvSpPr>
          <p:nvPr/>
        </p:nvSpPr>
        <p:spPr bwMode="auto">
          <a:xfrm>
            <a:off x="2771775" y="569595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16166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13" grpId="0"/>
      <p:bldP spid="135314" grpId="0"/>
      <p:bldP spid="135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u="sng">
                <a:latin typeface="Arial" charset="0"/>
              </a:rPr>
              <a:t>a b</a:t>
            </a:r>
            <a:r>
              <a:rPr kumimoji="0" lang="en-US" altLang="zh-TW" sz="2400">
                <a:latin typeface="Arial" charset="0"/>
              </a:rPr>
              <a:t> c c c d c c d</a:t>
            </a:r>
          </a:p>
        </p:txBody>
      </p:sp>
      <p:graphicFrame>
        <p:nvGraphicFramePr>
          <p:cNvPr id="136339" name="Group 147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4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r>
              <a:rPr kumimoji="0" lang="en-US" altLang="zh-TW" sz="2400" b="1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0295" name="Group 100"/>
          <p:cNvGrpSpPr>
            <a:grpSpLocks/>
          </p:cNvGrpSpPr>
          <p:nvPr/>
        </p:nvGrpSpPr>
        <p:grpSpPr bwMode="auto">
          <a:xfrm>
            <a:off x="1295400" y="3352800"/>
            <a:ext cx="4343400" cy="1141413"/>
            <a:chOff x="816" y="2112"/>
            <a:chExt cx="2736" cy="719"/>
          </a:xfrm>
        </p:grpSpPr>
        <p:sp>
          <p:nvSpPr>
            <p:cNvPr id="10299" name="Text Box 87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10300" name="Text Box 88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10301" name="Text Box 89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10302" name="Text Box 90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10303" name="Text Box 91"/>
            <p:cNvSpPr txBox="1">
              <a:spLocks noChangeArrowheads="1"/>
            </p:cNvSpPr>
            <p:nvPr/>
          </p:nvSpPr>
          <p:spPr bwMode="auto">
            <a:xfrm>
              <a:off x="816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10304" name="Text Box 92"/>
            <p:cNvSpPr txBox="1">
              <a:spLocks noChangeArrowheads="1"/>
            </p:cNvSpPr>
            <p:nvPr/>
          </p:nvSpPr>
          <p:spPr bwMode="auto">
            <a:xfrm>
              <a:off x="1344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0305" name="Text Box 93"/>
            <p:cNvSpPr txBox="1">
              <a:spLocks noChangeArrowheads="1"/>
            </p:cNvSpPr>
            <p:nvPr/>
          </p:nvSpPr>
          <p:spPr bwMode="auto">
            <a:xfrm>
              <a:off x="1872" y="2353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c”</a:t>
              </a:r>
            </a:p>
          </p:txBody>
        </p:sp>
        <p:sp>
          <p:nvSpPr>
            <p:cNvPr id="10306" name="Text Box 94"/>
            <p:cNvSpPr txBox="1">
              <a:spLocks noChangeArrowheads="1"/>
            </p:cNvSpPr>
            <p:nvPr/>
          </p:nvSpPr>
          <p:spPr bwMode="auto">
            <a:xfrm>
              <a:off x="2592" y="2353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99</a:t>
              </a:r>
            </a:p>
          </p:txBody>
        </p:sp>
        <p:sp>
          <p:nvSpPr>
            <p:cNvPr id="10307" name="Text Box 95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0308" name="Text Box 96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0309" name="Text Box 97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cc”</a:t>
              </a:r>
            </a:p>
          </p:txBody>
        </p:sp>
        <p:sp>
          <p:nvSpPr>
            <p:cNvPr id="10310" name="Text Box 98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0311" name="Rectangle 99"/>
            <p:cNvSpPr>
              <a:spLocks noChangeArrowheads="1"/>
            </p:cNvSpPr>
            <p:nvPr/>
          </p:nvSpPr>
          <p:spPr bwMode="auto">
            <a:xfrm>
              <a:off x="816" y="235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6340" name="Text Box 148"/>
          <p:cNvSpPr txBox="1">
            <a:spLocks noChangeArrowheads="1"/>
          </p:cNvSpPr>
          <p:nvPr/>
        </p:nvSpPr>
        <p:spPr bwMode="auto">
          <a:xfrm>
            <a:off x="5938838" y="52228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258</a:t>
            </a:r>
            <a:endParaRPr lang="zh-TW" altLang="en-US"/>
          </a:p>
        </p:txBody>
      </p:sp>
      <p:sp>
        <p:nvSpPr>
          <p:cNvPr id="136341" name="Text Box 149"/>
          <p:cNvSpPr txBox="1">
            <a:spLocks noChangeArrowheads="1"/>
          </p:cNvSpPr>
          <p:nvPr/>
        </p:nvSpPr>
        <p:spPr bwMode="auto">
          <a:xfrm>
            <a:off x="7092950" y="5222875"/>
            <a:ext cx="720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TW" b="1">
                <a:solidFill>
                  <a:srgbClr val="FF0000"/>
                </a:solidFill>
              </a:rPr>
              <a:t>cc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”</a:t>
            </a:r>
            <a:endParaRPr lang="zh-TW" altLang="en-US"/>
          </a:p>
        </p:txBody>
      </p:sp>
      <p:sp>
        <p:nvSpPr>
          <p:cNvPr id="136342" name="Text Box 150"/>
          <p:cNvSpPr txBox="1">
            <a:spLocks noChangeArrowheads="1"/>
          </p:cNvSpPr>
          <p:nvPr/>
        </p:nvSpPr>
        <p:spPr bwMode="auto">
          <a:xfrm>
            <a:off x="3203575" y="569595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99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39204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40" grpId="0"/>
      <p:bldP spid="136341" grpId="0"/>
      <p:bldP spid="1363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u="sng">
                <a:latin typeface="Arial" charset="0"/>
              </a:rPr>
              <a:t>a b c</a:t>
            </a:r>
            <a:r>
              <a:rPr kumimoji="0" lang="en-US" altLang="zh-TW" sz="2400">
                <a:latin typeface="Arial" charset="0"/>
              </a:rPr>
              <a:t> c c d c c d</a:t>
            </a:r>
          </a:p>
        </p:txBody>
      </p:sp>
      <p:graphicFrame>
        <p:nvGraphicFramePr>
          <p:cNvPr id="137384" name="Group 168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8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r>
              <a:rPr kumimoji="0" lang="en-US" altLang="zh-TW" sz="2400" b="1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1319" name="Group 110"/>
          <p:cNvGrpSpPr>
            <a:grpSpLocks/>
          </p:cNvGrpSpPr>
          <p:nvPr/>
        </p:nvGrpSpPr>
        <p:grpSpPr bwMode="auto">
          <a:xfrm>
            <a:off x="1295400" y="3352800"/>
            <a:ext cx="4343400" cy="762000"/>
            <a:chOff x="816" y="2112"/>
            <a:chExt cx="2736" cy="480"/>
          </a:xfrm>
        </p:grpSpPr>
        <p:sp>
          <p:nvSpPr>
            <p:cNvPr id="11333" name="Text Box 97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11334" name="Text Box 98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11335" name="Text Box 99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11336" name="Text Box 100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11337" name="Text Box 101"/>
            <p:cNvSpPr txBox="1">
              <a:spLocks noChangeArrowheads="1"/>
            </p:cNvSpPr>
            <p:nvPr/>
          </p:nvSpPr>
          <p:spPr bwMode="auto">
            <a:xfrm>
              <a:off x="816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11338" name="Text Box 102"/>
            <p:cNvSpPr txBox="1">
              <a:spLocks noChangeArrowheads="1"/>
            </p:cNvSpPr>
            <p:nvPr/>
          </p:nvSpPr>
          <p:spPr bwMode="auto">
            <a:xfrm>
              <a:off x="1344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1339" name="Text Box 103"/>
            <p:cNvSpPr txBox="1">
              <a:spLocks noChangeArrowheads="1"/>
            </p:cNvSpPr>
            <p:nvPr/>
          </p:nvSpPr>
          <p:spPr bwMode="auto">
            <a:xfrm>
              <a:off x="1872" y="2353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c”</a:t>
              </a:r>
            </a:p>
          </p:txBody>
        </p:sp>
        <p:sp>
          <p:nvSpPr>
            <p:cNvPr id="11340" name="Text Box 104"/>
            <p:cNvSpPr txBox="1">
              <a:spLocks noChangeArrowheads="1"/>
            </p:cNvSpPr>
            <p:nvPr/>
          </p:nvSpPr>
          <p:spPr bwMode="auto">
            <a:xfrm>
              <a:off x="2592" y="2353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99</a:t>
              </a:r>
            </a:p>
          </p:txBody>
        </p:sp>
        <p:sp>
          <p:nvSpPr>
            <p:cNvPr id="11341" name="Rectangle 109"/>
            <p:cNvSpPr>
              <a:spLocks noChangeArrowheads="1"/>
            </p:cNvSpPr>
            <p:nvPr/>
          </p:nvSpPr>
          <p:spPr bwMode="auto">
            <a:xfrm>
              <a:off x="816" y="235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320" name="Group 111"/>
          <p:cNvGrpSpPr>
            <a:grpSpLocks/>
          </p:cNvGrpSpPr>
          <p:nvPr/>
        </p:nvGrpSpPr>
        <p:grpSpPr bwMode="auto">
          <a:xfrm>
            <a:off x="1295400" y="4114800"/>
            <a:ext cx="4343400" cy="379413"/>
            <a:chOff x="816" y="2592"/>
            <a:chExt cx="2736" cy="239"/>
          </a:xfrm>
        </p:grpSpPr>
        <p:sp>
          <p:nvSpPr>
            <p:cNvPr id="11329" name="Text Box 105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1330" name="Text Box 106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1331" name="Text Box 107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cc”</a:t>
              </a:r>
            </a:p>
          </p:txBody>
        </p:sp>
        <p:sp>
          <p:nvSpPr>
            <p:cNvPr id="11332" name="Text Box 108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258</a:t>
              </a:r>
            </a:p>
          </p:txBody>
        </p:sp>
      </p:grpSp>
      <p:grpSp>
        <p:nvGrpSpPr>
          <p:cNvPr id="137307" name="Group 91"/>
          <p:cNvGrpSpPr>
            <a:grpSpLocks/>
          </p:cNvGrpSpPr>
          <p:nvPr/>
        </p:nvGrpSpPr>
        <p:grpSpPr bwMode="auto">
          <a:xfrm>
            <a:off x="1295400" y="4495800"/>
            <a:ext cx="4343400" cy="379413"/>
            <a:chOff x="816" y="2592"/>
            <a:chExt cx="2736" cy="239"/>
          </a:xfrm>
        </p:grpSpPr>
        <p:sp>
          <p:nvSpPr>
            <p:cNvPr id="11325" name="Text Box 92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cc’</a:t>
              </a:r>
            </a:p>
          </p:txBody>
        </p:sp>
        <p:sp>
          <p:nvSpPr>
            <p:cNvPr id="11326" name="Text Box 93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d’</a:t>
              </a:r>
            </a:p>
          </p:txBody>
        </p:sp>
        <p:sp>
          <p:nvSpPr>
            <p:cNvPr id="11327" name="Text Box 94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ccd”</a:t>
              </a:r>
            </a:p>
          </p:txBody>
        </p:sp>
        <p:sp>
          <p:nvSpPr>
            <p:cNvPr id="11328" name="Text Box 95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37385" name="Text Box 169"/>
          <p:cNvSpPr txBox="1">
            <a:spLocks noChangeArrowheads="1"/>
          </p:cNvSpPr>
          <p:nvPr/>
        </p:nvSpPr>
        <p:spPr bwMode="auto">
          <a:xfrm>
            <a:off x="5938838" y="5583238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259</a:t>
            </a:r>
            <a:endParaRPr lang="zh-TW" altLang="en-US"/>
          </a:p>
        </p:txBody>
      </p:sp>
      <p:sp>
        <p:nvSpPr>
          <p:cNvPr id="137386" name="Text Box 170"/>
          <p:cNvSpPr txBox="1">
            <a:spLocks noChangeArrowheads="1"/>
          </p:cNvSpPr>
          <p:nvPr/>
        </p:nvSpPr>
        <p:spPr bwMode="auto">
          <a:xfrm>
            <a:off x="7092950" y="5583238"/>
            <a:ext cx="9350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TW" b="1">
                <a:solidFill>
                  <a:srgbClr val="FF0000"/>
                </a:solidFill>
              </a:rPr>
              <a:t>ccd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”</a:t>
            </a:r>
            <a:endParaRPr lang="zh-TW" altLang="en-US"/>
          </a:p>
        </p:txBody>
      </p:sp>
      <p:sp>
        <p:nvSpPr>
          <p:cNvPr id="137387" name="Text Box 171"/>
          <p:cNvSpPr txBox="1">
            <a:spLocks noChangeArrowheads="1"/>
          </p:cNvSpPr>
          <p:nvPr/>
        </p:nvSpPr>
        <p:spPr bwMode="auto">
          <a:xfrm>
            <a:off x="3563938" y="5695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258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0307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85" grpId="0"/>
      <p:bldP spid="137386" grpId="0"/>
      <p:bldP spid="1373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u="sng">
                <a:latin typeface="Arial" charset="0"/>
              </a:rPr>
              <a:t>a b c c c</a:t>
            </a:r>
            <a:r>
              <a:rPr kumimoji="0" lang="en-US" altLang="zh-TW" sz="2400">
                <a:latin typeface="Arial" charset="0"/>
              </a:rPr>
              <a:t> d c c d</a:t>
            </a:r>
          </a:p>
        </p:txBody>
      </p:sp>
      <p:graphicFrame>
        <p:nvGraphicFramePr>
          <p:cNvPr id="138401" name="Group 161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ccd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2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r>
              <a:rPr kumimoji="0" lang="en-US" altLang="zh-TW" sz="2400" b="1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97, 98, 99, 258, 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2343" name="Group 104"/>
          <p:cNvGrpSpPr>
            <a:grpSpLocks/>
          </p:cNvGrpSpPr>
          <p:nvPr/>
        </p:nvGrpSpPr>
        <p:grpSpPr bwMode="auto">
          <a:xfrm>
            <a:off x="1295400" y="3352800"/>
            <a:ext cx="4343400" cy="1141413"/>
            <a:chOff x="816" y="2112"/>
            <a:chExt cx="2736" cy="719"/>
          </a:xfrm>
        </p:grpSpPr>
        <p:sp>
          <p:nvSpPr>
            <p:cNvPr id="12347" name="Text Box 91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12348" name="Text Box 92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12349" name="Text Box 93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12350" name="Text Box 94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12351" name="Text Box 95"/>
            <p:cNvSpPr txBox="1">
              <a:spLocks noChangeArrowheads="1"/>
            </p:cNvSpPr>
            <p:nvPr/>
          </p:nvSpPr>
          <p:spPr bwMode="auto">
            <a:xfrm>
              <a:off x="816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12352" name="Text Box 96"/>
            <p:cNvSpPr txBox="1">
              <a:spLocks noChangeArrowheads="1"/>
            </p:cNvSpPr>
            <p:nvPr/>
          </p:nvSpPr>
          <p:spPr bwMode="auto">
            <a:xfrm>
              <a:off x="1344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d’</a:t>
              </a:r>
            </a:p>
          </p:txBody>
        </p:sp>
        <p:sp>
          <p:nvSpPr>
            <p:cNvPr id="12353" name="Text Box 97"/>
            <p:cNvSpPr txBox="1">
              <a:spLocks noChangeArrowheads="1"/>
            </p:cNvSpPr>
            <p:nvPr/>
          </p:nvSpPr>
          <p:spPr bwMode="auto">
            <a:xfrm>
              <a:off x="1872" y="2353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d”</a:t>
              </a:r>
            </a:p>
          </p:txBody>
        </p:sp>
        <p:sp>
          <p:nvSpPr>
            <p:cNvPr id="12354" name="Text Box 98"/>
            <p:cNvSpPr txBox="1">
              <a:spLocks noChangeArrowheads="1"/>
            </p:cNvSpPr>
            <p:nvPr/>
          </p:nvSpPr>
          <p:spPr bwMode="auto">
            <a:xfrm>
              <a:off x="2592" y="2353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100</a:t>
              </a:r>
            </a:p>
          </p:txBody>
        </p:sp>
        <p:sp>
          <p:nvSpPr>
            <p:cNvPr id="12355" name="Text Box 99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d’</a:t>
              </a:r>
            </a:p>
          </p:txBody>
        </p:sp>
        <p:sp>
          <p:nvSpPr>
            <p:cNvPr id="12356" name="Text Box 100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2357" name="Text Box 101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dc”</a:t>
              </a:r>
            </a:p>
          </p:txBody>
        </p:sp>
        <p:sp>
          <p:nvSpPr>
            <p:cNvPr id="12358" name="Text Box 102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2359" name="Rectangle 103"/>
            <p:cNvSpPr>
              <a:spLocks noChangeArrowheads="1"/>
            </p:cNvSpPr>
            <p:nvPr/>
          </p:nvSpPr>
          <p:spPr bwMode="auto">
            <a:xfrm>
              <a:off x="816" y="235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8402" name="Text Box 162"/>
          <p:cNvSpPr txBox="1">
            <a:spLocks noChangeArrowheads="1"/>
          </p:cNvSpPr>
          <p:nvPr/>
        </p:nvSpPr>
        <p:spPr bwMode="auto">
          <a:xfrm>
            <a:off x="5938838" y="59420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260</a:t>
            </a:r>
            <a:endParaRPr lang="zh-TW" altLang="en-US"/>
          </a:p>
        </p:txBody>
      </p:sp>
      <p:sp>
        <p:nvSpPr>
          <p:cNvPr id="138403" name="Text Box 163"/>
          <p:cNvSpPr txBox="1">
            <a:spLocks noChangeArrowheads="1"/>
          </p:cNvSpPr>
          <p:nvPr/>
        </p:nvSpPr>
        <p:spPr bwMode="auto">
          <a:xfrm>
            <a:off x="7092950" y="5942013"/>
            <a:ext cx="9350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TW" b="1">
                <a:solidFill>
                  <a:srgbClr val="FF0000"/>
                </a:solidFill>
              </a:rPr>
              <a:t>dc</a:t>
            </a:r>
            <a:r>
              <a:rPr lang="en-US" altLang="zh-TW" b="1">
                <a:solidFill>
                  <a:srgbClr val="FF0000"/>
                </a:solidFill>
                <a:latin typeface="Arial" charset="0"/>
              </a:rPr>
              <a:t>”</a:t>
            </a:r>
            <a:endParaRPr lang="zh-TW" altLang="en-US"/>
          </a:p>
        </p:txBody>
      </p:sp>
      <p:sp>
        <p:nvSpPr>
          <p:cNvPr id="138404" name="Text Box 164"/>
          <p:cNvSpPr txBox="1">
            <a:spLocks noChangeArrowheads="1"/>
          </p:cNvSpPr>
          <p:nvPr/>
        </p:nvSpPr>
        <p:spPr bwMode="auto">
          <a:xfrm>
            <a:off x="4138613" y="5695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12246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02" grpId="0"/>
      <p:bldP spid="138403" grpId="0"/>
      <p:bldP spid="1384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400" u="sng">
                <a:latin typeface="Arial" charset="0"/>
              </a:rPr>
              <a:t>a b c c c d</a:t>
            </a:r>
            <a:r>
              <a:rPr kumimoji="0" lang="en-US" altLang="zh-TW" sz="2400">
                <a:latin typeface="Arial" charset="0"/>
              </a:rPr>
              <a:t> c c d</a:t>
            </a:r>
          </a:p>
        </p:txBody>
      </p:sp>
      <p:graphicFrame>
        <p:nvGraphicFramePr>
          <p:cNvPr id="139432" name="Group 168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ccd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260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6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r>
              <a:rPr kumimoji="0" lang="en-US" altLang="zh-TW" sz="2400" b="1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97, 98, 99, 258, 100, </a:t>
            </a:r>
            <a:endParaRPr kumimoji="0" lang="en-US" altLang="zh-TW" sz="20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3367" name="Group 169"/>
          <p:cNvGrpSpPr>
            <a:grpSpLocks/>
          </p:cNvGrpSpPr>
          <p:nvPr/>
        </p:nvGrpSpPr>
        <p:grpSpPr bwMode="auto">
          <a:xfrm>
            <a:off x="1295400" y="3352800"/>
            <a:ext cx="4343400" cy="1141413"/>
            <a:chOff x="816" y="2112"/>
            <a:chExt cx="2736" cy="719"/>
          </a:xfrm>
        </p:grpSpPr>
        <p:sp>
          <p:nvSpPr>
            <p:cNvPr id="13374" name="Text Box 92"/>
            <p:cNvSpPr txBox="1">
              <a:spLocks noChangeArrowheads="1"/>
            </p:cNvSpPr>
            <p:nvPr/>
          </p:nvSpPr>
          <p:spPr bwMode="auto">
            <a:xfrm>
              <a:off x="816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Prefix</a:t>
              </a:r>
            </a:p>
          </p:txBody>
        </p:sp>
        <p:sp>
          <p:nvSpPr>
            <p:cNvPr id="13375" name="Text Box 93"/>
            <p:cNvSpPr txBox="1">
              <a:spLocks noChangeArrowheads="1"/>
            </p:cNvSpPr>
            <p:nvPr/>
          </p:nvSpPr>
          <p:spPr bwMode="auto">
            <a:xfrm>
              <a:off x="1344" y="211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Char.</a:t>
              </a:r>
            </a:p>
          </p:txBody>
        </p:sp>
        <p:sp>
          <p:nvSpPr>
            <p:cNvPr id="13376" name="Text Box 94"/>
            <p:cNvSpPr txBox="1">
              <a:spLocks noChangeArrowheads="1"/>
            </p:cNvSpPr>
            <p:nvPr/>
          </p:nvSpPr>
          <p:spPr bwMode="auto">
            <a:xfrm>
              <a:off x="1872" y="211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Search</a:t>
              </a:r>
            </a:p>
          </p:txBody>
        </p:sp>
        <p:sp>
          <p:nvSpPr>
            <p:cNvPr id="13377" name="Text Box 95"/>
            <p:cNvSpPr txBox="1">
              <a:spLocks noChangeArrowheads="1"/>
            </p:cNvSpPr>
            <p:nvPr/>
          </p:nvSpPr>
          <p:spPr bwMode="auto">
            <a:xfrm>
              <a:off x="2592" y="211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Code Saved</a:t>
              </a:r>
            </a:p>
          </p:txBody>
        </p:sp>
        <p:sp>
          <p:nvSpPr>
            <p:cNvPr id="13378" name="Text Box 96"/>
            <p:cNvSpPr txBox="1">
              <a:spLocks noChangeArrowheads="1"/>
            </p:cNvSpPr>
            <p:nvPr/>
          </p:nvSpPr>
          <p:spPr bwMode="auto">
            <a:xfrm>
              <a:off x="816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NULL</a:t>
              </a:r>
            </a:p>
          </p:txBody>
        </p:sp>
        <p:sp>
          <p:nvSpPr>
            <p:cNvPr id="13379" name="Text Box 97"/>
            <p:cNvSpPr txBox="1">
              <a:spLocks noChangeArrowheads="1"/>
            </p:cNvSpPr>
            <p:nvPr/>
          </p:nvSpPr>
          <p:spPr bwMode="auto">
            <a:xfrm>
              <a:off x="1344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3380" name="Text Box 98"/>
            <p:cNvSpPr txBox="1">
              <a:spLocks noChangeArrowheads="1"/>
            </p:cNvSpPr>
            <p:nvPr/>
          </p:nvSpPr>
          <p:spPr bwMode="auto">
            <a:xfrm>
              <a:off x="1872" y="2353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c”</a:t>
              </a:r>
            </a:p>
          </p:txBody>
        </p:sp>
        <p:sp>
          <p:nvSpPr>
            <p:cNvPr id="13381" name="Text Box 99"/>
            <p:cNvSpPr txBox="1">
              <a:spLocks noChangeArrowheads="1"/>
            </p:cNvSpPr>
            <p:nvPr/>
          </p:nvSpPr>
          <p:spPr bwMode="auto">
            <a:xfrm>
              <a:off x="2592" y="2353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99</a:t>
              </a:r>
            </a:p>
          </p:txBody>
        </p:sp>
        <p:sp>
          <p:nvSpPr>
            <p:cNvPr id="13382" name="Rectangle 100"/>
            <p:cNvSpPr>
              <a:spLocks noChangeArrowheads="1"/>
            </p:cNvSpPr>
            <p:nvPr/>
          </p:nvSpPr>
          <p:spPr bwMode="auto">
            <a:xfrm>
              <a:off x="816" y="235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83" name="Text Box 102"/>
            <p:cNvSpPr txBox="1">
              <a:spLocks noChangeArrowheads="1"/>
            </p:cNvSpPr>
            <p:nvPr/>
          </p:nvSpPr>
          <p:spPr bwMode="auto">
            <a:xfrm>
              <a:off x="816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3384" name="Text Box 103"/>
            <p:cNvSpPr txBox="1">
              <a:spLocks noChangeArrowheads="1"/>
            </p:cNvSpPr>
            <p:nvPr/>
          </p:nvSpPr>
          <p:spPr bwMode="auto">
            <a:xfrm>
              <a:off x="1344" y="259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c’</a:t>
              </a:r>
            </a:p>
          </p:txBody>
        </p:sp>
        <p:sp>
          <p:nvSpPr>
            <p:cNvPr id="13385" name="Text Box 104"/>
            <p:cNvSpPr txBox="1">
              <a:spLocks noChangeArrowheads="1"/>
            </p:cNvSpPr>
            <p:nvPr/>
          </p:nvSpPr>
          <p:spPr bwMode="auto">
            <a:xfrm>
              <a:off x="1872" y="259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cc”</a:t>
              </a:r>
            </a:p>
          </p:txBody>
        </p:sp>
        <p:sp>
          <p:nvSpPr>
            <p:cNvPr id="13386" name="Text Box 105"/>
            <p:cNvSpPr txBox="1">
              <a:spLocks noChangeArrowheads="1"/>
            </p:cNvSpPr>
            <p:nvPr/>
          </p:nvSpPr>
          <p:spPr bwMode="auto">
            <a:xfrm>
              <a:off x="2592" y="259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258</a:t>
              </a:r>
            </a:p>
          </p:txBody>
        </p:sp>
      </p:grpSp>
      <p:grpSp>
        <p:nvGrpSpPr>
          <p:cNvPr id="139434" name="Group 170"/>
          <p:cNvGrpSpPr>
            <a:grpSpLocks/>
          </p:cNvGrpSpPr>
          <p:nvPr/>
        </p:nvGrpSpPr>
        <p:grpSpPr bwMode="auto">
          <a:xfrm>
            <a:off x="1295400" y="4495800"/>
            <a:ext cx="4343400" cy="379413"/>
            <a:chOff x="816" y="2832"/>
            <a:chExt cx="2736" cy="239"/>
          </a:xfrm>
        </p:grpSpPr>
        <p:sp>
          <p:nvSpPr>
            <p:cNvPr id="13370" name="Text Box 107"/>
            <p:cNvSpPr txBox="1">
              <a:spLocks noChangeArrowheads="1"/>
            </p:cNvSpPr>
            <p:nvPr/>
          </p:nvSpPr>
          <p:spPr bwMode="auto">
            <a:xfrm>
              <a:off x="816" y="283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cc’</a:t>
              </a:r>
            </a:p>
          </p:txBody>
        </p:sp>
        <p:sp>
          <p:nvSpPr>
            <p:cNvPr id="13371" name="Text Box 108"/>
            <p:cNvSpPr txBox="1">
              <a:spLocks noChangeArrowheads="1"/>
            </p:cNvSpPr>
            <p:nvPr/>
          </p:nvSpPr>
          <p:spPr bwMode="auto">
            <a:xfrm>
              <a:off x="1344" y="2832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‘</a:t>
              </a:r>
              <a:r>
                <a:rPr kumimoji="0" lang="en-US" altLang="zh-TW">
                  <a:latin typeface="Bookman" pitchFamily="18" charset="0"/>
                </a:rPr>
                <a:t>d’</a:t>
              </a:r>
            </a:p>
          </p:txBody>
        </p:sp>
        <p:sp>
          <p:nvSpPr>
            <p:cNvPr id="13372" name="Text Box 109"/>
            <p:cNvSpPr txBox="1">
              <a:spLocks noChangeArrowheads="1"/>
            </p:cNvSpPr>
            <p:nvPr/>
          </p:nvSpPr>
          <p:spPr bwMode="auto">
            <a:xfrm>
              <a:off x="1872" y="2832"/>
              <a:ext cx="72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latin typeface="Bookman" pitchFamily="18" charset="0"/>
                </a:rPr>
                <a:t>“</a:t>
              </a:r>
              <a:r>
                <a:rPr kumimoji="0" lang="en-US" altLang="zh-TW">
                  <a:latin typeface="Bookman" pitchFamily="18" charset="0"/>
                </a:rPr>
                <a:t>ccd”</a:t>
              </a:r>
            </a:p>
          </p:txBody>
        </p:sp>
        <p:sp>
          <p:nvSpPr>
            <p:cNvPr id="13373" name="Text Box 110"/>
            <p:cNvSpPr txBox="1">
              <a:spLocks noChangeArrowheads="1"/>
            </p:cNvSpPr>
            <p:nvPr/>
          </p:nvSpPr>
          <p:spPr bwMode="auto">
            <a:xfrm>
              <a:off x="2592" y="2832"/>
              <a:ext cx="960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TW">
                  <a:latin typeface="Bookman" pitchFamily="18" charset="0"/>
                </a:rPr>
                <a:t>259</a:t>
              </a:r>
            </a:p>
          </p:txBody>
        </p:sp>
      </p:grpSp>
      <p:sp>
        <p:nvSpPr>
          <p:cNvPr id="139435" name="Text Box 171"/>
          <p:cNvSpPr txBox="1">
            <a:spLocks noChangeArrowheads="1"/>
          </p:cNvSpPr>
          <p:nvPr/>
        </p:nvSpPr>
        <p:spPr bwMode="auto">
          <a:xfrm>
            <a:off x="4714875" y="569595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000">
                <a:solidFill>
                  <a:srgbClr val="FF0000"/>
                </a:solidFill>
              </a:rPr>
              <a:t>259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539552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mtClean="0"/>
              <a:t>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24921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989138"/>
            <a:ext cx="67579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748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N-bit code </a:t>
            </a:r>
            <a:r>
              <a:rPr lang="en-US" altLang="zh-TW" smtClean="0">
                <a:sym typeface="Wingdings" pitchFamily="2" charset="2"/>
              </a:rPr>
              <a:t> 2^N-1 phases</a:t>
            </a:r>
          </a:p>
          <a:p>
            <a:pPr eaLnBrk="1" hangingPunct="1"/>
            <a:r>
              <a:rPr lang="en-US" altLang="zh-TW" smtClean="0">
                <a:sym typeface="Wingdings" pitchFamily="2" charset="2"/>
              </a:rPr>
              <a:t>First 0-255 entries are all the single characters</a:t>
            </a:r>
          </a:p>
          <a:p>
            <a:pPr eaLnBrk="1" hangingPunct="1"/>
            <a:r>
              <a:rPr lang="en-US" altLang="zh-TW" smtClean="0">
                <a:sym typeface="Wingdings" pitchFamily="2" charset="2"/>
              </a:rPr>
              <a:t>Last phase 2^N-1 is reserved</a:t>
            </a:r>
          </a:p>
          <a:p>
            <a:pPr lvl="1" eaLnBrk="1" hangingPunct="1"/>
            <a:r>
              <a:rPr lang="en-US" altLang="zh-TW" smtClean="0">
                <a:sym typeface="Wingdings" pitchFamily="2" charset="2"/>
              </a:rPr>
              <a:t>Denote </a:t>
            </a:r>
            <a:r>
              <a:rPr lang="en-US" altLang="zh-TW" smtClean="0">
                <a:latin typeface="Arial" charset="0"/>
                <a:sym typeface="Wingdings" pitchFamily="2" charset="2"/>
              </a:rPr>
              <a:t>“</a:t>
            </a:r>
            <a:r>
              <a:rPr lang="en-US" altLang="zh-TW" smtClean="0">
                <a:sym typeface="Wingdings" pitchFamily="2" charset="2"/>
              </a:rPr>
              <a:t>End-Of-File</a:t>
            </a:r>
            <a:r>
              <a:rPr lang="en-US" altLang="zh-TW" smtClean="0">
                <a:latin typeface="Arial" charset="0"/>
                <a:sym typeface="Wingdings" pitchFamily="2" charset="2"/>
              </a:rPr>
              <a:t>”</a:t>
            </a:r>
            <a:endParaRPr lang="en-US" altLang="zh-TW" smtClean="0">
              <a:sym typeface="Wingdings" pitchFamily="2" charset="2"/>
            </a:endParaRPr>
          </a:p>
          <a:p>
            <a:pPr lvl="1" eaLnBrk="1" hangingPunct="1"/>
            <a:r>
              <a:rPr lang="en-US" altLang="zh-TW" smtClean="0">
                <a:sym typeface="Wingdings" pitchFamily="2" charset="2"/>
              </a:rPr>
              <a:t>Must be written as the last code of one file</a:t>
            </a:r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40826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Decompression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Reverse of the compression process</a:t>
            </a:r>
          </a:p>
          <a:p>
            <a:pPr eaLnBrk="1" hangingPunct="1"/>
            <a:r>
              <a:rPr lang="en-US" altLang="zh-TW" smtClean="0"/>
              <a:t>Look up the phase according to the code that we read</a:t>
            </a:r>
          </a:p>
          <a:p>
            <a:pPr eaLnBrk="1" hangingPunct="1"/>
            <a:r>
              <a:rPr lang="en-US" altLang="zh-TW" smtClean="0"/>
              <a:t>Update the dictionary on-the-fly</a:t>
            </a:r>
          </a:p>
        </p:txBody>
      </p:sp>
    </p:spTree>
    <p:extLst>
      <p:ext uri="{BB962C8B-B14F-4D97-AF65-F5344CB8AC3E}">
        <p14:creationId xmlns:p14="http://schemas.microsoft.com/office/powerpoint/2010/main" val="471492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Decompression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97, 98, 99, 258, 100, 259</a:t>
            </a:r>
          </a:p>
        </p:txBody>
      </p:sp>
      <p:graphicFrame>
        <p:nvGraphicFramePr>
          <p:cNvPr id="141447" name="Group 135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62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</a:t>
            </a:r>
            <a:endParaRPr kumimoji="0" lang="en-US" altLang="zh-TW" sz="24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463" name="Text Box 57"/>
          <p:cNvSpPr txBox="1">
            <a:spLocks noChangeArrowheads="1"/>
          </p:cNvSpPr>
          <p:nvPr/>
        </p:nvSpPr>
        <p:spPr bwMode="auto">
          <a:xfrm>
            <a:off x="1524000" y="3352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cW</a:t>
            </a:r>
          </a:p>
        </p:txBody>
      </p:sp>
      <p:sp>
        <p:nvSpPr>
          <p:cNvPr id="17464" name="Text Box 58"/>
          <p:cNvSpPr txBox="1">
            <a:spLocks noChangeArrowheads="1"/>
          </p:cNvSpPr>
          <p:nvPr/>
        </p:nvSpPr>
        <p:spPr bwMode="auto">
          <a:xfrm>
            <a:off x="2362200" y="3352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pW</a:t>
            </a:r>
          </a:p>
        </p:txBody>
      </p:sp>
      <p:sp>
        <p:nvSpPr>
          <p:cNvPr id="17465" name="Text Box 59"/>
          <p:cNvSpPr txBox="1">
            <a:spLocks noChangeArrowheads="1"/>
          </p:cNvSpPr>
          <p:nvPr/>
        </p:nvSpPr>
        <p:spPr bwMode="auto">
          <a:xfrm>
            <a:off x="3200400" y="3352800"/>
            <a:ext cx="533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C</a:t>
            </a:r>
          </a:p>
        </p:txBody>
      </p:sp>
      <p:sp>
        <p:nvSpPr>
          <p:cNvPr id="17466" name="Text Box 60"/>
          <p:cNvSpPr txBox="1">
            <a:spLocks noChangeArrowheads="1"/>
          </p:cNvSpPr>
          <p:nvPr/>
        </p:nvSpPr>
        <p:spPr bwMode="auto">
          <a:xfrm>
            <a:off x="3733800" y="3352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dict(pW)+C</a:t>
            </a:r>
          </a:p>
        </p:txBody>
      </p:sp>
      <p:sp>
        <p:nvSpPr>
          <p:cNvPr id="141386" name="Text Box 74"/>
          <p:cNvSpPr txBox="1">
            <a:spLocks noChangeArrowheads="1"/>
          </p:cNvSpPr>
          <p:nvPr/>
        </p:nvSpPr>
        <p:spPr bwMode="auto">
          <a:xfrm>
            <a:off x="1524000" y="3735388"/>
            <a:ext cx="8636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97</a:t>
            </a:r>
          </a:p>
        </p:txBody>
      </p:sp>
      <p:sp>
        <p:nvSpPr>
          <p:cNvPr id="141387" name="Text Box 75"/>
          <p:cNvSpPr txBox="1">
            <a:spLocks noChangeArrowheads="1"/>
          </p:cNvSpPr>
          <p:nvPr/>
        </p:nvSpPr>
        <p:spPr bwMode="auto">
          <a:xfrm>
            <a:off x="2362200" y="3735388"/>
            <a:ext cx="8636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zh-TW" altLang="en-US">
              <a:latin typeface="Bookman" pitchFamily="18" charset="0"/>
            </a:endParaRPr>
          </a:p>
        </p:txBody>
      </p:sp>
      <p:sp>
        <p:nvSpPr>
          <p:cNvPr id="141388" name="Text Box 76"/>
          <p:cNvSpPr txBox="1">
            <a:spLocks noChangeArrowheads="1"/>
          </p:cNvSpPr>
          <p:nvPr/>
        </p:nvSpPr>
        <p:spPr bwMode="auto">
          <a:xfrm>
            <a:off x="3200400" y="3735388"/>
            <a:ext cx="5334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zh-TW" altLang="en-US">
              <a:latin typeface="Bookman" pitchFamily="18" charset="0"/>
            </a:endParaRPr>
          </a:p>
        </p:txBody>
      </p:sp>
      <p:sp>
        <p:nvSpPr>
          <p:cNvPr id="141389" name="Text Box 77"/>
          <p:cNvSpPr txBox="1">
            <a:spLocks noChangeArrowheads="1"/>
          </p:cNvSpPr>
          <p:nvPr/>
        </p:nvSpPr>
        <p:spPr bwMode="auto">
          <a:xfrm>
            <a:off x="3733800" y="3735388"/>
            <a:ext cx="1676400" cy="379412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0" lang="zh-TW" altLang="en-US">
              <a:latin typeface="Bookman" pitchFamily="18" charset="0"/>
            </a:endParaRPr>
          </a:p>
        </p:txBody>
      </p:sp>
      <p:sp>
        <p:nvSpPr>
          <p:cNvPr id="141448" name="Text Box 136"/>
          <p:cNvSpPr txBox="1">
            <a:spLocks noChangeArrowheads="1"/>
          </p:cNvSpPr>
          <p:nvPr/>
        </p:nvSpPr>
        <p:spPr bwMode="auto">
          <a:xfrm>
            <a:off x="2411413" y="56197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08736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86" grpId="0" animBg="1"/>
      <p:bldP spid="141387" grpId="0" animBg="1"/>
      <p:bldP spid="141388" grpId="0" animBg="1"/>
      <p:bldP spid="141389" grpId="0" animBg="1"/>
      <p:bldP spid="1414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What is LZW?</a:t>
            </a:r>
          </a:p>
          <a:p>
            <a:pPr lvl="1" eaLnBrk="1" hangingPunct="1"/>
            <a:r>
              <a:rPr lang="en-US" altLang="zh-TW" dirty="0" smtClean="0"/>
              <a:t>Lossless compression method</a:t>
            </a:r>
          </a:p>
          <a:p>
            <a:pPr lvl="1" eaLnBrk="1" hangingPunct="1"/>
            <a:r>
              <a:rPr lang="en-US" altLang="zh-TW" dirty="0" smtClean="0"/>
              <a:t>Lempel-Ziv-Welch</a:t>
            </a:r>
          </a:p>
          <a:p>
            <a:pPr lvl="1" eaLnBrk="1" hangingPunct="1"/>
            <a:r>
              <a:rPr lang="en-US" altLang="zh-TW" dirty="0" smtClean="0"/>
              <a:t>Based on </a:t>
            </a:r>
            <a:r>
              <a:rPr lang="en-US" altLang="zh-TW" dirty="0" smtClean="0"/>
              <a:t>LZ78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250531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</a:t>
            </a:r>
            <a:r>
              <a:rPr kumimoji="0" lang="en-US" altLang="zh-TW" sz="2000" u="sng">
                <a:latin typeface="Arial" charset="0"/>
              </a:rPr>
              <a:t>98</a:t>
            </a:r>
            <a:r>
              <a:rPr kumimoji="0" lang="en-US" altLang="zh-TW" sz="2000">
                <a:latin typeface="Arial" charset="0"/>
              </a:rPr>
              <a:t>, 99, 258, 100, 259</a:t>
            </a:r>
          </a:p>
        </p:txBody>
      </p:sp>
      <p:graphicFrame>
        <p:nvGraphicFramePr>
          <p:cNvPr id="142473" name="Group 137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6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 </a:t>
            </a:r>
            <a:r>
              <a:rPr kumimoji="0" lang="en-US" altLang="zh-TW" sz="2400">
                <a:latin typeface="Arial" charset="0"/>
              </a:rPr>
              <a:t>a </a:t>
            </a:r>
            <a:endParaRPr kumimoji="0" lang="en-US" altLang="zh-TW" sz="240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142406" name="Group 70"/>
          <p:cNvGrpSpPr>
            <a:grpSpLocks/>
          </p:cNvGrpSpPr>
          <p:nvPr/>
        </p:nvGrpSpPr>
        <p:grpSpPr bwMode="auto">
          <a:xfrm>
            <a:off x="6019800" y="4495800"/>
            <a:ext cx="2438400" cy="379413"/>
            <a:chOff x="3792" y="2832"/>
            <a:chExt cx="1536" cy="239"/>
          </a:xfrm>
        </p:grpSpPr>
        <p:sp>
          <p:nvSpPr>
            <p:cNvPr id="18503" name="Text Box 69"/>
            <p:cNvSpPr txBox="1">
              <a:spLocks noChangeArrowheads="1"/>
            </p:cNvSpPr>
            <p:nvPr/>
          </p:nvSpPr>
          <p:spPr bwMode="auto">
            <a:xfrm>
              <a:off x="4512" y="2832"/>
              <a:ext cx="816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solidFill>
                    <a:srgbClr val="FF0000"/>
                  </a:solidFill>
                  <a:latin typeface="Arial" charset="0"/>
                </a:rPr>
                <a:t>“</a:t>
              </a: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ab”</a:t>
              </a:r>
            </a:p>
          </p:txBody>
        </p:sp>
        <p:sp>
          <p:nvSpPr>
            <p:cNvPr id="18504" name="Text Box 68"/>
            <p:cNvSpPr txBox="1">
              <a:spLocks noChangeArrowheads="1"/>
            </p:cNvSpPr>
            <p:nvPr/>
          </p:nvSpPr>
          <p:spPr bwMode="auto">
            <a:xfrm>
              <a:off x="3792" y="2832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256</a:t>
              </a:r>
            </a:p>
          </p:txBody>
        </p:sp>
      </p:grpSp>
      <p:sp>
        <p:nvSpPr>
          <p:cNvPr id="142411" name="Text Box 75"/>
          <p:cNvSpPr txBox="1">
            <a:spLocks noChangeArrowheads="1"/>
          </p:cNvSpPr>
          <p:nvPr/>
        </p:nvSpPr>
        <p:spPr bwMode="auto">
          <a:xfrm>
            <a:off x="25908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40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grpSp>
        <p:nvGrpSpPr>
          <p:cNvPr id="18489" name="Group 80"/>
          <p:cNvGrpSpPr>
            <a:grpSpLocks/>
          </p:cNvGrpSpPr>
          <p:nvPr/>
        </p:nvGrpSpPr>
        <p:grpSpPr bwMode="auto">
          <a:xfrm>
            <a:off x="1524000" y="3352800"/>
            <a:ext cx="3886200" cy="762000"/>
            <a:chOff x="960" y="2112"/>
            <a:chExt cx="2448" cy="480"/>
          </a:xfrm>
        </p:grpSpPr>
        <p:grpSp>
          <p:nvGrpSpPr>
            <p:cNvPr id="18494" name="Group 65"/>
            <p:cNvGrpSpPr>
              <a:grpSpLocks/>
            </p:cNvGrpSpPr>
            <p:nvPr/>
          </p:nvGrpSpPr>
          <p:grpSpPr bwMode="auto">
            <a:xfrm>
              <a:off x="960" y="2112"/>
              <a:ext cx="2448" cy="239"/>
              <a:chOff x="960" y="2112"/>
              <a:chExt cx="2448" cy="239"/>
            </a:xfrm>
          </p:grpSpPr>
          <p:sp>
            <p:nvSpPr>
              <p:cNvPr id="18499" name="Text Box 56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cW</a:t>
                </a:r>
              </a:p>
            </p:txBody>
          </p:sp>
          <p:sp>
            <p:nvSpPr>
              <p:cNvPr id="18500" name="Text Box 57"/>
              <p:cNvSpPr txBox="1">
                <a:spLocks noChangeArrowheads="1"/>
              </p:cNvSpPr>
              <p:nvPr/>
            </p:nvSpPr>
            <p:spPr bwMode="auto">
              <a:xfrm>
                <a:off x="1488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pW</a:t>
                </a:r>
              </a:p>
            </p:txBody>
          </p:sp>
          <p:sp>
            <p:nvSpPr>
              <p:cNvPr id="18501" name="Text Box 58"/>
              <p:cNvSpPr txBox="1">
                <a:spLocks noChangeArrowheads="1"/>
              </p:cNvSpPr>
              <p:nvPr/>
            </p:nvSpPr>
            <p:spPr bwMode="auto">
              <a:xfrm>
                <a:off x="2016" y="2112"/>
                <a:ext cx="33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</a:t>
                </a:r>
              </a:p>
            </p:txBody>
          </p:sp>
          <p:sp>
            <p:nvSpPr>
              <p:cNvPr id="18502" name="Text Box 59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105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dict(pW)+C</a:t>
                </a:r>
              </a:p>
            </p:txBody>
          </p:sp>
        </p:grpSp>
        <p:sp>
          <p:nvSpPr>
            <p:cNvPr id="18495" name="Text Box 76"/>
            <p:cNvSpPr txBox="1">
              <a:spLocks noChangeArrowheads="1"/>
            </p:cNvSpPr>
            <p:nvPr/>
          </p:nvSpPr>
          <p:spPr bwMode="auto">
            <a:xfrm>
              <a:off x="960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8496" name="Text Box 77"/>
            <p:cNvSpPr txBox="1">
              <a:spLocks noChangeArrowheads="1"/>
            </p:cNvSpPr>
            <p:nvPr/>
          </p:nvSpPr>
          <p:spPr bwMode="auto">
            <a:xfrm>
              <a:off x="1488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8497" name="Text Box 78"/>
            <p:cNvSpPr txBox="1">
              <a:spLocks noChangeArrowheads="1"/>
            </p:cNvSpPr>
            <p:nvPr/>
          </p:nvSpPr>
          <p:spPr bwMode="auto">
            <a:xfrm>
              <a:off x="2016" y="2353"/>
              <a:ext cx="33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8498" name="Text Box 79"/>
            <p:cNvSpPr txBox="1">
              <a:spLocks noChangeArrowheads="1"/>
            </p:cNvSpPr>
            <p:nvPr/>
          </p:nvSpPr>
          <p:spPr bwMode="auto">
            <a:xfrm>
              <a:off x="2352" y="2353"/>
              <a:ext cx="105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42396" name="Text Box 60"/>
          <p:cNvSpPr txBox="1">
            <a:spLocks noChangeArrowheads="1"/>
          </p:cNvSpPr>
          <p:nvPr/>
        </p:nvSpPr>
        <p:spPr bwMode="auto">
          <a:xfrm>
            <a:off x="1524000" y="3733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98</a:t>
            </a:r>
          </a:p>
        </p:txBody>
      </p:sp>
      <p:sp>
        <p:nvSpPr>
          <p:cNvPr id="18491" name="Text Box 61"/>
          <p:cNvSpPr txBox="1">
            <a:spLocks noChangeArrowheads="1"/>
          </p:cNvSpPr>
          <p:nvPr/>
        </p:nvSpPr>
        <p:spPr bwMode="auto">
          <a:xfrm>
            <a:off x="2362200" y="3733800"/>
            <a:ext cx="8382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97</a:t>
            </a:r>
          </a:p>
        </p:txBody>
      </p:sp>
      <p:sp>
        <p:nvSpPr>
          <p:cNvPr id="142398" name="Text Box 62"/>
          <p:cNvSpPr txBox="1">
            <a:spLocks noChangeArrowheads="1"/>
          </p:cNvSpPr>
          <p:nvPr/>
        </p:nvSpPr>
        <p:spPr bwMode="auto">
          <a:xfrm>
            <a:off x="3200400" y="3733800"/>
            <a:ext cx="533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‘b’</a:t>
            </a:r>
          </a:p>
        </p:txBody>
      </p:sp>
      <p:sp>
        <p:nvSpPr>
          <p:cNvPr id="142399" name="Text Box 63"/>
          <p:cNvSpPr txBox="1">
            <a:spLocks noChangeArrowheads="1"/>
          </p:cNvSpPr>
          <p:nvPr/>
        </p:nvSpPr>
        <p:spPr bwMode="auto">
          <a:xfrm>
            <a:off x="3733800" y="3733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ab”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51280" y="260648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Decompression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5908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11" grpId="0" autoUpdateAnimBg="0"/>
      <p:bldP spid="142396" grpId="0" animBg="1" autoUpdateAnimBg="0"/>
      <p:bldP spid="142398" grpId="0" animBg="1" autoUpdateAnimBg="0"/>
      <p:bldP spid="14239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</a:t>
            </a:r>
            <a:r>
              <a:rPr kumimoji="0" lang="en-US" altLang="zh-TW" sz="2000" u="sng">
                <a:latin typeface="Arial" charset="0"/>
              </a:rPr>
              <a:t>99</a:t>
            </a:r>
            <a:r>
              <a:rPr kumimoji="0" lang="en-US" altLang="zh-TW" sz="2000">
                <a:latin typeface="Arial" charset="0"/>
              </a:rPr>
              <a:t>, 258, 100, 259</a:t>
            </a:r>
          </a:p>
        </p:txBody>
      </p:sp>
      <p:graphicFrame>
        <p:nvGraphicFramePr>
          <p:cNvPr id="143517" name="Group 157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10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 </a:t>
            </a:r>
            <a:r>
              <a:rPr kumimoji="0" lang="en-US" altLang="zh-TW" sz="2400">
                <a:latin typeface="Arial" charset="0"/>
              </a:rPr>
              <a:t>a b</a:t>
            </a:r>
          </a:p>
        </p:txBody>
      </p:sp>
      <p:grpSp>
        <p:nvGrpSpPr>
          <p:cNvPr id="143446" name="Group 86"/>
          <p:cNvGrpSpPr>
            <a:grpSpLocks/>
          </p:cNvGrpSpPr>
          <p:nvPr/>
        </p:nvGrpSpPr>
        <p:grpSpPr bwMode="auto">
          <a:xfrm>
            <a:off x="6019800" y="4876800"/>
            <a:ext cx="2438400" cy="379413"/>
            <a:chOff x="3792" y="2832"/>
            <a:chExt cx="1536" cy="239"/>
          </a:xfrm>
        </p:grpSpPr>
        <p:sp>
          <p:nvSpPr>
            <p:cNvPr id="19527" name="Text Box 87"/>
            <p:cNvSpPr txBox="1">
              <a:spLocks noChangeArrowheads="1"/>
            </p:cNvSpPr>
            <p:nvPr/>
          </p:nvSpPr>
          <p:spPr bwMode="auto">
            <a:xfrm>
              <a:off x="4512" y="2832"/>
              <a:ext cx="816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solidFill>
                    <a:srgbClr val="FF0000"/>
                  </a:solidFill>
                  <a:latin typeface="Arial" charset="0"/>
                </a:rPr>
                <a:t>“</a:t>
              </a: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bc”</a:t>
              </a:r>
            </a:p>
          </p:txBody>
        </p:sp>
        <p:sp>
          <p:nvSpPr>
            <p:cNvPr id="19528" name="Text Box 88"/>
            <p:cNvSpPr txBox="1">
              <a:spLocks noChangeArrowheads="1"/>
            </p:cNvSpPr>
            <p:nvPr/>
          </p:nvSpPr>
          <p:spPr bwMode="auto">
            <a:xfrm>
              <a:off x="3792" y="2832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257</a:t>
              </a:r>
            </a:p>
          </p:txBody>
        </p:sp>
      </p:grpSp>
      <p:sp>
        <p:nvSpPr>
          <p:cNvPr id="143453" name="Text Box 93"/>
          <p:cNvSpPr txBox="1">
            <a:spLocks noChangeArrowheads="1"/>
          </p:cNvSpPr>
          <p:nvPr/>
        </p:nvSpPr>
        <p:spPr bwMode="auto">
          <a:xfrm>
            <a:off x="28194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400">
                <a:solidFill>
                  <a:srgbClr val="FF0000"/>
                </a:solidFill>
                <a:latin typeface="Arial" charset="0"/>
              </a:rPr>
              <a:t>c</a:t>
            </a:r>
          </a:p>
        </p:txBody>
      </p:sp>
      <p:grpSp>
        <p:nvGrpSpPr>
          <p:cNvPr id="19513" name="Group 94"/>
          <p:cNvGrpSpPr>
            <a:grpSpLocks/>
          </p:cNvGrpSpPr>
          <p:nvPr/>
        </p:nvGrpSpPr>
        <p:grpSpPr bwMode="auto">
          <a:xfrm>
            <a:off x="1524000" y="3352800"/>
            <a:ext cx="3886200" cy="762000"/>
            <a:chOff x="960" y="2112"/>
            <a:chExt cx="2448" cy="480"/>
          </a:xfrm>
        </p:grpSpPr>
        <p:grpSp>
          <p:nvGrpSpPr>
            <p:cNvPr id="19518" name="Group 95"/>
            <p:cNvGrpSpPr>
              <a:grpSpLocks/>
            </p:cNvGrpSpPr>
            <p:nvPr/>
          </p:nvGrpSpPr>
          <p:grpSpPr bwMode="auto">
            <a:xfrm>
              <a:off x="960" y="2112"/>
              <a:ext cx="2448" cy="239"/>
              <a:chOff x="960" y="2112"/>
              <a:chExt cx="2448" cy="239"/>
            </a:xfrm>
          </p:grpSpPr>
          <p:sp>
            <p:nvSpPr>
              <p:cNvPr id="19523" name="Text Box 96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cW</a:t>
                </a:r>
              </a:p>
            </p:txBody>
          </p:sp>
          <p:sp>
            <p:nvSpPr>
              <p:cNvPr id="19524" name="Text Box 97"/>
              <p:cNvSpPr txBox="1">
                <a:spLocks noChangeArrowheads="1"/>
              </p:cNvSpPr>
              <p:nvPr/>
            </p:nvSpPr>
            <p:spPr bwMode="auto">
              <a:xfrm>
                <a:off x="1488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pW</a:t>
                </a:r>
              </a:p>
            </p:txBody>
          </p:sp>
          <p:sp>
            <p:nvSpPr>
              <p:cNvPr id="19525" name="Text Box 98"/>
              <p:cNvSpPr txBox="1">
                <a:spLocks noChangeArrowheads="1"/>
              </p:cNvSpPr>
              <p:nvPr/>
            </p:nvSpPr>
            <p:spPr bwMode="auto">
              <a:xfrm>
                <a:off x="2016" y="2112"/>
                <a:ext cx="33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</a:t>
                </a:r>
              </a:p>
            </p:txBody>
          </p:sp>
          <p:sp>
            <p:nvSpPr>
              <p:cNvPr id="19526" name="Text Box 99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105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dict(pW)+C</a:t>
                </a:r>
              </a:p>
            </p:txBody>
          </p:sp>
        </p:grpSp>
        <p:sp>
          <p:nvSpPr>
            <p:cNvPr id="19519" name="Text Box 100"/>
            <p:cNvSpPr txBox="1">
              <a:spLocks noChangeArrowheads="1"/>
            </p:cNvSpPr>
            <p:nvPr/>
          </p:nvSpPr>
          <p:spPr bwMode="auto">
            <a:xfrm>
              <a:off x="960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9520" name="Text Box 101"/>
            <p:cNvSpPr txBox="1">
              <a:spLocks noChangeArrowheads="1"/>
            </p:cNvSpPr>
            <p:nvPr/>
          </p:nvSpPr>
          <p:spPr bwMode="auto">
            <a:xfrm>
              <a:off x="1488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9521" name="Text Box 102"/>
            <p:cNvSpPr txBox="1">
              <a:spLocks noChangeArrowheads="1"/>
            </p:cNvSpPr>
            <p:nvPr/>
          </p:nvSpPr>
          <p:spPr bwMode="auto">
            <a:xfrm>
              <a:off x="2016" y="2353"/>
              <a:ext cx="33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19522" name="Text Box 103"/>
            <p:cNvSpPr txBox="1">
              <a:spLocks noChangeArrowheads="1"/>
            </p:cNvSpPr>
            <p:nvPr/>
          </p:nvSpPr>
          <p:spPr bwMode="auto">
            <a:xfrm>
              <a:off x="2352" y="2353"/>
              <a:ext cx="105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43464" name="Text Box 104"/>
          <p:cNvSpPr txBox="1">
            <a:spLocks noChangeArrowheads="1"/>
          </p:cNvSpPr>
          <p:nvPr/>
        </p:nvSpPr>
        <p:spPr bwMode="auto">
          <a:xfrm>
            <a:off x="1524000" y="3733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99</a:t>
            </a:r>
          </a:p>
        </p:txBody>
      </p:sp>
      <p:sp>
        <p:nvSpPr>
          <p:cNvPr id="19515" name="Text Box 105"/>
          <p:cNvSpPr txBox="1">
            <a:spLocks noChangeArrowheads="1"/>
          </p:cNvSpPr>
          <p:nvPr/>
        </p:nvSpPr>
        <p:spPr bwMode="auto">
          <a:xfrm>
            <a:off x="2362200" y="3733800"/>
            <a:ext cx="8382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98</a:t>
            </a:r>
          </a:p>
        </p:txBody>
      </p:sp>
      <p:sp>
        <p:nvSpPr>
          <p:cNvPr id="143466" name="Text Box 106"/>
          <p:cNvSpPr txBox="1">
            <a:spLocks noChangeArrowheads="1"/>
          </p:cNvSpPr>
          <p:nvPr/>
        </p:nvSpPr>
        <p:spPr bwMode="auto">
          <a:xfrm>
            <a:off x="3200400" y="3733800"/>
            <a:ext cx="533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‘</a:t>
            </a:r>
            <a:r>
              <a:rPr kumimoji="0" lang="en-US" altLang="zh-TW">
                <a:latin typeface="Bookman" pitchFamily="18" charset="0"/>
              </a:rPr>
              <a:t>c’</a:t>
            </a:r>
          </a:p>
        </p:txBody>
      </p:sp>
      <p:sp>
        <p:nvSpPr>
          <p:cNvPr id="143467" name="Text Box 107"/>
          <p:cNvSpPr txBox="1">
            <a:spLocks noChangeArrowheads="1"/>
          </p:cNvSpPr>
          <p:nvPr/>
        </p:nvSpPr>
        <p:spPr bwMode="auto">
          <a:xfrm>
            <a:off x="3733800" y="3733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bc”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Decompression</a:t>
            </a:r>
          </a:p>
        </p:txBody>
      </p:sp>
    </p:spTree>
    <p:extLst>
      <p:ext uri="{BB962C8B-B14F-4D97-AF65-F5344CB8AC3E}">
        <p14:creationId xmlns:p14="http://schemas.microsoft.com/office/powerpoint/2010/main" val="39927443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3" grpId="0" autoUpdateAnimBg="0"/>
      <p:bldP spid="143464" grpId="0" animBg="1" autoUpdateAnimBg="0"/>
      <p:bldP spid="143466" grpId="0" animBg="1" autoUpdateAnimBg="0"/>
      <p:bldP spid="14346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</a:t>
            </a:r>
            <a:r>
              <a:rPr kumimoji="0" lang="en-US" altLang="zh-TW" sz="2000" u="sng">
                <a:latin typeface="Arial" charset="0"/>
              </a:rPr>
              <a:t>258</a:t>
            </a:r>
            <a:r>
              <a:rPr kumimoji="0" lang="en-US" altLang="zh-TW" sz="2000">
                <a:latin typeface="Arial" charset="0"/>
              </a:rPr>
              <a:t>, 100, 259</a:t>
            </a:r>
          </a:p>
        </p:txBody>
      </p:sp>
      <p:graphicFrame>
        <p:nvGraphicFramePr>
          <p:cNvPr id="144518" name="Group 134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34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 </a:t>
            </a:r>
            <a:r>
              <a:rPr kumimoji="0" lang="en-US" altLang="zh-TW" sz="2400">
                <a:latin typeface="Arial" charset="0"/>
              </a:rPr>
              <a:t>a b c</a:t>
            </a:r>
          </a:p>
        </p:txBody>
      </p:sp>
      <p:grpSp>
        <p:nvGrpSpPr>
          <p:cNvPr id="144448" name="Group 64"/>
          <p:cNvGrpSpPr>
            <a:grpSpLocks/>
          </p:cNvGrpSpPr>
          <p:nvPr/>
        </p:nvGrpSpPr>
        <p:grpSpPr bwMode="auto">
          <a:xfrm>
            <a:off x="6019800" y="5257800"/>
            <a:ext cx="2438400" cy="379413"/>
            <a:chOff x="3792" y="2832"/>
            <a:chExt cx="1536" cy="239"/>
          </a:xfrm>
        </p:grpSpPr>
        <p:sp>
          <p:nvSpPr>
            <p:cNvPr id="20552" name="Text Box 65"/>
            <p:cNvSpPr txBox="1">
              <a:spLocks noChangeArrowheads="1"/>
            </p:cNvSpPr>
            <p:nvPr/>
          </p:nvSpPr>
          <p:spPr bwMode="auto">
            <a:xfrm>
              <a:off x="4512" y="2832"/>
              <a:ext cx="816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solidFill>
                    <a:srgbClr val="FF0000"/>
                  </a:solidFill>
                  <a:latin typeface="Arial" charset="0"/>
                </a:rPr>
                <a:t>“</a:t>
              </a: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cc”</a:t>
              </a:r>
            </a:p>
          </p:txBody>
        </p:sp>
        <p:sp>
          <p:nvSpPr>
            <p:cNvPr id="20553" name="Text Box 66"/>
            <p:cNvSpPr txBox="1">
              <a:spLocks noChangeArrowheads="1"/>
            </p:cNvSpPr>
            <p:nvPr/>
          </p:nvSpPr>
          <p:spPr bwMode="auto">
            <a:xfrm>
              <a:off x="3792" y="2832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258</a:t>
              </a:r>
            </a:p>
          </p:txBody>
        </p:sp>
      </p:grpSp>
      <p:sp>
        <p:nvSpPr>
          <p:cNvPr id="144455" name="Text Box 71"/>
          <p:cNvSpPr txBox="1">
            <a:spLocks noChangeArrowheads="1"/>
          </p:cNvSpPr>
          <p:nvPr/>
        </p:nvSpPr>
        <p:spPr bwMode="auto">
          <a:xfrm>
            <a:off x="31242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400">
                <a:solidFill>
                  <a:srgbClr val="FF0000"/>
                </a:solidFill>
                <a:latin typeface="Arial" charset="0"/>
              </a:rPr>
              <a:t>c c</a:t>
            </a:r>
          </a:p>
        </p:txBody>
      </p:sp>
      <p:grpSp>
        <p:nvGrpSpPr>
          <p:cNvPr id="20537" name="Group 72"/>
          <p:cNvGrpSpPr>
            <a:grpSpLocks/>
          </p:cNvGrpSpPr>
          <p:nvPr/>
        </p:nvGrpSpPr>
        <p:grpSpPr bwMode="auto">
          <a:xfrm>
            <a:off x="1524000" y="3352800"/>
            <a:ext cx="3886200" cy="762000"/>
            <a:chOff x="960" y="2112"/>
            <a:chExt cx="2448" cy="480"/>
          </a:xfrm>
        </p:grpSpPr>
        <p:grpSp>
          <p:nvGrpSpPr>
            <p:cNvPr id="20543" name="Group 73"/>
            <p:cNvGrpSpPr>
              <a:grpSpLocks/>
            </p:cNvGrpSpPr>
            <p:nvPr/>
          </p:nvGrpSpPr>
          <p:grpSpPr bwMode="auto">
            <a:xfrm>
              <a:off x="960" y="2112"/>
              <a:ext cx="2448" cy="239"/>
              <a:chOff x="960" y="2112"/>
              <a:chExt cx="2448" cy="239"/>
            </a:xfrm>
          </p:grpSpPr>
          <p:sp>
            <p:nvSpPr>
              <p:cNvPr id="20548" name="Text Box 74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cW</a:t>
                </a:r>
              </a:p>
            </p:txBody>
          </p:sp>
          <p:sp>
            <p:nvSpPr>
              <p:cNvPr id="20549" name="Text Box 75"/>
              <p:cNvSpPr txBox="1">
                <a:spLocks noChangeArrowheads="1"/>
              </p:cNvSpPr>
              <p:nvPr/>
            </p:nvSpPr>
            <p:spPr bwMode="auto">
              <a:xfrm>
                <a:off x="1488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pW</a:t>
                </a:r>
              </a:p>
            </p:txBody>
          </p:sp>
          <p:sp>
            <p:nvSpPr>
              <p:cNvPr id="20550" name="Text Box 76"/>
              <p:cNvSpPr txBox="1">
                <a:spLocks noChangeArrowheads="1"/>
              </p:cNvSpPr>
              <p:nvPr/>
            </p:nvSpPr>
            <p:spPr bwMode="auto">
              <a:xfrm>
                <a:off x="2016" y="2112"/>
                <a:ext cx="33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</a:t>
                </a:r>
              </a:p>
            </p:txBody>
          </p:sp>
          <p:sp>
            <p:nvSpPr>
              <p:cNvPr id="20551" name="Text Box 77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105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dict(pW)+C</a:t>
                </a:r>
              </a:p>
            </p:txBody>
          </p:sp>
        </p:grpSp>
        <p:sp>
          <p:nvSpPr>
            <p:cNvPr id="20544" name="Text Box 78"/>
            <p:cNvSpPr txBox="1">
              <a:spLocks noChangeArrowheads="1"/>
            </p:cNvSpPr>
            <p:nvPr/>
          </p:nvSpPr>
          <p:spPr bwMode="auto">
            <a:xfrm>
              <a:off x="960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0545" name="Text Box 79"/>
            <p:cNvSpPr txBox="1">
              <a:spLocks noChangeArrowheads="1"/>
            </p:cNvSpPr>
            <p:nvPr/>
          </p:nvSpPr>
          <p:spPr bwMode="auto">
            <a:xfrm>
              <a:off x="1488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0546" name="Text Box 80"/>
            <p:cNvSpPr txBox="1">
              <a:spLocks noChangeArrowheads="1"/>
            </p:cNvSpPr>
            <p:nvPr/>
          </p:nvSpPr>
          <p:spPr bwMode="auto">
            <a:xfrm>
              <a:off x="2016" y="2353"/>
              <a:ext cx="33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352" y="2353"/>
              <a:ext cx="105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44466" name="Text Box 82"/>
          <p:cNvSpPr txBox="1">
            <a:spLocks noChangeArrowheads="1"/>
          </p:cNvSpPr>
          <p:nvPr/>
        </p:nvSpPr>
        <p:spPr bwMode="auto">
          <a:xfrm>
            <a:off x="1524000" y="3733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258</a:t>
            </a:r>
          </a:p>
        </p:txBody>
      </p:sp>
      <p:sp>
        <p:nvSpPr>
          <p:cNvPr id="144467" name="Text Box 83"/>
          <p:cNvSpPr txBox="1">
            <a:spLocks noChangeArrowheads="1"/>
          </p:cNvSpPr>
          <p:nvPr/>
        </p:nvSpPr>
        <p:spPr bwMode="auto">
          <a:xfrm>
            <a:off x="2362200" y="3733800"/>
            <a:ext cx="8382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99</a:t>
            </a:r>
          </a:p>
        </p:txBody>
      </p:sp>
      <p:sp>
        <p:nvSpPr>
          <p:cNvPr id="144468" name="Text Box 84"/>
          <p:cNvSpPr txBox="1">
            <a:spLocks noChangeArrowheads="1"/>
          </p:cNvSpPr>
          <p:nvPr/>
        </p:nvSpPr>
        <p:spPr bwMode="auto">
          <a:xfrm>
            <a:off x="3200400" y="3733800"/>
            <a:ext cx="533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‘</a:t>
            </a:r>
            <a:r>
              <a:rPr kumimoji="0" lang="en-US" altLang="zh-TW">
                <a:latin typeface="Bookman" pitchFamily="18" charset="0"/>
              </a:rPr>
              <a:t>c’</a:t>
            </a:r>
          </a:p>
        </p:txBody>
      </p:sp>
      <p:sp>
        <p:nvSpPr>
          <p:cNvPr id="144469" name="Text Box 85"/>
          <p:cNvSpPr txBox="1">
            <a:spLocks noChangeArrowheads="1"/>
          </p:cNvSpPr>
          <p:nvPr/>
        </p:nvSpPr>
        <p:spPr bwMode="auto">
          <a:xfrm>
            <a:off x="3733800" y="3733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cc”</a:t>
            </a:r>
          </a:p>
        </p:txBody>
      </p:sp>
      <p:sp>
        <p:nvSpPr>
          <p:cNvPr id="144470" name="AutoShape 86"/>
          <p:cNvSpPr>
            <a:spLocks noChangeArrowheads="1"/>
          </p:cNvSpPr>
          <p:nvPr/>
        </p:nvSpPr>
        <p:spPr bwMode="auto">
          <a:xfrm>
            <a:off x="1371600" y="4419600"/>
            <a:ext cx="1752600" cy="838200"/>
          </a:xfrm>
          <a:prstGeom prst="irregularSeal1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zh-TW" sz="2000"/>
              <a:t>exception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Decompression</a:t>
            </a:r>
          </a:p>
        </p:txBody>
      </p:sp>
    </p:spTree>
    <p:extLst>
      <p:ext uri="{BB962C8B-B14F-4D97-AF65-F5344CB8AC3E}">
        <p14:creationId xmlns:p14="http://schemas.microsoft.com/office/powerpoint/2010/main" val="2448851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55" grpId="0" autoUpdateAnimBg="0"/>
      <p:bldP spid="144466" grpId="0" animBg="1" autoUpdateAnimBg="0"/>
      <p:bldP spid="144467" grpId="0" animBg="1" autoUpdateAnimBg="0"/>
      <p:bldP spid="144468" grpId="0" animBg="1" autoUpdateAnimBg="0"/>
      <p:bldP spid="144469" grpId="0" animBg="1" autoUpdateAnimBg="0"/>
      <p:bldP spid="14447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97, 98, 99, 258, </a:t>
            </a:r>
            <a:r>
              <a:rPr kumimoji="0" lang="en-US" altLang="zh-TW" sz="2000" u="sng">
                <a:latin typeface="Arial" charset="0"/>
              </a:rPr>
              <a:t>100</a:t>
            </a:r>
            <a:r>
              <a:rPr kumimoji="0" lang="en-US" altLang="zh-TW" sz="2000">
                <a:latin typeface="Arial" charset="0"/>
              </a:rPr>
              <a:t>, 259</a:t>
            </a:r>
          </a:p>
        </p:txBody>
      </p:sp>
      <p:graphicFrame>
        <p:nvGraphicFramePr>
          <p:cNvPr id="145536" name="Group 128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8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 </a:t>
            </a:r>
            <a:r>
              <a:rPr kumimoji="0" lang="en-US" altLang="zh-TW" sz="2400">
                <a:latin typeface="Arial" charset="0"/>
              </a:rPr>
              <a:t>a b c c c</a:t>
            </a:r>
          </a:p>
        </p:txBody>
      </p:sp>
      <p:grpSp>
        <p:nvGrpSpPr>
          <p:cNvPr id="145472" name="Group 64"/>
          <p:cNvGrpSpPr>
            <a:grpSpLocks/>
          </p:cNvGrpSpPr>
          <p:nvPr/>
        </p:nvGrpSpPr>
        <p:grpSpPr bwMode="auto">
          <a:xfrm>
            <a:off x="6019800" y="5564188"/>
            <a:ext cx="2438400" cy="379412"/>
            <a:chOff x="3792" y="2832"/>
            <a:chExt cx="1536" cy="239"/>
          </a:xfrm>
        </p:grpSpPr>
        <p:sp>
          <p:nvSpPr>
            <p:cNvPr id="21575" name="Text Box 65"/>
            <p:cNvSpPr txBox="1">
              <a:spLocks noChangeArrowheads="1"/>
            </p:cNvSpPr>
            <p:nvPr/>
          </p:nvSpPr>
          <p:spPr bwMode="auto">
            <a:xfrm>
              <a:off x="4512" y="2832"/>
              <a:ext cx="816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solidFill>
                    <a:srgbClr val="FF0000"/>
                  </a:solidFill>
                  <a:latin typeface="Arial" charset="0"/>
                </a:rPr>
                <a:t>“</a:t>
              </a: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ccd”</a:t>
              </a:r>
            </a:p>
          </p:txBody>
        </p:sp>
        <p:sp>
          <p:nvSpPr>
            <p:cNvPr id="21576" name="Text Box 66"/>
            <p:cNvSpPr txBox="1">
              <a:spLocks noChangeArrowheads="1"/>
            </p:cNvSpPr>
            <p:nvPr/>
          </p:nvSpPr>
          <p:spPr bwMode="auto">
            <a:xfrm>
              <a:off x="3792" y="2832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259</a:t>
              </a:r>
            </a:p>
          </p:txBody>
        </p:sp>
      </p:grpSp>
      <p:sp>
        <p:nvSpPr>
          <p:cNvPr id="145479" name="Text Box 71"/>
          <p:cNvSpPr txBox="1">
            <a:spLocks noChangeArrowheads="1"/>
          </p:cNvSpPr>
          <p:nvPr/>
        </p:nvSpPr>
        <p:spPr bwMode="auto">
          <a:xfrm>
            <a:off x="35814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400">
                <a:solidFill>
                  <a:srgbClr val="FF0000"/>
                </a:solidFill>
                <a:latin typeface="Arial" charset="0"/>
              </a:rPr>
              <a:t>d</a:t>
            </a:r>
          </a:p>
        </p:txBody>
      </p:sp>
      <p:grpSp>
        <p:nvGrpSpPr>
          <p:cNvPr id="21561" name="Group 72"/>
          <p:cNvGrpSpPr>
            <a:grpSpLocks/>
          </p:cNvGrpSpPr>
          <p:nvPr/>
        </p:nvGrpSpPr>
        <p:grpSpPr bwMode="auto">
          <a:xfrm>
            <a:off x="1524000" y="3352800"/>
            <a:ext cx="3886200" cy="762000"/>
            <a:chOff x="960" y="2112"/>
            <a:chExt cx="2448" cy="480"/>
          </a:xfrm>
        </p:grpSpPr>
        <p:grpSp>
          <p:nvGrpSpPr>
            <p:cNvPr id="21566" name="Group 73"/>
            <p:cNvGrpSpPr>
              <a:grpSpLocks/>
            </p:cNvGrpSpPr>
            <p:nvPr/>
          </p:nvGrpSpPr>
          <p:grpSpPr bwMode="auto">
            <a:xfrm>
              <a:off x="960" y="2112"/>
              <a:ext cx="2448" cy="239"/>
              <a:chOff x="960" y="2112"/>
              <a:chExt cx="2448" cy="239"/>
            </a:xfrm>
          </p:grpSpPr>
          <p:sp>
            <p:nvSpPr>
              <p:cNvPr id="21571" name="Text Box 74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cW</a:t>
                </a:r>
              </a:p>
            </p:txBody>
          </p:sp>
          <p:sp>
            <p:nvSpPr>
              <p:cNvPr id="21572" name="Text Box 75"/>
              <p:cNvSpPr txBox="1">
                <a:spLocks noChangeArrowheads="1"/>
              </p:cNvSpPr>
              <p:nvPr/>
            </p:nvSpPr>
            <p:spPr bwMode="auto">
              <a:xfrm>
                <a:off x="1488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pW</a:t>
                </a:r>
              </a:p>
            </p:txBody>
          </p:sp>
          <p:sp>
            <p:nvSpPr>
              <p:cNvPr id="21573" name="Text Box 76"/>
              <p:cNvSpPr txBox="1">
                <a:spLocks noChangeArrowheads="1"/>
              </p:cNvSpPr>
              <p:nvPr/>
            </p:nvSpPr>
            <p:spPr bwMode="auto">
              <a:xfrm>
                <a:off x="2016" y="2112"/>
                <a:ext cx="33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</a:t>
                </a:r>
              </a:p>
            </p:txBody>
          </p:sp>
          <p:sp>
            <p:nvSpPr>
              <p:cNvPr id="21574" name="Text Box 77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105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dict(pW)+C</a:t>
                </a:r>
              </a:p>
            </p:txBody>
          </p:sp>
        </p:grpSp>
        <p:sp>
          <p:nvSpPr>
            <p:cNvPr id="21567" name="Text Box 78"/>
            <p:cNvSpPr txBox="1">
              <a:spLocks noChangeArrowheads="1"/>
            </p:cNvSpPr>
            <p:nvPr/>
          </p:nvSpPr>
          <p:spPr bwMode="auto">
            <a:xfrm>
              <a:off x="960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1568" name="Text Box 79"/>
            <p:cNvSpPr txBox="1">
              <a:spLocks noChangeArrowheads="1"/>
            </p:cNvSpPr>
            <p:nvPr/>
          </p:nvSpPr>
          <p:spPr bwMode="auto">
            <a:xfrm>
              <a:off x="1488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1569" name="Text Box 80"/>
            <p:cNvSpPr txBox="1">
              <a:spLocks noChangeArrowheads="1"/>
            </p:cNvSpPr>
            <p:nvPr/>
          </p:nvSpPr>
          <p:spPr bwMode="auto">
            <a:xfrm>
              <a:off x="2016" y="2353"/>
              <a:ext cx="33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1570" name="Text Box 81"/>
            <p:cNvSpPr txBox="1">
              <a:spLocks noChangeArrowheads="1"/>
            </p:cNvSpPr>
            <p:nvPr/>
          </p:nvSpPr>
          <p:spPr bwMode="auto">
            <a:xfrm>
              <a:off x="2352" y="2353"/>
              <a:ext cx="105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45490" name="Text Box 82"/>
          <p:cNvSpPr txBox="1">
            <a:spLocks noChangeArrowheads="1"/>
          </p:cNvSpPr>
          <p:nvPr/>
        </p:nvSpPr>
        <p:spPr bwMode="auto">
          <a:xfrm>
            <a:off x="1524000" y="3733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100</a:t>
            </a:r>
          </a:p>
        </p:txBody>
      </p:sp>
      <p:sp>
        <p:nvSpPr>
          <p:cNvPr id="145491" name="Text Box 83"/>
          <p:cNvSpPr txBox="1">
            <a:spLocks noChangeArrowheads="1"/>
          </p:cNvSpPr>
          <p:nvPr/>
        </p:nvSpPr>
        <p:spPr bwMode="auto">
          <a:xfrm>
            <a:off x="2362200" y="3733800"/>
            <a:ext cx="8382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258</a:t>
            </a:r>
          </a:p>
        </p:txBody>
      </p:sp>
      <p:sp>
        <p:nvSpPr>
          <p:cNvPr id="145492" name="Text Box 84"/>
          <p:cNvSpPr txBox="1">
            <a:spLocks noChangeArrowheads="1"/>
          </p:cNvSpPr>
          <p:nvPr/>
        </p:nvSpPr>
        <p:spPr bwMode="auto">
          <a:xfrm>
            <a:off x="3200400" y="3733800"/>
            <a:ext cx="533400" cy="369888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‘d’</a:t>
            </a:r>
          </a:p>
        </p:txBody>
      </p:sp>
      <p:sp>
        <p:nvSpPr>
          <p:cNvPr id="145493" name="Text Box 85"/>
          <p:cNvSpPr txBox="1">
            <a:spLocks noChangeArrowheads="1"/>
          </p:cNvSpPr>
          <p:nvPr/>
        </p:nvSpPr>
        <p:spPr bwMode="auto">
          <a:xfrm>
            <a:off x="3733800" y="3733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ccd”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Decompression</a:t>
            </a:r>
          </a:p>
        </p:txBody>
      </p:sp>
    </p:spTree>
    <p:extLst>
      <p:ext uri="{BB962C8B-B14F-4D97-AF65-F5344CB8AC3E}">
        <p14:creationId xmlns:p14="http://schemas.microsoft.com/office/powerpoint/2010/main" val="20873006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79" grpId="0" autoUpdateAnimBg="0"/>
      <p:bldP spid="145490" grpId="0" animBg="1" autoUpdateAnimBg="0"/>
      <p:bldP spid="145491" grpId="0" animBg="1" autoUpdateAnimBg="0"/>
      <p:bldP spid="145492" grpId="0" animBg="1" autoUpdateAnimBg="0"/>
      <p:bldP spid="14549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447800" y="259080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IN:</a:t>
            </a:r>
            <a:r>
              <a:rPr kumimoji="0" lang="en-US" altLang="zh-TW" sz="2400">
                <a:latin typeface="Arial" charset="0"/>
              </a:rPr>
              <a:t> </a:t>
            </a:r>
            <a:r>
              <a:rPr kumimoji="0" lang="en-US" altLang="zh-TW" sz="2000">
                <a:latin typeface="Arial" charset="0"/>
              </a:rPr>
              <a:t>97, 98, 99, 258, 100, </a:t>
            </a:r>
            <a:r>
              <a:rPr kumimoji="0" lang="en-US" altLang="zh-TW" sz="2000" u="sng">
                <a:latin typeface="Arial" charset="0"/>
              </a:rPr>
              <a:t>259</a:t>
            </a:r>
          </a:p>
        </p:txBody>
      </p:sp>
      <p:graphicFrame>
        <p:nvGraphicFramePr>
          <p:cNvPr id="146576" name="Group 144"/>
          <p:cNvGraphicFramePr>
            <a:graphicFrameLocks noGrp="1"/>
          </p:cNvGraphicFramePr>
          <p:nvPr/>
        </p:nvGraphicFramePr>
        <p:xfrm>
          <a:off x="5943600" y="1371600"/>
          <a:ext cx="2438400" cy="5280150"/>
        </p:xfrm>
        <a:graphic>
          <a:graphicData uri="http://schemas.openxmlformats.org/drawingml/2006/table">
            <a:tbl>
              <a:tblPr/>
              <a:tblGrid>
                <a:gridCol w="1168400"/>
                <a:gridCol w="1270000"/>
              </a:tblGrid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CODE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Entry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NUL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99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255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ASCII-255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bc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259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新細明體" pitchFamily="18" charset="-120"/>
                        </a:rPr>
                        <a:t>ccd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</a:rPr>
                        <a:t>”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新細明體" pitchFamily="18" charset="-12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2" name="Rectangle 55"/>
          <p:cNvSpPr>
            <a:spLocks noChangeArrowheads="1"/>
          </p:cNvSpPr>
          <p:nvPr/>
        </p:nvSpPr>
        <p:spPr bwMode="auto">
          <a:xfrm>
            <a:off x="1447800" y="5632450"/>
            <a:ext cx="4038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400" b="1">
                <a:latin typeface="Copperplate Gothic Bold" pitchFamily="34" charset="0"/>
              </a:rPr>
              <a:t>OUT: </a:t>
            </a:r>
            <a:r>
              <a:rPr kumimoji="0" lang="en-US" altLang="zh-TW" sz="2400">
                <a:latin typeface="Arial" charset="0"/>
              </a:rPr>
              <a:t>a b c c c d </a:t>
            </a:r>
          </a:p>
        </p:txBody>
      </p:sp>
      <p:grpSp>
        <p:nvGrpSpPr>
          <p:cNvPr id="146496" name="Group 64"/>
          <p:cNvGrpSpPr>
            <a:grpSpLocks/>
          </p:cNvGrpSpPr>
          <p:nvPr/>
        </p:nvGrpSpPr>
        <p:grpSpPr bwMode="auto">
          <a:xfrm>
            <a:off x="6019800" y="5943600"/>
            <a:ext cx="2438400" cy="379413"/>
            <a:chOff x="3792" y="2832"/>
            <a:chExt cx="1536" cy="239"/>
          </a:xfrm>
        </p:grpSpPr>
        <p:sp>
          <p:nvSpPr>
            <p:cNvPr id="22599" name="Text Box 65"/>
            <p:cNvSpPr txBox="1">
              <a:spLocks noChangeArrowheads="1"/>
            </p:cNvSpPr>
            <p:nvPr/>
          </p:nvSpPr>
          <p:spPr bwMode="auto">
            <a:xfrm>
              <a:off x="4512" y="2832"/>
              <a:ext cx="816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TW" altLang="en-US">
                  <a:solidFill>
                    <a:srgbClr val="FF0000"/>
                  </a:solidFill>
                  <a:latin typeface="Arial" charset="0"/>
                </a:rPr>
                <a:t>“</a:t>
              </a: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dc”</a:t>
              </a:r>
            </a:p>
          </p:txBody>
        </p:sp>
        <p:sp>
          <p:nvSpPr>
            <p:cNvPr id="22600" name="Text Box 66"/>
            <p:cNvSpPr txBox="1">
              <a:spLocks noChangeArrowheads="1"/>
            </p:cNvSpPr>
            <p:nvPr/>
          </p:nvSpPr>
          <p:spPr bwMode="auto">
            <a:xfrm>
              <a:off x="3792" y="2832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TW">
                  <a:solidFill>
                    <a:srgbClr val="FF0000"/>
                  </a:solidFill>
                  <a:latin typeface="Arial" charset="0"/>
                </a:rPr>
                <a:t>260</a:t>
              </a:r>
            </a:p>
          </p:txBody>
        </p:sp>
      </p:grpSp>
      <p:sp>
        <p:nvSpPr>
          <p:cNvPr id="146503" name="Text Box 71"/>
          <p:cNvSpPr txBox="1">
            <a:spLocks noChangeArrowheads="1"/>
          </p:cNvSpPr>
          <p:nvPr/>
        </p:nvSpPr>
        <p:spPr bwMode="auto">
          <a:xfrm>
            <a:off x="3810000" y="5638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2400">
                <a:solidFill>
                  <a:srgbClr val="FF0000"/>
                </a:solidFill>
                <a:latin typeface="Arial" charset="0"/>
              </a:rPr>
              <a:t>c c d</a:t>
            </a:r>
          </a:p>
        </p:txBody>
      </p:sp>
      <p:grpSp>
        <p:nvGrpSpPr>
          <p:cNvPr id="22585" name="Group 72"/>
          <p:cNvGrpSpPr>
            <a:grpSpLocks/>
          </p:cNvGrpSpPr>
          <p:nvPr/>
        </p:nvGrpSpPr>
        <p:grpSpPr bwMode="auto">
          <a:xfrm>
            <a:off x="1524000" y="3352800"/>
            <a:ext cx="3886200" cy="762000"/>
            <a:chOff x="960" y="2112"/>
            <a:chExt cx="2448" cy="480"/>
          </a:xfrm>
        </p:grpSpPr>
        <p:grpSp>
          <p:nvGrpSpPr>
            <p:cNvPr id="22590" name="Group 73"/>
            <p:cNvGrpSpPr>
              <a:grpSpLocks/>
            </p:cNvGrpSpPr>
            <p:nvPr/>
          </p:nvGrpSpPr>
          <p:grpSpPr bwMode="auto">
            <a:xfrm>
              <a:off x="960" y="2112"/>
              <a:ext cx="2448" cy="239"/>
              <a:chOff x="960" y="2112"/>
              <a:chExt cx="2448" cy="239"/>
            </a:xfrm>
          </p:grpSpPr>
          <p:sp>
            <p:nvSpPr>
              <p:cNvPr id="22595" name="Text Box 74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cW</a:t>
                </a:r>
              </a:p>
            </p:txBody>
          </p:sp>
          <p:sp>
            <p:nvSpPr>
              <p:cNvPr id="22596" name="Text Box 75"/>
              <p:cNvSpPr txBox="1">
                <a:spLocks noChangeArrowheads="1"/>
              </p:cNvSpPr>
              <p:nvPr/>
            </p:nvSpPr>
            <p:spPr bwMode="auto">
              <a:xfrm>
                <a:off x="1488" y="2112"/>
                <a:ext cx="544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pW</a:t>
                </a:r>
              </a:p>
            </p:txBody>
          </p:sp>
          <p:sp>
            <p:nvSpPr>
              <p:cNvPr id="22597" name="Text Box 76"/>
              <p:cNvSpPr txBox="1">
                <a:spLocks noChangeArrowheads="1"/>
              </p:cNvSpPr>
              <p:nvPr/>
            </p:nvSpPr>
            <p:spPr bwMode="auto">
              <a:xfrm>
                <a:off x="2016" y="2112"/>
                <a:ext cx="33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C</a:t>
                </a:r>
              </a:p>
            </p:txBody>
          </p:sp>
          <p:sp>
            <p:nvSpPr>
              <p:cNvPr id="22598" name="Text Box 77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1056" cy="239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0" lang="en-US" altLang="zh-TW">
                    <a:latin typeface="Bookman" pitchFamily="18" charset="0"/>
                  </a:rPr>
                  <a:t>dict(pW)+C</a:t>
                </a:r>
              </a:p>
            </p:txBody>
          </p:sp>
        </p:grpSp>
        <p:sp>
          <p:nvSpPr>
            <p:cNvPr id="22591" name="Text Box 78"/>
            <p:cNvSpPr txBox="1">
              <a:spLocks noChangeArrowheads="1"/>
            </p:cNvSpPr>
            <p:nvPr/>
          </p:nvSpPr>
          <p:spPr bwMode="auto">
            <a:xfrm>
              <a:off x="960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2592" name="Text Box 79"/>
            <p:cNvSpPr txBox="1">
              <a:spLocks noChangeArrowheads="1"/>
            </p:cNvSpPr>
            <p:nvPr/>
          </p:nvSpPr>
          <p:spPr bwMode="auto">
            <a:xfrm>
              <a:off x="1488" y="2353"/>
              <a:ext cx="544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2593" name="Text Box 80"/>
            <p:cNvSpPr txBox="1">
              <a:spLocks noChangeArrowheads="1"/>
            </p:cNvSpPr>
            <p:nvPr/>
          </p:nvSpPr>
          <p:spPr bwMode="auto">
            <a:xfrm>
              <a:off x="2016" y="2353"/>
              <a:ext cx="33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  <p:sp>
          <p:nvSpPr>
            <p:cNvPr id="22594" name="Text Box 81"/>
            <p:cNvSpPr txBox="1">
              <a:spLocks noChangeArrowheads="1"/>
            </p:cNvSpPr>
            <p:nvPr/>
          </p:nvSpPr>
          <p:spPr bwMode="auto">
            <a:xfrm>
              <a:off x="2352" y="2353"/>
              <a:ext cx="1056" cy="239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0" lang="zh-TW" altLang="en-US">
                <a:latin typeface="Bookman" pitchFamily="18" charset="0"/>
              </a:endParaRPr>
            </a:p>
          </p:txBody>
        </p:sp>
      </p:grpSp>
      <p:sp>
        <p:nvSpPr>
          <p:cNvPr id="146514" name="Text Box 82"/>
          <p:cNvSpPr txBox="1">
            <a:spLocks noChangeArrowheads="1"/>
          </p:cNvSpPr>
          <p:nvPr/>
        </p:nvSpPr>
        <p:spPr bwMode="auto">
          <a:xfrm>
            <a:off x="1524000" y="3733800"/>
            <a:ext cx="8636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259</a:t>
            </a:r>
          </a:p>
        </p:txBody>
      </p:sp>
      <p:sp>
        <p:nvSpPr>
          <p:cNvPr id="146515" name="Text Box 83"/>
          <p:cNvSpPr txBox="1">
            <a:spLocks noChangeArrowheads="1"/>
          </p:cNvSpPr>
          <p:nvPr/>
        </p:nvSpPr>
        <p:spPr bwMode="auto">
          <a:xfrm>
            <a:off x="2362200" y="3733800"/>
            <a:ext cx="8382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>
                <a:latin typeface="Bookman" pitchFamily="18" charset="0"/>
              </a:rPr>
              <a:t>100</a:t>
            </a:r>
          </a:p>
        </p:txBody>
      </p:sp>
      <p:sp>
        <p:nvSpPr>
          <p:cNvPr id="146516" name="Text Box 84"/>
          <p:cNvSpPr txBox="1">
            <a:spLocks noChangeArrowheads="1"/>
          </p:cNvSpPr>
          <p:nvPr/>
        </p:nvSpPr>
        <p:spPr bwMode="auto">
          <a:xfrm>
            <a:off x="3200400" y="3733800"/>
            <a:ext cx="533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‘</a:t>
            </a:r>
            <a:r>
              <a:rPr kumimoji="0" lang="en-US" altLang="zh-TW">
                <a:latin typeface="Bookman" pitchFamily="18" charset="0"/>
              </a:rPr>
              <a:t>c’</a:t>
            </a:r>
          </a:p>
        </p:txBody>
      </p:sp>
      <p:sp>
        <p:nvSpPr>
          <p:cNvPr id="146517" name="Text Box 85"/>
          <p:cNvSpPr txBox="1">
            <a:spLocks noChangeArrowheads="1"/>
          </p:cNvSpPr>
          <p:nvPr/>
        </p:nvSpPr>
        <p:spPr bwMode="auto">
          <a:xfrm>
            <a:off x="3733800" y="3733800"/>
            <a:ext cx="1676400" cy="379413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TW" altLang="en-US">
                <a:latin typeface="Bookman" pitchFamily="18" charset="0"/>
              </a:rPr>
              <a:t>“</a:t>
            </a:r>
            <a:r>
              <a:rPr kumimoji="0" lang="en-US" altLang="zh-TW">
                <a:latin typeface="Bookman" pitchFamily="18" charset="0"/>
              </a:rPr>
              <a:t>dc”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0" y="260648"/>
            <a:ext cx="8041440" cy="144267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Decompression</a:t>
            </a:r>
          </a:p>
        </p:txBody>
      </p:sp>
    </p:spTree>
    <p:extLst>
      <p:ext uri="{BB962C8B-B14F-4D97-AF65-F5344CB8AC3E}">
        <p14:creationId xmlns:p14="http://schemas.microsoft.com/office/powerpoint/2010/main" val="3475181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03" grpId="0" autoUpdateAnimBg="0"/>
      <p:bldP spid="146514" grpId="0" animBg="1" autoUpdateAnimBg="0"/>
      <p:bldP spid="146515" grpId="0" animBg="1" autoUpdateAnimBg="0"/>
      <p:bldP spid="146516" grpId="0" animBg="1" autoUpdateAnimBg="0"/>
      <p:bldP spid="14651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pic>
        <p:nvPicPr>
          <p:cNvPr id="2355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688" y="1772816"/>
            <a:ext cx="5040312" cy="4627563"/>
          </a:xfrm>
        </p:spPr>
      </p:pic>
    </p:spTree>
    <p:extLst>
      <p:ext uri="{BB962C8B-B14F-4D97-AF65-F5344CB8AC3E}">
        <p14:creationId xmlns:p14="http://schemas.microsoft.com/office/powerpoint/2010/main" val="3937477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900" smtClean="0"/>
              <a:t>Exception that a code from the lzw file refers to an entry not present yet </a:t>
            </a:r>
          </a:p>
          <a:p>
            <a:pPr eaLnBrk="1" hangingPunct="1"/>
            <a:r>
              <a:rPr lang="en-US" altLang="zh-TW" sz="2900" smtClean="0"/>
              <a:t>Decompression </a:t>
            </a:r>
            <a:r>
              <a:rPr lang="en-US" altLang="zh-TW" sz="2900" smtClean="0">
                <a:latin typeface="Arial" charset="0"/>
              </a:rPr>
              <a:t>“</a:t>
            </a:r>
            <a:r>
              <a:rPr lang="en-US" altLang="zh-TW" sz="2900" smtClean="0"/>
              <a:t>lags</a:t>
            </a:r>
            <a:r>
              <a:rPr lang="en-US" altLang="zh-TW" sz="2900" smtClean="0">
                <a:latin typeface="Arial" charset="0"/>
              </a:rPr>
              <a:t>”</a:t>
            </a:r>
            <a:r>
              <a:rPr lang="en-US" altLang="zh-TW" sz="2900" smtClean="0"/>
              <a:t> behind compression</a:t>
            </a:r>
          </a:p>
          <a:p>
            <a:pPr lvl="1" eaLnBrk="1" hangingPunct="1"/>
            <a:r>
              <a:rPr lang="en-US" altLang="zh-TW" sz="2400" smtClean="0"/>
              <a:t>in compression, after producing the first code, the dictionary now contains the 256-th entry</a:t>
            </a:r>
          </a:p>
          <a:p>
            <a:pPr lvl="1" eaLnBrk="1" hangingPunct="1"/>
            <a:r>
              <a:rPr lang="en-US" altLang="zh-TW" sz="2400" smtClean="0"/>
              <a:t>in decompression, the 256-th entry is added after reading the second code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endParaRPr lang="en-US" altLang="zh-TW" sz="2900" smtClean="0"/>
          </a:p>
        </p:txBody>
      </p:sp>
    </p:spTree>
    <p:extLst>
      <p:ext uri="{BB962C8B-B14F-4D97-AF65-F5344CB8AC3E}">
        <p14:creationId xmlns:p14="http://schemas.microsoft.com/office/powerpoint/2010/main" val="42231667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have to do in Ass2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Compress and Decompress a list of files to a single archive </a:t>
            </a:r>
          </a:p>
          <a:p>
            <a:pPr eaLnBrk="1" hangingPunct="1"/>
            <a:r>
              <a:rPr lang="en-US" altLang="zh-TW" dirty="0" smtClean="0"/>
              <a:t>In command line:</a:t>
            </a:r>
          </a:p>
          <a:p>
            <a:pPr lvl="1" eaLnBrk="1" hangingPunct="1"/>
            <a:r>
              <a:rPr lang="en-US" altLang="zh-TW" dirty="0" smtClean="0"/>
              <a:t>For compression :</a:t>
            </a:r>
          </a:p>
          <a:p>
            <a:pPr lvl="2" eaLnBrk="1" hangingPunct="1"/>
            <a:r>
              <a:rPr lang="en-US" altLang="zh-TW" dirty="0" smtClean="0"/>
              <a:t>&gt;</a:t>
            </a:r>
            <a:r>
              <a:rPr lang="en-US" altLang="zh-TW" dirty="0" err="1" smtClean="0"/>
              <a:t>lzw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" charset="0"/>
              </a:rPr>
              <a:t>–</a:t>
            </a:r>
            <a:r>
              <a:rPr lang="en-US" altLang="zh-TW" dirty="0" smtClean="0"/>
              <a:t>c &lt;</a:t>
            </a:r>
            <a:r>
              <a:rPr lang="en-US" altLang="zh-TW" dirty="0" err="1" smtClean="0"/>
              <a:t>lzw</a:t>
            </a:r>
            <a:r>
              <a:rPr lang="en-US" altLang="zh-TW" dirty="0" smtClean="0"/>
              <a:t> filename&gt; &lt; list of file names&gt;</a:t>
            </a:r>
          </a:p>
          <a:p>
            <a:pPr lvl="1" eaLnBrk="1" hangingPunct="1"/>
            <a:r>
              <a:rPr lang="en-US" altLang="zh-TW" dirty="0" smtClean="0"/>
              <a:t>For decompression:</a:t>
            </a:r>
          </a:p>
          <a:p>
            <a:pPr lvl="2" eaLnBrk="1" hangingPunct="1"/>
            <a:r>
              <a:rPr lang="en-US" altLang="zh-TW" dirty="0" smtClean="0"/>
              <a:t>&gt;</a:t>
            </a:r>
            <a:r>
              <a:rPr lang="en-US" altLang="zh-TW" dirty="0" err="1" smtClean="0"/>
              <a:t>lzw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" charset="0"/>
              </a:rPr>
              <a:t>–</a:t>
            </a:r>
            <a:r>
              <a:rPr lang="en-US" altLang="zh-TW" dirty="0" smtClean="0"/>
              <a:t>d &lt;</a:t>
            </a:r>
            <a:r>
              <a:rPr lang="en-US" altLang="zh-TW" dirty="0" err="1" smtClean="0"/>
              <a:t>lzw</a:t>
            </a:r>
            <a:r>
              <a:rPr lang="en-US" altLang="zh-TW" dirty="0" smtClean="0"/>
              <a:t> filename</a:t>
            </a:r>
            <a:r>
              <a:rPr lang="en-US" altLang="zh-TW" dirty="0" smtClean="0"/>
              <a:t>&gt;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2706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have to do in Ass2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Compression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35275"/>
            <a:ext cx="6359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72374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150" name="Rectangle 1"/>
          <p:cNvSpPr>
            <a:spLocks noChangeArrowheads="1"/>
          </p:cNvSpPr>
          <p:nvPr/>
        </p:nvSpPr>
        <p:spPr bwMode="auto">
          <a:xfrm>
            <a:off x="6443663" y="3573463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443663" y="4437063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6443663" y="4941888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618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format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600" smtClean="0"/>
              <a:t>LZW file format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solidFill>
                  <a:schemeClr val="hlink"/>
                </a:solidFill>
              </a:rPr>
              <a:t>&lt;filename1&gt;\n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solidFill>
                  <a:schemeClr val="hlink"/>
                </a:solidFill>
              </a:rPr>
              <a:t>&lt;filename2&gt;\n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solidFill>
                  <a:schemeClr val="hlink"/>
                </a:solidFill>
              </a:rPr>
              <a:t>&lt;filename3&gt;\n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solidFill>
                  <a:schemeClr val="hlink"/>
                </a:solidFill>
                <a:latin typeface="Times New Roman" pitchFamily="18" charset="0"/>
              </a:rPr>
              <a:t>…</a:t>
            </a:r>
            <a:r>
              <a:rPr lang="en-US" altLang="zh-TW" sz="2300" smtClean="0">
                <a:solidFill>
                  <a:schemeClr val="hlink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solidFill>
                  <a:schemeClr val="hlink"/>
                </a:solidFill>
              </a:rPr>
              <a:t>\n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/>
              <a:t>&lt;Compressed file1&gt;&lt;end-of-file&gt;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/>
              <a:t>&lt;Compressed file2&gt;&lt;end-of-file&gt;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/>
              <a:t>&lt;Compressed file3&gt;&lt;end-of-file&gt;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300" smtClean="0">
                <a:latin typeface="Arial" charset="0"/>
              </a:rPr>
              <a:t>…</a:t>
            </a:r>
            <a:r>
              <a:rPr lang="en-US" altLang="zh-TW" sz="2300" smtClean="0"/>
              <a:t>.</a:t>
            </a: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>
            <a:off x="3505200" y="2708275"/>
            <a:ext cx="609600" cy="1524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27525" y="3187700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solidFill>
                  <a:schemeClr val="hlink"/>
                </a:solidFill>
                <a:latin typeface="Arial Narrow" pitchFamily="34" charset="0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687404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idea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Assume repetition of phase usually occurs</a:t>
            </a:r>
          </a:p>
          <a:p>
            <a:pPr eaLnBrk="1" hangingPunct="1"/>
            <a:r>
              <a:rPr lang="en-US" altLang="zh-TW" sz="2800" smtClean="0"/>
              <a:t>Use a code to represent one phase</a:t>
            </a:r>
          </a:p>
          <a:p>
            <a:pPr eaLnBrk="1" hangingPunct="1"/>
            <a:r>
              <a:rPr lang="en-US" altLang="zh-TW" sz="2800" smtClean="0"/>
              <a:t>Build a dictionary of phases that we met</a:t>
            </a:r>
          </a:p>
          <a:p>
            <a:pPr lvl="1" eaLnBrk="1" hangingPunct="1"/>
            <a:r>
              <a:rPr lang="en-US" altLang="zh-TW" sz="2400" smtClean="0"/>
              <a:t>If a phase is found in dictionary, use the code </a:t>
            </a:r>
          </a:p>
          <a:p>
            <a:pPr lvl="1" eaLnBrk="1" hangingPunct="1"/>
            <a:r>
              <a:rPr lang="en-US" altLang="zh-TW" sz="2400" smtClean="0"/>
              <a:t>If not found, add it to dictionary and give it a code</a:t>
            </a:r>
          </a:p>
          <a:p>
            <a:pPr eaLnBrk="1" hangingPunct="1"/>
            <a:r>
              <a:rPr lang="en-US" altLang="zh-TW" sz="2800" smtClean="0"/>
              <a:t>Very high compression ratio if lots of repetition</a:t>
            </a:r>
          </a:p>
          <a:p>
            <a:pPr eaLnBrk="1" hangingPunct="1"/>
            <a:endParaRPr lang="en-US" altLang="zh-TW" sz="2800" smtClean="0"/>
          </a:p>
        </p:txBody>
      </p:sp>
      <p:sp>
        <p:nvSpPr>
          <p:cNvPr id="2" name="Rounded Rectangle 1">
            <a:hlinkClick r:id="rId2" action="ppaction://hlinksldjump"/>
          </p:cNvPr>
          <p:cNvSpPr/>
          <p:nvPr/>
        </p:nvSpPr>
        <p:spPr>
          <a:xfrm>
            <a:off x="7812360" y="6021288"/>
            <a:ext cx="936104" cy="4320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58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have to do in Ass2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Decompression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51138"/>
            <a:ext cx="3384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6985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6443663" y="3573463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6443663" y="4437063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6443663" y="4941888"/>
            <a:ext cx="1944687" cy="431800"/>
          </a:xfrm>
          <a:prstGeom prst="rect">
            <a:avLst/>
          </a:prstGeom>
          <a:noFill/>
          <a:ln w="57150" cap="sq" algn="ctr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841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Details of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Full dictionary</a:t>
            </a:r>
          </a:p>
          <a:p>
            <a:pPr lvl="1" eaLnBrk="1" hangingPunct="1"/>
            <a:r>
              <a:rPr lang="en-US" altLang="zh-TW" dirty="0" smtClean="0"/>
              <a:t>Code size = 12 in this assignment</a:t>
            </a:r>
          </a:p>
          <a:p>
            <a:pPr lvl="1" eaLnBrk="1" hangingPunct="1"/>
            <a:r>
              <a:rPr lang="en-US" altLang="zh-TW" dirty="0" smtClean="0"/>
              <a:t>At most 4096 entries</a:t>
            </a:r>
          </a:p>
          <a:p>
            <a:pPr lvl="1" eaLnBrk="1" hangingPunct="1"/>
            <a:r>
              <a:rPr lang="en-US" altLang="zh-TW" dirty="0" smtClean="0"/>
              <a:t>Create a new dictionary in compression</a:t>
            </a:r>
          </a:p>
          <a:p>
            <a:pPr lvl="1" eaLnBrk="1" hangingPunct="1"/>
            <a:r>
              <a:rPr lang="en-US" altLang="zh-TW" dirty="0" smtClean="0"/>
              <a:t>Similar steps in decompression</a:t>
            </a:r>
          </a:p>
          <a:p>
            <a:pPr lvl="2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825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File end</a:t>
            </a:r>
          </a:p>
          <a:p>
            <a:pPr lvl="1" eaLnBrk="1" hangingPunct="1"/>
            <a:r>
              <a:rPr lang="en-US" altLang="zh-TW" dirty="0" smtClean="0"/>
              <a:t>Denote 2^N-1 as EOF code of one file</a:t>
            </a:r>
          </a:p>
          <a:p>
            <a:pPr lvl="1" eaLnBrk="1" hangingPunct="1"/>
            <a:r>
              <a:rPr lang="en-US" altLang="zh-TW" dirty="0" smtClean="0"/>
              <a:t>Output </a:t>
            </a:r>
            <a:r>
              <a:rPr lang="en-US" altLang="zh-TW" dirty="0" smtClean="0"/>
              <a:t>this EOF defined by us when </a:t>
            </a:r>
            <a:r>
              <a:rPr lang="en-US" altLang="zh-TW" dirty="0" smtClean="0"/>
              <a:t>finishing the compression of one file</a:t>
            </a:r>
          </a:p>
          <a:p>
            <a:pPr lvl="1" eaLnBrk="1" hangingPunct="1"/>
            <a:r>
              <a:rPr lang="en-US" altLang="zh-TW" dirty="0" smtClean="0"/>
              <a:t>Stop or open another file when detects </a:t>
            </a:r>
            <a:r>
              <a:rPr lang="en-US" altLang="zh-TW" dirty="0" smtClean="0"/>
              <a:t>the EOF </a:t>
            </a:r>
            <a:r>
              <a:rPr lang="en-US" altLang="zh-TW" dirty="0" smtClean="0"/>
              <a:t>in decompression</a:t>
            </a:r>
          </a:p>
        </p:txBody>
      </p:sp>
    </p:spTree>
    <p:extLst>
      <p:ext uri="{BB962C8B-B14F-4D97-AF65-F5344CB8AC3E}">
        <p14:creationId xmlns:p14="http://schemas.microsoft.com/office/powerpoint/2010/main" val="18817781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File end</a:t>
            </a:r>
          </a:p>
          <a:p>
            <a:pPr lvl="1" eaLnBrk="1" hangingPunct="1"/>
            <a:r>
              <a:rPr lang="en-US" altLang="zh-TW" dirty="0" smtClean="0"/>
              <a:t>Please do not make yourselves confused with “2^N-1 as EOF code” and EOF returned from reading file.</a:t>
            </a:r>
          </a:p>
          <a:p>
            <a:pPr lvl="1" eaLnBrk="1" hangingPunct="1"/>
            <a:r>
              <a:rPr lang="en-US" altLang="zh-TW" dirty="0" smtClean="0"/>
              <a:t>“2^N-1 as EOF code” is for separating the files from one to one. EOF, </a:t>
            </a:r>
            <a:r>
              <a:rPr lang="en-US" altLang="zh-TW" dirty="0" smtClean="0"/>
              <a:t>means </a:t>
            </a:r>
            <a:r>
              <a:rPr lang="en-US" altLang="zh-TW" dirty="0" smtClean="0"/>
              <a:t>that there is no any character to be read.</a:t>
            </a:r>
          </a:p>
        </p:txBody>
      </p:sp>
    </p:spTree>
    <p:extLst>
      <p:ext uri="{BB962C8B-B14F-4D97-AF65-F5344CB8AC3E}">
        <p14:creationId xmlns:p14="http://schemas.microsoft.com/office/powerpoint/2010/main" val="3510376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You are provided with sketch file. And six functions should be paid attention to.</a:t>
            </a:r>
          </a:p>
          <a:p>
            <a:pPr lvl="1" eaLnBrk="1" hangingPunct="1">
              <a:defRPr/>
            </a:pPr>
            <a:r>
              <a:rPr lang="en-US" altLang="zh-TW" dirty="0" err="1" smtClean="0"/>
              <a:t>write_code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, code, </a:t>
            </a:r>
            <a:r>
              <a:rPr lang="en-US" altLang="zh-TW" dirty="0" err="1" smtClean="0"/>
              <a:t>code_size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writing the code to file. </a:t>
            </a:r>
            <a:r>
              <a:rPr lang="en-US" altLang="zh-TW" dirty="0" smtClean="0"/>
              <a:t>It is not necessary to modify this function.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204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Discussion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 careful on using the </a:t>
            </a:r>
            <a:r>
              <a:rPr lang="en-US" altLang="zh-TW" dirty="0" err="1"/>
              <a:t>write_code</a:t>
            </a:r>
            <a:r>
              <a:rPr lang="en-US" altLang="zh-TW" dirty="0"/>
              <a:t>() routine, since the </a:t>
            </a:r>
            <a:r>
              <a:rPr lang="en-US" altLang="zh-TW" dirty="0" err="1"/>
              <a:t>write_code</a:t>
            </a:r>
            <a:r>
              <a:rPr lang="en-US" altLang="zh-TW" dirty="0"/>
              <a:t>() routine stores things in a buffer before actual writing</a:t>
            </a:r>
          </a:p>
          <a:p>
            <a:endParaRPr lang="en-US" altLang="zh-TW" dirty="0"/>
          </a:p>
          <a:p>
            <a:r>
              <a:rPr lang="en-US" altLang="zh-TW" dirty="0"/>
              <a:t>Remember to flush the buffer at last! 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write_code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lzw_file</a:t>
            </a:r>
            <a:r>
              <a:rPr lang="en-US" altLang="zh-TW" dirty="0">
                <a:solidFill>
                  <a:srgbClr val="FF0000"/>
                </a:solidFill>
              </a:rPr>
              <a:t>, 0, </a:t>
            </a:r>
            <a:r>
              <a:rPr lang="en-US" altLang="zh-TW" dirty="0" smtClean="0">
                <a:solidFill>
                  <a:srgbClr val="FF0000"/>
                </a:solidFill>
              </a:rPr>
              <a:t>12);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7593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err="1" smtClean="0"/>
              <a:t>read_code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code_size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reading the code from file. It is not necessary to modify this function as well.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689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err="1" smtClean="0"/>
              <a:t>readfileheader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outputfile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numberoffile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reading the information of header from file. It is not necessary to modify this function.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2403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err="1" smtClean="0"/>
              <a:t>writefileheader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outputfile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numberoffile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writing the information of header to file. It is not necessary to modify this function as well.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4474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smtClean="0"/>
              <a:t>compress(</a:t>
            </a:r>
            <a:r>
              <a:rPr lang="en-US" altLang="zh-TW" dirty="0" err="1" smtClean="0"/>
              <a:t>inputfile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compression. You are required to implement this function.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2044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But how to handle byte steam?</a:t>
            </a:r>
          </a:p>
          <a:p>
            <a:r>
              <a:rPr lang="en-US" altLang="zh-TW"/>
              <a:t>The algorithm is similar to lecture note!</a:t>
            </a:r>
          </a:p>
          <a:p>
            <a:r>
              <a:rPr lang="en-US" altLang="zh-TW"/>
              <a:t>However, each node have maximum number of 256 child nodes.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447800" y="4648200"/>
            <a:ext cx="6400800" cy="1235075"/>
            <a:chOff x="960" y="1728"/>
            <a:chExt cx="4032" cy="778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1536" y="1872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H="1">
              <a:off x="1056" y="1872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Oval 7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folHlink"/>
                  </a:solidFill>
                  <a:latin typeface="Arial" charset="0"/>
                </a:rPr>
                <a:t>R</a:t>
              </a:r>
              <a:endParaRPr lang="en-US" altLang="zh-TW" sz="2000">
                <a:solidFill>
                  <a:srgbClr val="3366FF"/>
                </a:solidFill>
              </a:endParaRP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960" y="220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0</a:t>
              </a:r>
              <a:endParaRPr lang="zh-TW" altLang="en-US" sz="2000">
                <a:solidFill>
                  <a:srgbClr val="3366FF"/>
                </a:solidFill>
              </a:endParaRP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968" y="220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1</a:t>
              </a:r>
              <a:endParaRPr lang="zh-TW" altLang="en-US" sz="2000">
                <a:solidFill>
                  <a:srgbClr val="3366FF"/>
                </a:solidFill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>
                  <a:solidFill>
                    <a:srgbClr val="3366FF"/>
                  </a:solidFill>
                  <a:latin typeface="Arial" charset="0"/>
                </a:rPr>
                <a:t>1</a:t>
              </a:r>
              <a:endParaRPr lang="zh-TW" altLang="en-US">
                <a:solidFill>
                  <a:srgbClr val="3366FF"/>
                </a:solidFill>
                <a:latin typeface="Arial" charset="0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1121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>
                  <a:solidFill>
                    <a:srgbClr val="3366FF"/>
                  </a:solidFill>
                  <a:latin typeface="Arial" charset="0"/>
                </a:rPr>
                <a:t>0</a:t>
              </a:r>
              <a:endParaRPr lang="zh-TW" altLang="en-US">
                <a:solidFill>
                  <a:srgbClr val="FF3300"/>
                </a:solidFill>
                <a:latin typeface="Arial" charset="0"/>
              </a:endParaRP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>
              <a:off x="3600" y="1872"/>
              <a:ext cx="57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H="1">
              <a:off x="3168" y="1872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Oval 14"/>
            <p:cNvSpPr>
              <a:spLocks noChangeArrowheads="1"/>
            </p:cNvSpPr>
            <p:nvPr/>
          </p:nvSpPr>
          <p:spPr bwMode="auto">
            <a:xfrm>
              <a:off x="3072" y="220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0</a:t>
              </a:r>
              <a:endParaRPr lang="zh-TW" altLang="en-US" sz="2000">
                <a:solidFill>
                  <a:srgbClr val="3366FF"/>
                </a:solidFill>
              </a:endParaRPr>
            </a:p>
          </p:txBody>
        </p:sp>
        <p:sp>
          <p:nvSpPr>
            <p:cNvPr id="10255" name="Oval 15"/>
            <p:cNvSpPr>
              <a:spLocks noChangeArrowheads="1"/>
            </p:cNvSpPr>
            <p:nvPr/>
          </p:nvSpPr>
          <p:spPr bwMode="auto">
            <a:xfrm>
              <a:off x="3504" y="220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1</a:t>
              </a:r>
              <a:endParaRPr lang="zh-TW" altLang="en-US" sz="2000">
                <a:solidFill>
                  <a:srgbClr val="3366FF"/>
                </a:solidFill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3600" y="2016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1800">
                  <a:solidFill>
                    <a:srgbClr val="3366FF"/>
                  </a:solidFill>
                  <a:latin typeface="Arial" charset="0"/>
                </a:rPr>
                <a:t>&lt;1&gt;</a:t>
              </a:r>
              <a:endParaRPr lang="zh-TW" altLang="en-US" sz="1800">
                <a:solidFill>
                  <a:srgbClr val="3366FF"/>
                </a:solidFill>
                <a:latin typeface="Arial" charset="0"/>
              </a:endParaRP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305" y="1900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1800">
                  <a:solidFill>
                    <a:srgbClr val="3366FF"/>
                  </a:solidFill>
                  <a:latin typeface="Arial" charset="0"/>
                </a:rPr>
                <a:t>&lt;0&gt;</a:t>
              </a:r>
              <a:endParaRPr lang="zh-TW" altLang="en-US" sz="1800">
                <a:solidFill>
                  <a:srgbClr val="3366FF"/>
                </a:solidFill>
                <a:latin typeface="Arial" charset="0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4224" y="1872"/>
              <a:ext cx="62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Oval 19"/>
            <p:cNvSpPr>
              <a:spLocks noChangeArrowheads="1"/>
            </p:cNvSpPr>
            <p:nvPr/>
          </p:nvSpPr>
          <p:spPr bwMode="auto">
            <a:xfrm>
              <a:off x="4752" y="2256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 dirty="0" smtClean="0">
                  <a:solidFill>
                    <a:schemeClr val="folHlink"/>
                  </a:solidFill>
                  <a:latin typeface="Arial" charset="0"/>
                </a:rPr>
                <a:t>25</a:t>
              </a:r>
              <a:r>
                <a:rPr lang="en-US" altLang="zh-TW" sz="2000" dirty="0" smtClean="0">
                  <a:solidFill>
                    <a:schemeClr val="folHlink"/>
                  </a:solidFill>
                  <a:latin typeface="Arial" charset="0"/>
                </a:rPr>
                <a:t>5</a:t>
              </a:r>
              <a:endParaRPr lang="zh-TW" altLang="en-US" sz="2000" dirty="0">
                <a:solidFill>
                  <a:srgbClr val="3366FF"/>
                </a:solidFill>
              </a:endParaRP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4464" y="1920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zh-TW" sz="1800" dirty="0">
                  <a:solidFill>
                    <a:srgbClr val="3366FF"/>
                  </a:solidFill>
                  <a:latin typeface="Arial" charset="0"/>
                </a:rPr>
                <a:t>&lt;</a:t>
              </a:r>
              <a:r>
                <a:rPr lang="zh-TW" altLang="zh-TW" sz="1800" dirty="0" smtClean="0">
                  <a:solidFill>
                    <a:srgbClr val="3366FF"/>
                  </a:solidFill>
                  <a:latin typeface="Arial" charset="0"/>
                </a:rPr>
                <a:t>25</a:t>
              </a:r>
              <a:r>
                <a:rPr lang="en-US" altLang="zh-TW" sz="1800" dirty="0" smtClean="0">
                  <a:solidFill>
                    <a:srgbClr val="3366FF"/>
                  </a:solidFill>
                  <a:latin typeface="Arial" charset="0"/>
                </a:rPr>
                <a:t>5</a:t>
              </a:r>
              <a:r>
                <a:rPr lang="zh-TW" altLang="zh-TW" sz="1800" dirty="0" smtClean="0">
                  <a:solidFill>
                    <a:srgbClr val="3366FF"/>
                  </a:solidFill>
                  <a:latin typeface="Arial" charset="0"/>
                </a:rPr>
                <a:t>&gt;</a:t>
              </a:r>
              <a:endParaRPr lang="zh-TW" altLang="en-US" sz="1800" dirty="0">
                <a:solidFill>
                  <a:srgbClr val="3366FF"/>
                </a:solidFill>
                <a:latin typeface="Arial" charset="0"/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936" y="2064"/>
              <a:ext cx="5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TW" altLang="en-US" sz="4000"/>
                <a:t>…..</a:t>
              </a:r>
              <a:endParaRPr lang="zh-TW" altLang="en-US" sz="2000"/>
            </a:p>
          </p:txBody>
        </p:sp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folHlink"/>
                  </a:solidFill>
                  <a:latin typeface="Arial" charset="0"/>
                </a:rPr>
                <a:t>R</a:t>
              </a:r>
              <a:endParaRPr lang="en-US" altLang="zh-TW" sz="200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1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Discussion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smtClean="0"/>
              <a:t>decompress(</a:t>
            </a:r>
            <a:r>
              <a:rPr lang="en-US" altLang="zh-TW" dirty="0" err="1" smtClean="0"/>
              <a:t>lzw_file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ouputfile</a:t>
            </a:r>
            <a:r>
              <a:rPr lang="en-US" altLang="zh-TW" dirty="0" smtClean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This function is for decompression. You are required to implement this function.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97723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You are provided with a sample program 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Your </a:t>
            </a:r>
            <a:r>
              <a:rPr lang="en-US" altLang="zh-TW" dirty="0" smtClean="0"/>
              <a:t>output should be the same as the ones from sample program.</a:t>
            </a:r>
          </a:p>
          <a:p>
            <a:pPr lvl="1" eaLnBrk="1" hangingPunct="1">
              <a:defRPr/>
            </a:pPr>
            <a:r>
              <a:rPr lang="en-US" altLang="zh-TW" dirty="0" smtClean="0"/>
              <a:t>“fc /w /c file1 file2” for file comparison in Windows Command Line.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448069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Reminder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Try to speed up look-up process</a:t>
            </a:r>
          </a:p>
          <a:p>
            <a:pPr lvl="1" eaLnBrk="1" hangingPunct="1"/>
            <a:r>
              <a:rPr lang="en-US" altLang="zh-TW" dirty="0" smtClean="0"/>
              <a:t>Tree structure</a:t>
            </a:r>
          </a:p>
          <a:p>
            <a:pPr lvl="1" eaLnBrk="1" hangingPunct="1"/>
            <a:r>
              <a:rPr lang="en-US" altLang="zh-TW" dirty="0" smtClean="0"/>
              <a:t>Hashing function</a:t>
            </a:r>
          </a:p>
          <a:p>
            <a:pPr lvl="1" eaLnBrk="1" hangingPunct="1"/>
            <a:r>
              <a:rPr lang="en-US" altLang="zh-TW" dirty="0" smtClean="0"/>
              <a:t>There are bonus for advanced data structure accelerating the speed of compression and decompression</a:t>
            </a:r>
            <a:r>
              <a:rPr lang="en-US" altLang="zh-TW" dirty="0" smtClean="0"/>
              <a:t>.</a:t>
            </a:r>
          </a:p>
          <a:p>
            <a:pPr lvl="1"/>
            <a:r>
              <a:rPr lang="en-GB" altLang="zh-CN" dirty="0"/>
              <a:t>Reference page: http://en.wikipedia.org/wiki/LZW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33225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 smtClean="0"/>
              <a:t>Tree Structure Example</a:t>
            </a:r>
            <a:endParaRPr lang="en-US" altLang="zh-TW" dirty="0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9906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96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765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3429000" y="20574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2192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84175" y="6248400"/>
            <a:ext cx="860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97, 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1087627" y="5268897"/>
            <a:ext cx="460037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43" name="Group 31"/>
          <p:cNvGrpSpPr>
            <a:grpSpLocks/>
          </p:cNvGrpSpPr>
          <p:nvPr/>
        </p:nvGrpSpPr>
        <p:grpSpPr bwMode="auto">
          <a:xfrm>
            <a:off x="2590800" y="2895600"/>
            <a:ext cx="609600" cy="838200"/>
            <a:chOff x="1632" y="1824"/>
            <a:chExt cx="384" cy="528"/>
          </a:xfrm>
        </p:grpSpPr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1697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3366FF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1776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1632" y="2112"/>
              <a:ext cx="288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256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</p:grp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14045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62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3429000" y="1981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14478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384175" y="6248400"/>
            <a:ext cx="860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97,98 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331640" y="5257800"/>
            <a:ext cx="373335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25908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614045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3429000" y="2895600"/>
            <a:ext cx="609600" cy="838200"/>
            <a:chOff x="2160" y="1824"/>
            <a:chExt cx="384" cy="528"/>
          </a:xfrm>
        </p:grpSpPr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H="1">
              <a:off x="2304" y="182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2160" y="2112"/>
              <a:ext cx="288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257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208" y="18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Arial" charset="0"/>
                </a:rPr>
                <a:t>a</a:t>
              </a:r>
              <a:endParaRPr lang="en-US" altLang="zh-TW">
                <a:solidFill>
                  <a:srgbClr val="FF33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1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altLang="zh-TW" dirty="0"/>
              <a:t>Tree Structure Example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4876800" y="1905000"/>
            <a:ext cx="1981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2590800" y="1905000"/>
            <a:ext cx="1905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bg1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86733" y="5301734"/>
            <a:ext cx="12618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</a:rPr>
              <a:t>a </a:t>
            </a:r>
            <a:r>
              <a:rPr lang="en-US" altLang="zh-TW" dirty="0">
                <a:solidFill>
                  <a:srgbClr val="3366FF"/>
                </a:solidFill>
                <a:latin typeface="Arial" charset="0"/>
              </a:rPr>
              <a:t>b </a:t>
            </a:r>
            <a:r>
              <a:rPr lang="en-US" altLang="zh-TW" dirty="0">
                <a:solidFill>
                  <a:srgbClr val="00FF00"/>
                </a:solidFill>
                <a:latin typeface="Arial" charset="0"/>
              </a:rPr>
              <a:t>c </a:t>
            </a:r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3622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629400" y="2514600"/>
            <a:ext cx="533400" cy="4572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255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65588" y="2133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429000" y="2133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9600" y="1676400"/>
            <a:ext cx="219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000">
                <a:latin typeface="Arial" charset="0"/>
              </a:rPr>
              <a:t>ENCODER SIDE:</a:t>
            </a:r>
            <a:endParaRPr lang="en-US" altLang="zh-TW" sz="2000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495800" y="17526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chemeClr val="folHlink"/>
                </a:solidFill>
                <a:latin typeface="Arial" charset="0"/>
              </a:rPr>
              <a:t>R</a:t>
            </a:r>
            <a:endParaRPr lang="en-US" altLang="zh-TW" sz="2000">
              <a:solidFill>
                <a:schemeClr val="folHlink"/>
              </a:solidFill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429000" y="19812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4191000" y="2133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32004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40386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98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99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5715000" y="2590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100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876800" y="1981200"/>
            <a:ext cx="990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800600" y="2133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987925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00FF00"/>
                </a:solidFill>
                <a:latin typeface="Arial" charset="0"/>
              </a:rPr>
              <a:t>c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659353" y="21775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  <a:latin typeface="Arial" charset="0"/>
              </a:rPr>
              <a:t>d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1981200" y="57150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84175" y="6248400"/>
            <a:ext cx="860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1800">
                <a:latin typeface="Arial" charset="0"/>
              </a:rPr>
              <a:t>output: 97,98,256 </a:t>
            </a:r>
            <a:endParaRPr lang="en-US" altLang="zh-TW" sz="180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547664" y="5257800"/>
            <a:ext cx="576064" cy="457200"/>
          </a:xfrm>
          <a:prstGeom prst="rect">
            <a:avLst/>
          </a:prstGeom>
          <a:solidFill>
            <a:srgbClr val="FFCC99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693988" y="2895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3366FF"/>
                </a:solidFill>
                <a:latin typeface="Arial" charset="0"/>
              </a:rPr>
              <a:t>b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28194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25908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256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66700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140450" y="25146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TW" altLang="en-US"/>
              <a:t>….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3657600" y="28956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3429000" y="3352800"/>
            <a:ext cx="457200" cy="381000"/>
          </a:xfrm>
          <a:prstGeom prst="ellipse">
            <a:avLst/>
          </a:prstGeom>
          <a:solidFill>
            <a:srgbClr val="80008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solidFill>
                  <a:schemeClr val="folHlink"/>
                </a:solidFill>
                <a:latin typeface="Arial" charset="0"/>
              </a:rPr>
              <a:t>257</a:t>
            </a:r>
            <a:endParaRPr lang="zh-TW" altLang="en-US" sz="2000">
              <a:solidFill>
                <a:schemeClr val="folHlink"/>
              </a:solidFill>
            </a:endParaRP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35052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Arial" charset="0"/>
              </a:rPr>
              <a:t>a</a:t>
            </a:r>
            <a:endParaRPr lang="en-US" altLang="zh-TW">
              <a:solidFill>
                <a:srgbClr val="FF3300"/>
              </a:solidFill>
              <a:latin typeface="Arial" charset="0"/>
            </a:endParaRPr>
          </a:p>
        </p:txBody>
      </p: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1981200" y="3657600"/>
            <a:ext cx="609600" cy="838200"/>
            <a:chOff x="1248" y="2304"/>
            <a:chExt cx="384" cy="528"/>
          </a:xfrm>
        </p:grpSpPr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 flipH="1">
              <a:off x="1392" y="2304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1248" y="2592"/>
              <a:ext cx="288" cy="240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>
                  <a:solidFill>
                    <a:schemeClr val="folHlink"/>
                  </a:solidFill>
                  <a:latin typeface="Arial" charset="0"/>
                </a:rPr>
                <a:t>258</a:t>
              </a:r>
              <a:endParaRPr lang="zh-TW" alt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15397" name="Rectangle 37"/>
            <p:cNvSpPr>
              <a:spLocks noChangeArrowheads="1"/>
            </p:cNvSpPr>
            <p:nvPr/>
          </p:nvSpPr>
          <p:spPr bwMode="auto">
            <a:xfrm>
              <a:off x="1276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solidFill>
                    <a:srgbClr val="00FF00"/>
                  </a:solidFill>
                  <a:latin typeface="Arial" charset="0"/>
                </a:rPr>
                <a:t>c</a:t>
              </a:r>
              <a:endParaRPr lang="en-US" altLang="zh-TW">
                <a:solidFill>
                  <a:srgbClr val="FF33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6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15360</TotalTime>
  <Words>2010</Words>
  <Application>Microsoft Office PowerPoint</Application>
  <PresentationFormat>On-screen Show (4:3)</PresentationFormat>
  <Paragraphs>866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Sketchbook</vt:lpstr>
      <vt:lpstr>LZW Compression</vt:lpstr>
      <vt:lpstr>Outline</vt:lpstr>
      <vt:lpstr>Introduction</vt:lpstr>
      <vt:lpstr>Basic idea</vt:lpstr>
      <vt:lpstr>Algorithm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Tree Structure Example</vt:lpstr>
      <vt:lpstr>Algorithm</vt:lpstr>
      <vt:lpstr>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</vt:lpstr>
      <vt:lpstr>Reminder</vt:lpstr>
      <vt:lpstr>Decompression</vt:lpstr>
      <vt:lpstr>Decompression</vt:lpstr>
      <vt:lpstr>PowerPoint Presentation</vt:lpstr>
      <vt:lpstr>Decompression</vt:lpstr>
      <vt:lpstr>Decompression</vt:lpstr>
      <vt:lpstr>Decompression</vt:lpstr>
      <vt:lpstr>Decompression</vt:lpstr>
      <vt:lpstr>Reminder</vt:lpstr>
      <vt:lpstr>Reminder</vt:lpstr>
      <vt:lpstr>What have to do in Ass2 ?</vt:lpstr>
      <vt:lpstr>What have to do in Ass2 ?</vt:lpstr>
      <vt:lpstr>File format</vt:lpstr>
      <vt:lpstr>What have to do in Ass2 ?</vt:lpstr>
      <vt:lpstr>Details of Implementation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Discussion</vt:lpstr>
      <vt:lpstr>Reminder</vt:lpstr>
      <vt:lpstr>Reminder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xymao</dc:creator>
  <cp:lastModifiedBy>CSE</cp:lastModifiedBy>
  <cp:revision>73</cp:revision>
  <dcterms:created xsi:type="dcterms:W3CDTF">2014-01-13T06:58:34Z</dcterms:created>
  <dcterms:modified xsi:type="dcterms:W3CDTF">2014-03-17T08:09:10Z</dcterms:modified>
</cp:coreProperties>
</file>