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79" r:id="rId4"/>
    <p:sldId id="280" r:id="rId5"/>
    <p:sldId id="281" r:id="rId6"/>
    <p:sldId id="283" r:id="rId7"/>
    <p:sldId id="284" r:id="rId8"/>
    <p:sldId id="285" r:id="rId9"/>
    <p:sldId id="286" r:id="rId10"/>
    <p:sldId id="282" r:id="rId11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00"/>
    <a:srgbClr val="FF5050"/>
    <a:srgbClr val="FFFFCC"/>
    <a:srgbClr val="009900"/>
    <a:srgbClr val="DDDDDD"/>
    <a:srgbClr val="00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737" autoAdjust="0"/>
  </p:normalViewPr>
  <p:slideViewPr>
    <p:cSldViewPr>
      <p:cViewPr varScale="1">
        <p:scale>
          <a:sx n="92" d="100"/>
          <a:sy n="9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ACCB795-5662-4BE8-9189-CC89888187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3188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CC700D-9C51-4F72-A01F-86A4414689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8121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4640E-3CDB-473B-A119-A04F265F8B35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533400" y="2895600"/>
            <a:ext cx="7239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5972175" y="3138488"/>
            <a:ext cx="187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TW" sz="2400"/>
              <a:t>Dr. T.Y. Wong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57200" y="2224088"/>
            <a:ext cx="746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sz="2800"/>
              <a:t>Open Source Software Project Development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4267200"/>
            <a:ext cx="6553200" cy="1905000"/>
          </a:xfrm>
          <a:ln w="12700"/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Fall semester, 2011-2012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CSCI4140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BAA61501-A8CD-4161-B9B3-E6523557C8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Fall semester, 2011-2012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CSCI4140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0401342D-E76B-48A4-838E-F4F8E67306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Fall semester, 2011-2012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CSCI4140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96CC60F3-D013-4509-8D1F-5346623F13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Fall semester, 2011-2012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CSCI4140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8BD75903-ED83-457A-BA1F-409CDB37C6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Fall semester, 2011-2012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CSCI4140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4D664314-71F6-4370-A71F-338B07231D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Fall semester, 2011-2012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CSCI4140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724E7BF8-5628-4C1E-A4F0-9DC1723154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Fall semester, 2011-2012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CSCI4140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67A1EE10-56F5-40C5-907D-A027554AC1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43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Fall semester, 2011-2012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CSCI4140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Page </a:t>
            </a:r>
            <a:fld id="{7B8E5A30-94DF-4318-A714-93E9A3433E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52400" y="838200"/>
            <a:ext cx="883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emo4140-tywong.rhcloud.com/14_dnd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http://www.centamap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7086600" cy="1905000"/>
          </a:xfrm>
          <a:ln w="9525"/>
        </p:spPr>
        <p:txBody>
          <a:bodyPr/>
          <a:lstStyle/>
          <a:p>
            <a:pPr eaLnBrk="1" hangingPunct="1"/>
            <a:r>
              <a:rPr lang="en-US" altLang="zh-TW" dirty="0" smtClean="0"/>
              <a:t>Week 12</a:t>
            </a:r>
          </a:p>
          <a:p>
            <a:pPr eaLnBrk="1" hangingPunct="1"/>
            <a:r>
              <a:rPr lang="en-US" altLang="zh-TW" sz="3200" b="1" u="sng" dirty="0" smtClean="0"/>
              <a:t>Drag-and-Drop</a:t>
            </a:r>
          </a:p>
          <a:p>
            <a:pPr eaLnBrk="1" hangingPunct="1"/>
            <a:r>
              <a:rPr lang="en-US" altLang="zh-TW" sz="2400" i="1" dirty="0" smtClean="0"/>
              <a:t>- A short example for Assignment 2.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tIns="93600" bIns="93600" anchor="ctr"/>
          <a:lstStyle/>
          <a:p>
            <a:pPr algn="l"/>
            <a:r>
              <a:rPr lang="en-US" altLang="zh-TW" b="1" dirty="0" smtClean="0">
                <a:latin typeface="Consolas" pitchFamily="49" charset="0"/>
              </a:rPr>
              <a:t>Examples: </a:t>
            </a:r>
            <a:r>
              <a:rPr lang="en-US" altLang="zh-TW" b="1" dirty="0" smtClean="0">
                <a:latin typeface="Consolas" pitchFamily="49" charset="0"/>
                <a:hlinkClick r:id="rId3"/>
              </a:rPr>
              <a:t>http://demo4140-tywong.rhcloud.com/</a:t>
            </a:r>
            <a:r>
              <a:rPr lang="en-US" altLang="zh-TW" b="1" dirty="0" smtClean="0">
                <a:latin typeface="Consolas" pitchFamily="49" charset="0"/>
                <a:hlinkClick r:id="rId3"/>
              </a:rPr>
              <a:t>14_dnd/</a:t>
            </a:r>
            <a:r>
              <a:rPr lang="en-US" altLang="zh-TW" b="1" dirty="0" smtClean="0">
                <a:latin typeface="Consolas" pitchFamily="49" charset="0"/>
              </a:rPr>
              <a:t>   </a:t>
            </a:r>
            <a:endParaRPr lang="en-US" altLang="zh-TW" b="1" dirty="0">
              <a:latin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CSCI4140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Page </a:t>
            </a:r>
            <a:fld id="{15CF0EAA-3805-411E-8031-998898172C6C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pic>
        <p:nvPicPr>
          <p:cNvPr id="38916" name="Picture 2" descr="bliss_x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4000"/>
            <a:ext cx="5105400" cy="38306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3962400" y="2916238"/>
            <a:ext cx="4800600" cy="19050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3962400" y="2535238"/>
            <a:ext cx="4800600" cy="381000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9" name="Group 5"/>
          <p:cNvGrpSpPr>
            <a:grpSpLocks/>
          </p:cNvGrpSpPr>
          <p:nvPr/>
        </p:nvGrpSpPr>
        <p:grpSpPr bwMode="auto">
          <a:xfrm>
            <a:off x="8382000" y="2611438"/>
            <a:ext cx="228600" cy="228600"/>
            <a:chOff x="1584" y="3936"/>
            <a:chExt cx="144" cy="144"/>
          </a:xfrm>
        </p:grpSpPr>
        <p:sp>
          <p:nvSpPr>
            <p:cNvPr id="38940" name="Rectangle 6"/>
            <p:cNvSpPr>
              <a:spLocks noChangeArrowheads="1"/>
            </p:cNvSpPr>
            <p:nvPr/>
          </p:nvSpPr>
          <p:spPr bwMode="auto">
            <a:xfrm>
              <a:off x="1584" y="3936"/>
              <a:ext cx="144" cy="144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Line 7"/>
            <p:cNvSpPr>
              <a:spLocks noChangeShapeType="1"/>
            </p:cNvSpPr>
            <p:nvPr/>
          </p:nvSpPr>
          <p:spPr bwMode="auto">
            <a:xfrm flipV="1">
              <a:off x="1584" y="3936"/>
              <a:ext cx="144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8"/>
            <p:cNvSpPr>
              <a:spLocks noChangeShapeType="1"/>
            </p:cNvSpPr>
            <p:nvPr/>
          </p:nvSpPr>
          <p:spPr bwMode="auto">
            <a:xfrm>
              <a:off x="1584" y="3936"/>
              <a:ext cx="144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questions...</a:t>
            </a:r>
          </a:p>
        </p:txBody>
      </p:sp>
      <p:sp>
        <p:nvSpPr>
          <p:cNvPr id="38921" name="Rectangle 10"/>
          <p:cNvSpPr>
            <a:spLocks noChangeArrowheads="1"/>
          </p:cNvSpPr>
          <p:nvPr/>
        </p:nvSpPr>
        <p:spPr bwMode="auto">
          <a:xfrm>
            <a:off x="4800600" y="3373438"/>
            <a:ext cx="2133600" cy="381000"/>
          </a:xfrm>
          <a:prstGeom prst="rect">
            <a:avLst/>
          </a:prstGeom>
          <a:solidFill>
            <a:srgbClr val="33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4800600" y="3754438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3" name="Group 12"/>
          <p:cNvGrpSpPr>
            <a:grpSpLocks/>
          </p:cNvGrpSpPr>
          <p:nvPr/>
        </p:nvGrpSpPr>
        <p:grpSpPr bwMode="auto">
          <a:xfrm>
            <a:off x="6629400" y="3449638"/>
            <a:ext cx="228600" cy="228600"/>
            <a:chOff x="1584" y="3936"/>
            <a:chExt cx="144" cy="144"/>
          </a:xfrm>
        </p:grpSpPr>
        <p:sp>
          <p:nvSpPr>
            <p:cNvPr id="38937" name="Rectangle 13"/>
            <p:cNvSpPr>
              <a:spLocks noChangeArrowheads="1"/>
            </p:cNvSpPr>
            <p:nvPr/>
          </p:nvSpPr>
          <p:spPr bwMode="auto">
            <a:xfrm>
              <a:off x="1584" y="3936"/>
              <a:ext cx="144" cy="144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Line 14"/>
            <p:cNvSpPr>
              <a:spLocks noChangeShapeType="1"/>
            </p:cNvSpPr>
            <p:nvPr/>
          </p:nvSpPr>
          <p:spPr bwMode="auto">
            <a:xfrm flipV="1">
              <a:off x="1584" y="3936"/>
              <a:ext cx="144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15"/>
            <p:cNvSpPr>
              <a:spLocks noChangeShapeType="1"/>
            </p:cNvSpPr>
            <p:nvPr/>
          </p:nvSpPr>
          <p:spPr bwMode="auto">
            <a:xfrm>
              <a:off x="1584" y="3936"/>
              <a:ext cx="144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5" name="Text Box 17"/>
          <p:cNvSpPr txBox="1">
            <a:spLocks noChangeArrowheads="1"/>
          </p:cNvSpPr>
          <p:nvPr/>
        </p:nvSpPr>
        <p:spPr bwMode="auto">
          <a:xfrm>
            <a:off x="4070350" y="25352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800">
                <a:solidFill>
                  <a:schemeClr val="bg1"/>
                </a:solidFill>
                <a:latin typeface="Arial" charset="0"/>
              </a:rPr>
              <a:t>Firefox</a:t>
            </a:r>
          </a:p>
        </p:txBody>
      </p:sp>
      <p:sp>
        <p:nvSpPr>
          <p:cNvPr id="38926" name="Rectangle 18"/>
          <p:cNvSpPr>
            <a:spLocks noChangeArrowheads="1"/>
          </p:cNvSpPr>
          <p:nvPr/>
        </p:nvSpPr>
        <p:spPr bwMode="auto">
          <a:xfrm>
            <a:off x="3962400" y="2535238"/>
            <a:ext cx="4800600" cy="22860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Text Box 19"/>
          <p:cNvSpPr txBox="1">
            <a:spLocks noChangeArrowheads="1"/>
          </p:cNvSpPr>
          <p:nvPr/>
        </p:nvSpPr>
        <p:spPr bwMode="auto">
          <a:xfrm>
            <a:off x="381000" y="1504950"/>
            <a:ext cx="2860675" cy="166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91440" bIns="91440">
            <a:spAutoFit/>
          </a:bodyPr>
          <a:lstStyle/>
          <a:p>
            <a:pPr algn="l"/>
            <a:r>
              <a:rPr lang="en-US" altLang="zh-TW"/>
              <a:t>Take a look at the functions:</a:t>
            </a:r>
          </a:p>
          <a:p>
            <a:pPr algn="l"/>
            <a:endParaRPr lang="en-US" altLang="zh-TW">
              <a:latin typeface="Consolas" pitchFamily="49" charset="0"/>
            </a:endParaRPr>
          </a:p>
          <a:p>
            <a:pPr algn="l"/>
            <a:r>
              <a:rPr lang="en-US" altLang="zh-TW" b="1">
                <a:solidFill>
                  <a:schemeClr val="accent2"/>
                </a:solidFill>
                <a:latin typeface="Consolas" pitchFamily="49" charset="0"/>
              </a:rPr>
              <a:t>__moveBoundChecking</a:t>
            </a:r>
            <a:r>
              <a:rPr lang="en-US" altLang="zh-TW">
                <a:latin typeface="Consolas" pitchFamily="49" charset="0"/>
              </a:rPr>
              <a:t> &amp;</a:t>
            </a:r>
          </a:p>
          <a:p>
            <a:pPr algn="l"/>
            <a:r>
              <a:rPr lang="en-US" altLang="zh-TW" b="1">
                <a:solidFill>
                  <a:schemeClr val="accent2"/>
                </a:solidFill>
                <a:latin typeface="Consolas" pitchFamily="49" charset="0"/>
              </a:rPr>
              <a:t>__hiddenDragEventHandler</a:t>
            </a:r>
          </a:p>
          <a:p>
            <a:pPr algn="l"/>
            <a:endParaRPr lang="en-US" altLang="zh-TW">
              <a:latin typeface="Consolas" pitchFamily="49" charset="0"/>
            </a:endParaRPr>
          </a:p>
          <a:p>
            <a:pPr algn="l"/>
            <a:r>
              <a:rPr lang="en-US" altLang="zh-TW"/>
              <a:t>in</a:t>
            </a:r>
            <a:r>
              <a:rPr lang="en-US" altLang="zh-TW">
                <a:latin typeface="Consolas" pitchFamily="49" charset="0"/>
              </a:rPr>
              <a:t> “</a:t>
            </a:r>
            <a:r>
              <a:rPr lang="en-US" altLang="zh-TW" b="1">
                <a:solidFill>
                  <a:schemeClr val="hlink"/>
                </a:solidFill>
                <a:latin typeface="Consolas" pitchFamily="49" charset="0"/>
              </a:rPr>
              <a:t>Menu4140.js</a:t>
            </a:r>
            <a:r>
              <a:rPr lang="en-US" altLang="zh-TW">
                <a:latin typeface="Consolas" pitchFamily="49" charset="0"/>
              </a:rPr>
              <a:t>”.</a:t>
            </a:r>
          </a:p>
        </p:txBody>
      </p:sp>
      <p:sp>
        <p:nvSpPr>
          <p:cNvPr id="38928" name="Text Box 20"/>
          <p:cNvSpPr txBox="1">
            <a:spLocks noChangeArrowheads="1"/>
          </p:cNvSpPr>
          <p:nvPr/>
        </p:nvSpPr>
        <p:spPr bwMode="auto">
          <a:xfrm>
            <a:off x="381000" y="3581400"/>
            <a:ext cx="3200400" cy="141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algn="l"/>
            <a:r>
              <a:rPr lang="en-US" altLang="zh-TW"/>
              <a:t>Another question:</a:t>
            </a:r>
          </a:p>
          <a:p>
            <a:pPr algn="l"/>
            <a:endParaRPr lang="en-US" altLang="zh-TW"/>
          </a:p>
          <a:p>
            <a:pPr algn="l"/>
            <a:r>
              <a:rPr lang="en-US" altLang="zh-TW"/>
              <a:t>Why do I implement a </a:t>
            </a:r>
            <a:r>
              <a:rPr lang="en-US" altLang="zh-TW">
                <a:solidFill>
                  <a:schemeClr val="hlink"/>
                </a:solidFill>
              </a:rPr>
              <a:t>hidden, transparent DIV object</a:t>
            </a:r>
            <a:r>
              <a:rPr lang="en-US" altLang="zh-TW"/>
              <a:t> during dragging?</a:t>
            </a:r>
          </a:p>
        </p:txBody>
      </p:sp>
      <p:sp>
        <p:nvSpPr>
          <p:cNvPr id="38929" name="Rectangle 21"/>
          <p:cNvSpPr>
            <a:spLocks noChangeArrowheads="1"/>
          </p:cNvSpPr>
          <p:nvPr/>
        </p:nvSpPr>
        <p:spPr bwMode="auto">
          <a:xfrm>
            <a:off x="5029200" y="3449638"/>
            <a:ext cx="2133600" cy="11430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Freeform 22"/>
          <p:cNvSpPr>
            <a:spLocks/>
          </p:cNvSpPr>
          <p:nvPr/>
        </p:nvSpPr>
        <p:spPr bwMode="auto">
          <a:xfrm>
            <a:off x="7667625" y="3602038"/>
            <a:ext cx="333375" cy="471487"/>
          </a:xfrm>
          <a:custGeom>
            <a:avLst/>
            <a:gdLst>
              <a:gd name="T0" fmla="*/ 0 w 210"/>
              <a:gd name="T1" fmla="*/ 0 h 297"/>
              <a:gd name="T2" fmla="*/ 66675 w 210"/>
              <a:gd name="T3" fmla="*/ 320675 h 297"/>
              <a:gd name="T4" fmla="*/ 141288 w 210"/>
              <a:gd name="T5" fmla="*/ 268287 h 297"/>
              <a:gd name="T6" fmla="*/ 280988 w 210"/>
              <a:gd name="T7" fmla="*/ 471487 h 297"/>
              <a:gd name="T8" fmla="*/ 333375 w 210"/>
              <a:gd name="T9" fmla="*/ 433387 h 297"/>
              <a:gd name="T10" fmla="*/ 200025 w 210"/>
              <a:gd name="T11" fmla="*/ 228600 h 297"/>
              <a:gd name="T12" fmla="*/ 269875 w 210"/>
              <a:gd name="T13" fmla="*/ 180975 h 297"/>
              <a:gd name="T14" fmla="*/ 0 w 210"/>
              <a:gd name="T15" fmla="*/ 0 h 2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0"/>
              <a:gd name="T25" fmla="*/ 0 h 297"/>
              <a:gd name="T26" fmla="*/ 210 w 210"/>
              <a:gd name="T27" fmla="*/ 297 h 2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0" h="297">
                <a:moveTo>
                  <a:pt x="0" y="0"/>
                </a:moveTo>
                <a:lnTo>
                  <a:pt x="42" y="202"/>
                </a:lnTo>
                <a:lnTo>
                  <a:pt x="89" y="169"/>
                </a:lnTo>
                <a:lnTo>
                  <a:pt x="177" y="297"/>
                </a:lnTo>
                <a:lnTo>
                  <a:pt x="210" y="273"/>
                </a:lnTo>
                <a:lnTo>
                  <a:pt x="126" y="144"/>
                </a:lnTo>
                <a:lnTo>
                  <a:pt x="170" y="1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Freeform 24"/>
          <p:cNvSpPr>
            <a:spLocks/>
          </p:cNvSpPr>
          <p:nvPr/>
        </p:nvSpPr>
        <p:spPr bwMode="auto">
          <a:xfrm>
            <a:off x="6096000" y="1544638"/>
            <a:ext cx="333375" cy="471487"/>
          </a:xfrm>
          <a:custGeom>
            <a:avLst/>
            <a:gdLst>
              <a:gd name="T0" fmla="*/ 0 w 210"/>
              <a:gd name="T1" fmla="*/ 0 h 297"/>
              <a:gd name="T2" fmla="*/ 66675 w 210"/>
              <a:gd name="T3" fmla="*/ 320675 h 297"/>
              <a:gd name="T4" fmla="*/ 141288 w 210"/>
              <a:gd name="T5" fmla="*/ 268287 h 297"/>
              <a:gd name="T6" fmla="*/ 280988 w 210"/>
              <a:gd name="T7" fmla="*/ 471487 h 297"/>
              <a:gd name="T8" fmla="*/ 333375 w 210"/>
              <a:gd name="T9" fmla="*/ 433387 h 297"/>
              <a:gd name="T10" fmla="*/ 200025 w 210"/>
              <a:gd name="T11" fmla="*/ 228600 h 297"/>
              <a:gd name="T12" fmla="*/ 269875 w 210"/>
              <a:gd name="T13" fmla="*/ 180975 h 297"/>
              <a:gd name="T14" fmla="*/ 0 w 210"/>
              <a:gd name="T15" fmla="*/ 0 h 2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0"/>
              <a:gd name="T25" fmla="*/ 0 h 297"/>
              <a:gd name="T26" fmla="*/ 210 w 210"/>
              <a:gd name="T27" fmla="*/ 297 h 2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0" h="297">
                <a:moveTo>
                  <a:pt x="0" y="0"/>
                </a:moveTo>
                <a:lnTo>
                  <a:pt x="42" y="202"/>
                </a:lnTo>
                <a:lnTo>
                  <a:pt x="89" y="169"/>
                </a:lnTo>
                <a:lnTo>
                  <a:pt x="177" y="297"/>
                </a:lnTo>
                <a:lnTo>
                  <a:pt x="210" y="273"/>
                </a:lnTo>
                <a:lnTo>
                  <a:pt x="126" y="144"/>
                </a:lnTo>
                <a:lnTo>
                  <a:pt x="170" y="1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Line 25"/>
          <p:cNvSpPr>
            <a:spLocks noChangeShapeType="1"/>
          </p:cNvSpPr>
          <p:nvPr/>
        </p:nvSpPr>
        <p:spPr bwMode="auto">
          <a:xfrm flipV="1">
            <a:off x="6324600" y="2078038"/>
            <a:ext cx="0" cy="1447800"/>
          </a:xfrm>
          <a:prstGeom prst="line">
            <a:avLst/>
          </a:prstGeom>
          <a:noFill/>
          <a:ln w="38100">
            <a:solidFill>
              <a:srgbClr val="FF505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Line 26"/>
          <p:cNvSpPr>
            <a:spLocks noChangeShapeType="1"/>
          </p:cNvSpPr>
          <p:nvPr/>
        </p:nvSpPr>
        <p:spPr bwMode="auto">
          <a:xfrm>
            <a:off x="6629400" y="3906838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Freeform 27"/>
          <p:cNvSpPr>
            <a:spLocks/>
          </p:cNvSpPr>
          <p:nvPr/>
        </p:nvSpPr>
        <p:spPr bwMode="auto">
          <a:xfrm>
            <a:off x="6248400" y="3525838"/>
            <a:ext cx="333375" cy="471487"/>
          </a:xfrm>
          <a:custGeom>
            <a:avLst/>
            <a:gdLst>
              <a:gd name="T0" fmla="*/ 0 w 210"/>
              <a:gd name="T1" fmla="*/ 0 h 297"/>
              <a:gd name="T2" fmla="*/ 66675 w 210"/>
              <a:gd name="T3" fmla="*/ 320675 h 297"/>
              <a:gd name="T4" fmla="*/ 141288 w 210"/>
              <a:gd name="T5" fmla="*/ 268287 h 297"/>
              <a:gd name="T6" fmla="*/ 280988 w 210"/>
              <a:gd name="T7" fmla="*/ 471487 h 297"/>
              <a:gd name="T8" fmla="*/ 333375 w 210"/>
              <a:gd name="T9" fmla="*/ 433387 h 297"/>
              <a:gd name="T10" fmla="*/ 200025 w 210"/>
              <a:gd name="T11" fmla="*/ 228600 h 297"/>
              <a:gd name="T12" fmla="*/ 269875 w 210"/>
              <a:gd name="T13" fmla="*/ 180975 h 297"/>
              <a:gd name="T14" fmla="*/ 0 w 210"/>
              <a:gd name="T15" fmla="*/ 0 h 2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0"/>
              <a:gd name="T25" fmla="*/ 0 h 297"/>
              <a:gd name="T26" fmla="*/ 210 w 210"/>
              <a:gd name="T27" fmla="*/ 297 h 2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0" h="297">
                <a:moveTo>
                  <a:pt x="0" y="0"/>
                </a:moveTo>
                <a:lnTo>
                  <a:pt x="42" y="202"/>
                </a:lnTo>
                <a:lnTo>
                  <a:pt x="89" y="169"/>
                </a:lnTo>
                <a:lnTo>
                  <a:pt x="177" y="297"/>
                </a:lnTo>
                <a:lnTo>
                  <a:pt x="210" y="273"/>
                </a:lnTo>
                <a:lnTo>
                  <a:pt x="126" y="144"/>
                </a:lnTo>
                <a:lnTo>
                  <a:pt x="170" y="1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6" name="Rectangle 30"/>
          <p:cNvSpPr>
            <a:spLocks noChangeArrowheads="1"/>
          </p:cNvSpPr>
          <p:nvPr/>
        </p:nvSpPr>
        <p:spPr bwMode="auto">
          <a:xfrm>
            <a:off x="0" y="6019800"/>
            <a:ext cx="9144000" cy="3048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TW" b="1" dirty="0">
                <a:solidFill>
                  <a:schemeClr val="folHlink"/>
                </a:solidFill>
                <a:latin typeface="Consolas" pitchFamily="49" charset="0"/>
              </a:rPr>
              <a:t>See </a:t>
            </a:r>
            <a:r>
              <a:rPr lang="en-US" altLang="zh-TW" b="1" dirty="0" smtClean="0">
                <a:solidFill>
                  <a:schemeClr val="folHlink"/>
                </a:solidFill>
                <a:latin typeface="Consolas" pitchFamily="49" charset="0"/>
              </a:rPr>
              <a:t>“</a:t>
            </a:r>
            <a:r>
              <a:rPr lang="en-US" altLang="zh-TW" b="1" dirty="0" err="1">
                <a:solidFill>
                  <a:schemeClr val="folHlink"/>
                </a:solidFill>
                <a:latin typeface="Consolas" pitchFamily="49" charset="0"/>
              </a:rPr>
              <a:t>useMenu.html</a:t>
            </a:r>
            <a:r>
              <a:rPr lang="en-US" altLang="zh-TW" b="1" dirty="0">
                <a:solidFill>
                  <a:schemeClr val="folHlink"/>
                </a:solidFill>
                <a:latin typeface="Consolas" pitchFamily="49" charset="0"/>
              </a:rPr>
              <a:t>”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CSCI4140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Page </a:t>
            </a:r>
            <a:fld id="{E7C16C50-95C1-4CA8-94B7-2D6CB1B0E610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57200" y="1981200"/>
            <a:ext cx="37338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4648200" y="990600"/>
            <a:ext cx="37338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4648200" y="3886200"/>
            <a:ext cx="3733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drag-and-drop flow chart</a:t>
            </a: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762000" y="2209800"/>
            <a:ext cx="29718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b="1">
                <a:latin typeface="Consolas" pitchFamily="49" charset="0"/>
              </a:rPr>
              <a:t>“</a:t>
            </a:r>
            <a:r>
              <a:rPr lang="en-US" altLang="zh-TW" b="1">
                <a:solidFill>
                  <a:srgbClr val="FF5050"/>
                </a:solidFill>
                <a:latin typeface="Consolas" pitchFamily="49" charset="0"/>
              </a:rPr>
              <a:t>mousedown</a:t>
            </a:r>
            <a:r>
              <a:rPr lang="en-US" altLang="zh-TW" b="1">
                <a:latin typeface="Consolas" pitchFamily="49" charset="0"/>
              </a:rPr>
              <a:t>” detected</a:t>
            </a:r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>
            <a:off x="22860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4826" name="Group 8"/>
          <p:cNvGrpSpPr>
            <a:grpSpLocks/>
          </p:cNvGrpSpPr>
          <p:nvPr/>
        </p:nvGrpSpPr>
        <p:grpSpPr bwMode="auto">
          <a:xfrm>
            <a:off x="609600" y="3124200"/>
            <a:ext cx="3352800" cy="1219200"/>
            <a:chOff x="336" y="2064"/>
            <a:chExt cx="2112" cy="768"/>
          </a:xfrm>
        </p:grpSpPr>
        <p:sp>
          <p:nvSpPr>
            <p:cNvPr id="34842" name="Rectangle 9"/>
            <p:cNvSpPr>
              <a:spLocks noChangeArrowheads="1"/>
            </p:cNvSpPr>
            <p:nvPr/>
          </p:nvSpPr>
          <p:spPr bwMode="auto">
            <a:xfrm>
              <a:off x="336" y="2064"/>
              <a:ext cx="2112" cy="76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Rectangle 10"/>
            <p:cNvSpPr>
              <a:spLocks noChangeArrowheads="1"/>
            </p:cNvSpPr>
            <p:nvPr/>
          </p:nvSpPr>
          <p:spPr bwMode="auto">
            <a:xfrm>
              <a:off x="432" y="2160"/>
              <a:ext cx="187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b="1">
                  <a:latin typeface="Consolas" pitchFamily="49" charset="0"/>
                </a:rPr>
                <a:t>Register “</a:t>
              </a:r>
              <a:r>
                <a:rPr lang="en-US" altLang="zh-TW" b="1">
                  <a:solidFill>
                    <a:srgbClr val="FF5050"/>
                  </a:solidFill>
                  <a:latin typeface="Consolas" pitchFamily="49" charset="0"/>
                </a:rPr>
                <a:t>mouseup</a:t>
              </a:r>
              <a:r>
                <a:rPr lang="en-US" altLang="zh-TW" b="1">
                  <a:latin typeface="Consolas" pitchFamily="49" charset="0"/>
                </a:rPr>
                <a:t>”</a:t>
              </a:r>
            </a:p>
          </p:txBody>
        </p:sp>
        <p:sp>
          <p:nvSpPr>
            <p:cNvPr id="34844" name="Rectangle 11"/>
            <p:cNvSpPr>
              <a:spLocks noChangeArrowheads="1"/>
            </p:cNvSpPr>
            <p:nvPr/>
          </p:nvSpPr>
          <p:spPr bwMode="auto">
            <a:xfrm>
              <a:off x="432" y="2496"/>
              <a:ext cx="187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b="1">
                  <a:latin typeface="Consolas" pitchFamily="49" charset="0"/>
                </a:rPr>
                <a:t>Register “</a:t>
              </a:r>
              <a:r>
                <a:rPr lang="en-US" altLang="zh-TW" b="1">
                  <a:solidFill>
                    <a:srgbClr val="FF5050"/>
                  </a:solidFill>
                  <a:latin typeface="Consolas" pitchFamily="49" charset="0"/>
                </a:rPr>
                <a:t>mousemove</a:t>
              </a:r>
              <a:r>
                <a:rPr lang="en-US" altLang="zh-TW" b="1">
                  <a:latin typeface="Consolas" pitchFamily="49" charset="0"/>
                </a:rPr>
                <a:t>”</a:t>
              </a:r>
            </a:p>
          </p:txBody>
        </p:sp>
      </p:grp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762000" y="1219200"/>
            <a:ext cx="2971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b="1">
                <a:latin typeface="Consolas" pitchFamily="49" charset="0"/>
              </a:rPr>
              <a:t>“</a:t>
            </a:r>
            <a:r>
              <a:rPr lang="en-US" altLang="zh-TW" b="1">
                <a:solidFill>
                  <a:srgbClr val="FF5050"/>
                </a:solidFill>
                <a:latin typeface="Consolas" pitchFamily="49" charset="0"/>
              </a:rPr>
              <a:t>mousedown</a:t>
            </a:r>
            <a:r>
              <a:rPr lang="en-US" altLang="zh-TW" b="1">
                <a:latin typeface="Consolas" pitchFamily="49" charset="0"/>
              </a:rPr>
              <a:t>” registered</a:t>
            </a:r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2286000" y="175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Rectangle 14"/>
          <p:cNvSpPr>
            <a:spLocks noChangeArrowheads="1"/>
          </p:cNvSpPr>
          <p:nvPr/>
        </p:nvSpPr>
        <p:spPr bwMode="auto">
          <a:xfrm>
            <a:off x="5029200" y="2819400"/>
            <a:ext cx="29718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b="1" dirty="0">
                <a:latin typeface="Consolas" pitchFamily="49" charset="0"/>
              </a:rPr>
              <a:t>“</a:t>
            </a:r>
            <a:r>
              <a:rPr lang="en-US" altLang="zh-TW" b="1" dirty="0" err="1" smtClean="0">
                <a:solidFill>
                  <a:srgbClr val="FF5050"/>
                </a:solidFill>
                <a:latin typeface="Consolas" pitchFamily="49" charset="0"/>
              </a:rPr>
              <a:t>mouseup</a:t>
            </a:r>
            <a:r>
              <a:rPr lang="en-US" altLang="zh-TW" b="1" dirty="0" smtClean="0">
                <a:latin typeface="Consolas" pitchFamily="49" charset="0"/>
              </a:rPr>
              <a:t>” </a:t>
            </a:r>
            <a:r>
              <a:rPr lang="en-US" altLang="zh-TW" b="1" dirty="0">
                <a:latin typeface="Consolas" pitchFamily="49" charset="0"/>
              </a:rPr>
              <a:t>detected</a:t>
            </a:r>
          </a:p>
        </p:txBody>
      </p:sp>
      <p:sp>
        <p:nvSpPr>
          <p:cNvPr id="34830" name="Rectangle 15"/>
          <p:cNvSpPr>
            <a:spLocks noChangeArrowheads="1"/>
          </p:cNvSpPr>
          <p:nvPr/>
        </p:nvSpPr>
        <p:spPr bwMode="auto">
          <a:xfrm>
            <a:off x="5029200" y="4038600"/>
            <a:ext cx="29718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b="1">
                <a:latin typeface="Consolas" pitchFamily="49" charset="0"/>
              </a:rPr>
              <a:t>“</a:t>
            </a:r>
            <a:r>
              <a:rPr lang="en-US" altLang="zh-TW" b="1">
                <a:solidFill>
                  <a:srgbClr val="FF5050"/>
                </a:solidFill>
                <a:latin typeface="Consolas" pitchFamily="49" charset="0"/>
              </a:rPr>
              <a:t>mousemove</a:t>
            </a:r>
            <a:r>
              <a:rPr lang="en-US" altLang="zh-TW" b="1">
                <a:latin typeface="Consolas" pitchFamily="49" charset="0"/>
              </a:rPr>
              <a:t>” detected</a:t>
            </a:r>
          </a:p>
        </p:txBody>
      </p:sp>
      <p:grpSp>
        <p:nvGrpSpPr>
          <p:cNvPr id="34831" name="Group 16"/>
          <p:cNvGrpSpPr>
            <a:grpSpLocks/>
          </p:cNvGrpSpPr>
          <p:nvPr/>
        </p:nvGrpSpPr>
        <p:grpSpPr bwMode="auto">
          <a:xfrm>
            <a:off x="4876800" y="1143000"/>
            <a:ext cx="3352800" cy="1219200"/>
            <a:chOff x="336" y="2064"/>
            <a:chExt cx="2112" cy="768"/>
          </a:xfrm>
        </p:grpSpPr>
        <p:sp>
          <p:nvSpPr>
            <p:cNvPr id="34839" name="Rectangle 17"/>
            <p:cNvSpPr>
              <a:spLocks noChangeArrowheads="1"/>
            </p:cNvSpPr>
            <p:nvPr/>
          </p:nvSpPr>
          <p:spPr bwMode="auto">
            <a:xfrm>
              <a:off x="336" y="2064"/>
              <a:ext cx="2112" cy="76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Rectangle 18"/>
            <p:cNvSpPr>
              <a:spLocks noChangeArrowheads="1"/>
            </p:cNvSpPr>
            <p:nvPr/>
          </p:nvSpPr>
          <p:spPr bwMode="auto">
            <a:xfrm>
              <a:off x="432" y="2160"/>
              <a:ext cx="187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b="1">
                  <a:latin typeface="Consolas" pitchFamily="49" charset="0"/>
                </a:rPr>
                <a:t>Unregister “</a:t>
              </a:r>
              <a:r>
                <a:rPr lang="en-US" altLang="zh-TW" b="1">
                  <a:solidFill>
                    <a:srgbClr val="FF5050"/>
                  </a:solidFill>
                  <a:latin typeface="Consolas" pitchFamily="49" charset="0"/>
                </a:rPr>
                <a:t>mouseup</a:t>
              </a:r>
              <a:r>
                <a:rPr lang="en-US" altLang="zh-TW" b="1">
                  <a:latin typeface="Consolas" pitchFamily="49" charset="0"/>
                </a:rPr>
                <a:t>”</a:t>
              </a:r>
            </a:p>
          </p:txBody>
        </p:sp>
        <p:sp>
          <p:nvSpPr>
            <p:cNvPr id="34841" name="Rectangle 19"/>
            <p:cNvSpPr>
              <a:spLocks noChangeArrowheads="1"/>
            </p:cNvSpPr>
            <p:nvPr/>
          </p:nvSpPr>
          <p:spPr bwMode="auto">
            <a:xfrm>
              <a:off x="432" y="2496"/>
              <a:ext cx="187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b="1">
                  <a:latin typeface="Consolas" pitchFamily="49" charset="0"/>
                </a:rPr>
                <a:t>Unregister “</a:t>
              </a:r>
              <a:r>
                <a:rPr lang="en-US" altLang="zh-TW" b="1">
                  <a:solidFill>
                    <a:srgbClr val="FF5050"/>
                  </a:solidFill>
                  <a:latin typeface="Consolas" pitchFamily="49" charset="0"/>
                </a:rPr>
                <a:t>mousemove</a:t>
              </a:r>
              <a:r>
                <a:rPr lang="en-US" altLang="zh-TW" b="1">
                  <a:latin typeface="Consolas" pitchFamily="49" charset="0"/>
                </a:rPr>
                <a:t>”</a:t>
              </a:r>
            </a:p>
          </p:txBody>
        </p:sp>
      </p:grpSp>
      <p:sp>
        <p:nvSpPr>
          <p:cNvPr id="34832" name="Line 20"/>
          <p:cNvSpPr>
            <a:spLocks noChangeShapeType="1"/>
          </p:cNvSpPr>
          <p:nvPr/>
        </p:nvSpPr>
        <p:spPr bwMode="auto">
          <a:xfrm flipV="1">
            <a:off x="6553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1"/>
          <p:cNvSpPr>
            <a:spLocks noChangeShapeType="1"/>
          </p:cNvSpPr>
          <p:nvPr/>
        </p:nvSpPr>
        <p:spPr bwMode="auto">
          <a:xfrm>
            <a:off x="6553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Rectangle 22"/>
          <p:cNvSpPr>
            <a:spLocks noChangeArrowheads="1"/>
          </p:cNvSpPr>
          <p:nvPr/>
        </p:nvSpPr>
        <p:spPr bwMode="auto">
          <a:xfrm>
            <a:off x="5029200" y="4953000"/>
            <a:ext cx="29718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b="1">
                <a:latin typeface="Consolas" pitchFamily="49" charset="0"/>
              </a:rPr>
              <a:t>Update target’s</a:t>
            </a:r>
          </a:p>
          <a:p>
            <a:r>
              <a:rPr lang="en-US" altLang="zh-TW" b="1">
                <a:latin typeface="Consolas" pitchFamily="49" charset="0"/>
              </a:rPr>
              <a:t>position</a:t>
            </a:r>
          </a:p>
        </p:txBody>
      </p:sp>
      <p:sp>
        <p:nvSpPr>
          <p:cNvPr id="34835" name="Text Box 24"/>
          <p:cNvSpPr txBox="1">
            <a:spLocks noChangeArrowheads="1"/>
          </p:cNvSpPr>
          <p:nvPr/>
        </p:nvSpPr>
        <p:spPr bwMode="auto">
          <a:xfrm>
            <a:off x="4343400" y="3810000"/>
            <a:ext cx="835025" cy="3048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dirty="0">
                <a:solidFill>
                  <a:schemeClr val="bg1"/>
                </a:solidFill>
              </a:rPr>
              <a:t>The Drag</a:t>
            </a:r>
          </a:p>
        </p:txBody>
      </p:sp>
      <p:sp>
        <p:nvSpPr>
          <p:cNvPr id="34836" name="Text Box 25"/>
          <p:cNvSpPr txBox="1">
            <a:spLocks noChangeArrowheads="1"/>
          </p:cNvSpPr>
          <p:nvPr/>
        </p:nvSpPr>
        <p:spPr bwMode="auto">
          <a:xfrm>
            <a:off x="7467600" y="3276600"/>
            <a:ext cx="971550" cy="3048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dirty="0">
                <a:solidFill>
                  <a:schemeClr val="bg1"/>
                </a:solidFill>
                <a:latin typeface="Consolas" pitchFamily="49" charset="0"/>
              </a:rPr>
              <a:t>The Drop</a:t>
            </a:r>
          </a:p>
        </p:txBody>
      </p:sp>
      <p:sp>
        <p:nvSpPr>
          <p:cNvPr id="34837" name="Text Box 26"/>
          <p:cNvSpPr txBox="1">
            <a:spLocks noChangeArrowheads="1"/>
          </p:cNvSpPr>
          <p:nvPr/>
        </p:nvSpPr>
        <p:spPr bwMode="auto">
          <a:xfrm>
            <a:off x="3276600" y="2590800"/>
            <a:ext cx="1266825" cy="3048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>
                <a:solidFill>
                  <a:schemeClr val="bg1"/>
                </a:solidFill>
                <a:latin typeface="Consolas" pitchFamily="49" charset="0"/>
              </a:rPr>
              <a:t>The Trigger</a:t>
            </a:r>
          </a:p>
        </p:txBody>
      </p:sp>
      <p:sp>
        <p:nvSpPr>
          <p:cNvPr id="34838" name="Rectangle 27"/>
          <p:cNvSpPr>
            <a:spLocks noChangeArrowheads="1"/>
          </p:cNvSpPr>
          <p:nvPr/>
        </p:nvSpPr>
        <p:spPr bwMode="auto">
          <a:xfrm>
            <a:off x="0" y="6019800"/>
            <a:ext cx="9144000" cy="3048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TW" b="1">
                <a:solidFill>
                  <a:schemeClr val="folHlink"/>
                </a:solidFill>
                <a:latin typeface="Consolas" pitchFamily="49" charset="0"/>
              </a:rPr>
              <a:t>See “simple_dd.html”</a:t>
            </a:r>
          </a:p>
        </p:txBody>
      </p:sp>
      <p:sp>
        <p:nvSpPr>
          <p:cNvPr id="2" name="Right Arrow 1"/>
          <p:cNvSpPr/>
          <p:nvPr/>
        </p:nvSpPr>
        <p:spPr bwMode="auto">
          <a:xfrm rot="4771444">
            <a:off x="3978556" y="3000878"/>
            <a:ext cx="784742" cy="685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6200000">
            <a:off x="7658100" y="3619500"/>
            <a:ext cx="609600" cy="685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CSCI4140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Page </a:t>
            </a:r>
            <a:fld id="{ACAD301D-127E-4853-A61A-465F1B46A0AF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2514600" y="1828800"/>
            <a:ext cx="6172200" cy="3581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6096000" y="1524000"/>
            <a:ext cx="2895600" cy="2667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Drag-and-drop Widget</a:t>
            </a:r>
          </a:p>
        </p:txBody>
      </p:sp>
      <p:grpSp>
        <p:nvGrpSpPr>
          <p:cNvPr id="35847" name="Group 5"/>
          <p:cNvGrpSpPr>
            <a:grpSpLocks/>
          </p:cNvGrpSpPr>
          <p:nvPr/>
        </p:nvGrpSpPr>
        <p:grpSpPr bwMode="auto">
          <a:xfrm>
            <a:off x="4495800" y="2895600"/>
            <a:ext cx="2133600" cy="2362200"/>
            <a:chOff x="816" y="1584"/>
            <a:chExt cx="1344" cy="1488"/>
          </a:xfrm>
        </p:grpSpPr>
        <p:sp>
          <p:nvSpPr>
            <p:cNvPr id="35871" name="Rectangle 6"/>
            <p:cNvSpPr>
              <a:spLocks noChangeArrowheads="1"/>
            </p:cNvSpPr>
            <p:nvPr/>
          </p:nvSpPr>
          <p:spPr bwMode="auto">
            <a:xfrm>
              <a:off x="816" y="1584"/>
              <a:ext cx="1344" cy="240"/>
            </a:xfrm>
            <a:prstGeom prst="rect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Rectangle 7"/>
            <p:cNvSpPr>
              <a:spLocks noChangeArrowheads="1"/>
            </p:cNvSpPr>
            <p:nvPr/>
          </p:nvSpPr>
          <p:spPr bwMode="auto">
            <a:xfrm>
              <a:off x="816" y="1824"/>
              <a:ext cx="1344" cy="12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73" name="Group 8"/>
            <p:cNvGrpSpPr>
              <a:grpSpLocks/>
            </p:cNvGrpSpPr>
            <p:nvPr/>
          </p:nvGrpSpPr>
          <p:grpSpPr bwMode="auto">
            <a:xfrm>
              <a:off x="1968" y="1632"/>
              <a:ext cx="144" cy="144"/>
              <a:chOff x="1584" y="3936"/>
              <a:chExt cx="144" cy="144"/>
            </a:xfrm>
          </p:grpSpPr>
          <p:sp>
            <p:nvSpPr>
              <p:cNvPr id="35874" name="Rectangle 9"/>
              <p:cNvSpPr>
                <a:spLocks noChangeArrowheads="1"/>
              </p:cNvSpPr>
              <p:nvPr/>
            </p:nvSpPr>
            <p:spPr bwMode="auto">
              <a:xfrm>
                <a:off x="1584" y="3936"/>
                <a:ext cx="144" cy="144"/>
              </a:xfrm>
              <a:prstGeom prst="rect">
                <a:avLst/>
              </a:prstGeom>
              <a:solidFill>
                <a:srgbClr val="FF5050"/>
              </a:solidFill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5" name="Line 10"/>
              <p:cNvSpPr>
                <a:spLocks noChangeShapeType="1"/>
              </p:cNvSpPr>
              <p:nvPr/>
            </p:nvSpPr>
            <p:spPr bwMode="auto">
              <a:xfrm flipV="1">
                <a:off x="1584" y="39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6" name="Line 11"/>
              <p:cNvSpPr>
                <a:spLocks noChangeShapeType="1"/>
              </p:cNvSpPr>
              <p:nvPr/>
            </p:nvSpPr>
            <p:spPr bwMode="auto">
              <a:xfrm>
                <a:off x="1584" y="39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848" name="Group 12"/>
          <p:cNvGrpSpPr>
            <a:grpSpLocks/>
          </p:cNvGrpSpPr>
          <p:nvPr/>
        </p:nvGrpSpPr>
        <p:grpSpPr bwMode="auto">
          <a:xfrm rot="-2039022">
            <a:off x="5562600" y="4038600"/>
            <a:ext cx="244475" cy="550863"/>
            <a:chOff x="4080" y="2256"/>
            <a:chExt cx="384" cy="864"/>
          </a:xfrm>
        </p:grpSpPr>
        <p:grpSp>
          <p:nvGrpSpPr>
            <p:cNvPr id="35861" name="Group 13"/>
            <p:cNvGrpSpPr>
              <a:grpSpLocks/>
            </p:cNvGrpSpPr>
            <p:nvPr/>
          </p:nvGrpSpPr>
          <p:grpSpPr bwMode="auto">
            <a:xfrm>
              <a:off x="4080" y="2256"/>
              <a:ext cx="192" cy="864"/>
              <a:chOff x="4080" y="2256"/>
              <a:chExt cx="192" cy="864"/>
            </a:xfrm>
          </p:grpSpPr>
          <p:sp>
            <p:nvSpPr>
              <p:cNvPr id="35867" name="Line 14"/>
              <p:cNvSpPr>
                <a:spLocks noChangeShapeType="1"/>
              </p:cNvSpPr>
              <p:nvPr/>
            </p:nvSpPr>
            <p:spPr bwMode="auto">
              <a:xfrm flipH="1">
                <a:off x="4080" y="2256"/>
                <a:ext cx="19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8" name="Line 15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9" name="Line 16"/>
              <p:cNvSpPr>
                <a:spLocks noChangeShapeType="1"/>
              </p:cNvSpPr>
              <p:nvPr/>
            </p:nvSpPr>
            <p:spPr bwMode="auto">
              <a:xfrm>
                <a:off x="4224" y="27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0" name="Line 17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2" name="Group 18"/>
            <p:cNvGrpSpPr>
              <a:grpSpLocks/>
            </p:cNvGrpSpPr>
            <p:nvPr/>
          </p:nvGrpSpPr>
          <p:grpSpPr bwMode="auto">
            <a:xfrm flipH="1">
              <a:off x="4272" y="2256"/>
              <a:ext cx="192" cy="864"/>
              <a:chOff x="4080" y="2256"/>
              <a:chExt cx="192" cy="864"/>
            </a:xfrm>
          </p:grpSpPr>
          <p:sp>
            <p:nvSpPr>
              <p:cNvPr id="35863" name="Line 19"/>
              <p:cNvSpPr>
                <a:spLocks noChangeShapeType="1"/>
              </p:cNvSpPr>
              <p:nvPr/>
            </p:nvSpPr>
            <p:spPr bwMode="auto">
              <a:xfrm flipH="1">
                <a:off x="4080" y="2256"/>
                <a:ext cx="19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4" name="Line 20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5" name="Line 21"/>
              <p:cNvSpPr>
                <a:spLocks noChangeShapeType="1"/>
              </p:cNvSpPr>
              <p:nvPr/>
            </p:nvSpPr>
            <p:spPr bwMode="auto">
              <a:xfrm>
                <a:off x="4224" y="27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6" name="Line 22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849" name="Text Box 23"/>
          <p:cNvSpPr txBox="1">
            <a:spLocks noChangeArrowheads="1"/>
          </p:cNvSpPr>
          <p:nvPr/>
        </p:nvSpPr>
        <p:spPr bwMode="auto">
          <a:xfrm>
            <a:off x="5943600" y="1447800"/>
            <a:ext cx="2328863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1400" b="1"/>
              <a:t>Events on mouse action: </a:t>
            </a:r>
          </a:p>
        </p:txBody>
      </p:sp>
      <p:sp>
        <p:nvSpPr>
          <p:cNvPr id="35850" name="Text Box 24"/>
          <p:cNvSpPr txBox="1">
            <a:spLocks noChangeArrowheads="1"/>
          </p:cNvSpPr>
          <p:nvPr/>
        </p:nvSpPr>
        <p:spPr bwMode="auto">
          <a:xfrm>
            <a:off x="7620000" y="2062163"/>
            <a:ext cx="1106488" cy="31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mousedown</a:t>
            </a:r>
          </a:p>
        </p:txBody>
      </p:sp>
      <p:sp>
        <p:nvSpPr>
          <p:cNvPr id="35851" name="Text Box 25"/>
          <p:cNvSpPr txBox="1">
            <a:spLocks noChangeArrowheads="1"/>
          </p:cNvSpPr>
          <p:nvPr/>
        </p:nvSpPr>
        <p:spPr bwMode="auto">
          <a:xfrm>
            <a:off x="6248400" y="2138363"/>
            <a:ext cx="879475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mouseup</a:t>
            </a:r>
          </a:p>
        </p:txBody>
      </p:sp>
      <p:sp>
        <p:nvSpPr>
          <p:cNvPr id="35852" name="Text Box 26"/>
          <p:cNvSpPr txBox="1">
            <a:spLocks noChangeArrowheads="1"/>
          </p:cNvSpPr>
          <p:nvPr/>
        </p:nvSpPr>
        <p:spPr bwMode="auto">
          <a:xfrm>
            <a:off x="6858000" y="2595563"/>
            <a:ext cx="1101725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mousemove</a:t>
            </a:r>
          </a:p>
        </p:txBody>
      </p:sp>
      <p:sp>
        <p:nvSpPr>
          <p:cNvPr id="35853" name="Text Box 27"/>
          <p:cNvSpPr txBox="1">
            <a:spLocks noChangeArrowheads="1"/>
          </p:cNvSpPr>
          <p:nvPr/>
        </p:nvSpPr>
        <p:spPr bwMode="auto">
          <a:xfrm>
            <a:off x="7696200" y="3662363"/>
            <a:ext cx="941388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mouseout</a:t>
            </a:r>
          </a:p>
        </p:txBody>
      </p:sp>
      <p:sp>
        <p:nvSpPr>
          <p:cNvPr id="35854" name="Text Box 28"/>
          <p:cNvSpPr txBox="1">
            <a:spLocks noChangeArrowheads="1"/>
          </p:cNvSpPr>
          <p:nvPr/>
        </p:nvSpPr>
        <p:spPr bwMode="auto">
          <a:xfrm>
            <a:off x="7467600" y="3128963"/>
            <a:ext cx="1020763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mouseover</a:t>
            </a:r>
          </a:p>
        </p:txBody>
      </p:sp>
      <p:sp>
        <p:nvSpPr>
          <p:cNvPr id="35855" name="Line 29"/>
          <p:cNvSpPr>
            <a:spLocks noChangeShapeType="1"/>
          </p:cNvSpPr>
          <p:nvPr/>
        </p:nvSpPr>
        <p:spPr bwMode="auto">
          <a:xfrm flipV="1">
            <a:off x="5562600" y="18288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30"/>
          <p:cNvSpPr>
            <a:spLocks noChangeShapeType="1"/>
          </p:cNvSpPr>
          <p:nvPr/>
        </p:nvSpPr>
        <p:spPr bwMode="auto">
          <a:xfrm flipH="1">
            <a:off x="2514600" y="41148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Text Box 31"/>
          <p:cNvSpPr txBox="1">
            <a:spLocks noChangeArrowheads="1"/>
          </p:cNvSpPr>
          <p:nvPr/>
        </p:nvSpPr>
        <p:spPr bwMode="auto">
          <a:xfrm>
            <a:off x="3352800" y="3951288"/>
            <a:ext cx="14732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>
                <a:latin typeface="Consolas" pitchFamily="49" charset="0"/>
              </a:rPr>
              <a:t>event.clientX</a:t>
            </a:r>
          </a:p>
        </p:txBody>
      </p:sp>
      <p:sp>
        <p:nvSpPr>
          <p:cNvPr id="35858" name="Text Box 32"/>
          <p:cNvSpPr txBox="1">
            <a:spLocks noChangeArrowheads="1"/>
          </p:cNvSpPr>
          <p:nvPr/>
        </p:nvSpPr>
        <p:spPr bwMode="auto">
          <a:xfrm>
            <a:off x="4724400" y="2503488"/>
            <a:ext cx="14732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>
                <a:latin typeface="Consolas" pitchFamily="49" charset="0"/>
              </a:rPr>
              <a:t>event.clientY</a:t>
            </a:r>
          </a:p>
        </p:txBody>
      </p:sp>
      <p:sp>
        <p:nvSpPr>
          <p:cNvPr id="35859" name="Text Box 33"/>
          <p:cNvSpPr txBox="1">
            <a:spLocks noChangeArrowheads="1"/>
          </p:cNvSpPr>
          <p:nvPr/>
        </p:nvSpPr>
        <p:spPr bwMode="auto">
          <a:xfrm>
            <a:off x="304800" y="1171575"/>
            <a:ext cx="36576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algn="l"/>
            <a:r>
              <a:rPr lang="en-US" altLang="zh-TW"/>
              <a:t>The event object contains many useful information:</a:t>
            </a:r>
          </a:p>
          <a:p>
            <a:pPr algn="l"/>
            <a:endParaRPr lang="en-US" altLang="zh-TW"/>
          </a:p>
          <a:p>
            <a:pPr algn="l"/>
            <a:r>
              <a:rPr lang="en-US" altLang="zh-TW"/>
              <a:t>- “</a:t>
            </a:r>
            <a:r>
              <a:rPr lang="en-US" altLang="zh-TW" b="1">
                <a:solidFill>
                  <a:schemeClr val="hlink"/>
                </a:solidFill>
              </a:rPr>
              <a:t>event.target</a:t>
            </a:r>
            <a:r>
              <a:rPr lang="en-US" altLang="zh-TW"/>
              <a:t>” is the mouse’s target!</a:t>
            </a:r>
          </a:p>
          <a:p>
            <a:pPr algn="l"/>
            <a:endParaRPr lang="en-US" altLang="zh-TW"/>
          </a:p>
          <a:p>
            <a:pPr algn="l"/>
            <a:r>
              <a:rPr lang="en-US" altLang="zh-TW"/>
              <a:t>- “</a:t>
            </a:r>
            <a:r>
              <a:rPr lang="en-US" altLang="zh-TW" b="1">
                <a:solidFill>
                  <a:schemeClr val="hlink"/>
                </a:solidFill>
              </a:rPr>
              <a:t>event.clientX</a:t>
            </a:r>
            <a:r>
              <a:rPr lang="en-US" altLang="zh-TW"/>
              <a:t>” and “</a:t>
            </a:r>
            <a:r>
              <a:rPr lang="en-US" altLang="zh-TW" b="1">
                <a:solidFill>
                  <a:schemeClr val="hlink"/>
                </a:solidFill>
              </a:rPr>
              <a:t>event.clientY</a:t>
            </a:r>
            <a:r>
              <a:rPr lang="en-US" altLang="zh-TW"/>
              <a:t>” are the coordinates of the mouse click event.</a:t>
            </a:r>
          </a:p>
        </p:txBody>
      </p:sp>
      <p:sp>
        <p:nvSpPr>
          <p:cNvPr id="35860" name="Text Box 34"/>
          <p:cNvSpPr txBox="1">
            <a:spLocks noChangeArrowheads="1"/>
          </p:cNvSpPr>
          <p:nvPr/>
        </p:nvSpPr>
        <p:spPr bwMode="auto">
          <a:xfrm>
            <a:off x="5867400" y="4648200"/>
            <a:ext cx="2895600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algn="l"/>
            <a:r>
              <a:rPr lang="en-US" altLang="zh-TW"/>
              <a:t>When you press the mouse down, the “</a:t>
            </a:r>
            <a:r>
              <a:rPr lang="en-US" altLang="zh-TW" b="1">
                <a:solidFill>
                  <a:schemeClr val="hlink"/>
                </a:solidFill>
              </a:rPr>
              <a:t>mousedown</a:t>
            </a:r>
            <a:r>
              <a:rPr lang="en-US" altLang="zh-TW"/>
              <a:t>” event will be triggered.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CSCI4140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Page </a:t>
            </a:r>
            <a:fld id="{51DC00C7-82D7-4016-BB25-128E3762ADDF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2514600" y="1828800"/>
            <a:ext cx="6172200" cy="3581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6096000" y="1524000"/>
            <a:ext cx="2895600" cy="2667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5943600" y="1447800"/>
            <a:ext cx="2328863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1400" b="1"/>
              <a:t>Events on mouse action: 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7620000" y="2062163"/>
            <a:ext cx="1106488" cy="31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mousedown</a:t>
            </a: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6248400" y="2138363"/>
            <a:ext cx="879475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mouseup</a:t>
            </a:r>
          </a:p>
        </p:txBody>
      </p: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6858000" y="2595563"/>
            <a:ext cx="1101725" cy="31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mousemove</a:t>
            </a:r>
          </a:p>
        </p:txBody>
      </p:sp>
      <p:sp>
        <p:nvSpPr>
          <p:cNvPr id="36874" name="Text Box 8"/>
          <p:cNvSpPr txBox="1">
            <a:spLocks noChangeArrowheads="1"/>
          </p:cNvSpPr>
          <p:nvPr/>
        </p:nvSpPr>
        <p:spPr bwMode="auto">
          <a:xfrm>
            <a:off x="7696200" y="3662363"/>
            <a:ext cx="941388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mouseout</a:t>
            </a:r>
          </a:p>
        </p:txBody>
      </p:sp>
      <p:sp>
        <p:nvSpPr>
          <p:cNvPr id="36875" name="Text Box 9"/>
          <p:cNvSpPr txBox="1">
            <a:spLocks noChangeArrowheads="1"/>
          </p:cNvSpPr>
          <p:nvPr/>
        </p:nvSpPr>
        <p:spPr bwMode="auto">
          <a:xfrm>
            <a:off x="7467600" y="3128963"/>
            <a:ext cx="1020763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mouseover</a:t>
            </a:r>
          </a:p>
        </p:txBody>
      </p:sp>
      <p:grpSp>
        <p:nvGrpSpPr>
          <p:cNvPr id="36876" name="Group 10"/>
          <p:cNvGrpSpPr>
            <a:grpSpLocks/>
          </p:cNvGrpSpPr>
          <p:nvPr/>
        </p:nvGrpSpPr>
        <p:grpSpPr bwMode="auto">
          <a:xfrm>
            <a:off x="4495800" y="2895600"/>
            <a:ext cx="2133600" cy="2362200"/>
            <a:chOff x="816" y="1584"/>
            <a:chExt cx="1344" cy="1488"/>
          </a:xfrm>
        </p:grpSpPr>
        <p:sp>
          <p:nvSpPr>
            <p:cNvPr id="36929" name="Rectangle 11"/>
            <p:cNvSpPr>
              <a:spLocks noChangeArrowheads="1"/>
            </p:cNvSpPr>
            <p:nvPr/>
          </p:nvSpPr>
          <p:spPr bwMode="auto">
            <a:xfrm>
              <a:off x="816" y="1584"/>
              <a:ext cx="1344" cy="240"/>
            </a:xfrm>
            <a:prstGeom prst="rect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0" name="Rectangle 12"/>
            <p:cNvSpPr>
              <a:spLocks noChangeArrowheads="1"/>
            </p:cNvSpPr>
            <p:nvPr/>
          </p:nvSpPr>
          <p:spPr bwMode="auto">
            <a:xfrm>
              <a:off x="816" y="1824"/>
              <a:ext cx="1344" cy="12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31" name="Group 13"/>
            <p:cNvGrpSpPr>
              <a:grpSpLocks/>
            </p:cNvGrpSpPr>
            <p:nvPr/>
          </p:nvGrpSpPr>
          <p:grpSpPr bwMode="auto">
            <a:xfrm>
              <a:off x="1968" y="1632"/>
              <a:ext cx="144" cy="144"/>
              <a:chOff x="1584" y="3936"/>
              <a:chExt cx="144" cy="144"/>
            </a:xfrm>
          </p:grpSpPr>
          <p:sp>
            <p:nvSpPr>
              <p:cNvPr id="36932" name="Rectangle 14"/>
              <p:cNvSpPr>
                <a:spLocks noChangeArrowheads="1"/>
              </p:cNvSpPr>
              <p:nvPr/>
            </p:nvSpPr>
            <p:spPr bwMode="auto">
              <a:xfrm>
                <a:off x="1584" y="3936"/>
                <a:ext cx="144" cy="144"/>
              </a:xfrm>
              <a:prstGeom prst="rect">
                <a:avLst/>
              </a:prstGeom>
              <a:solidFill>
                <a:srgbClr val="FF5050"/>
              </a:solidFill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3" name="Line 15"/>
              <p:cNvSpPr>
                <a:spLocks noChangeShapeType="1"/>
              </p:cNvSpPr>
              <p:nvPr/>
            </p:nvSpPr>
            <p:spPr bwMode="auto">
              <a:xfrm flipV="1">
                <a:off x="1584" y="39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4" name="Line 16"/>
              <p:cNvSpPr>
                <a:spLocks noChangeShapeType="1"/>
              </p:cNvSpPr>
              <p:nvPr/>
            </p:nvSpPr>
            <p:spPr bwMode="auto">
              <a:xfrm>
                <a:off x="1584" y="39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7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Drag-and-drop Widget</a:t>
            </a:r>
          </a:p>
        </p:txBody>
      </p:sp>
      <p:grpSp>
        <p:nvGrpSpPr>
          <p:cNvPr id="36878" name="Group 18"/>
          <p:cNvGrpSpPr>
            <a:grpSpLocks/>
          </p:cNvGrpSpPr>
          <p:nvPr/>
        </p:nvGrpSpPr>
        <p:grpSpPr bwMode="auto">
          <a:xfrm rot="-2039022">
            <a:off x="5562600" y="4038600"/>
            <a:ext cx="244475" cy="550863"/>
            <a:chOff x="4080" y="2256"/>
            <a:chExt cx="384" cy="864"/>
          </a:xfrm>
        </p:grpSpPr>
        <p:grpSp>
          <p:nvGrpSpPr>
            <p:cNvPr id="36919" name="Group 19"/>
            <p:cNvGrpSpPr>
              <a:grpSpLocks/>
            </p:cNvGrpSpPr>
            <p:nvPr/>
          </p:nvGrpSpPr>
          <p:grpSpPr bwMode="auto">
            <a:xfrm>
              <a:off x="4080" y="2256"/>
              <a:ext cx="192" cy="864"/>
              <a:chOff x="4080" y="2256"/>
              <a:chExt cx="192" cy="864"/>
            </a:xfrm>
          </p:grpSpPr>
          <p:sp>
            <p:nvSpPr>
              <p:cNvPr id="36925" name="Line 20"/>
              <p:cNvSpPr>
                <a:spLocks noChangeShapeType="1"/>
              </p:cNvSpPr>
              <p:nvPr/>
            </p:nvSpPr>
            <p:spPr bwMode="auto">
              <a:xfrm flipH="1">
                <a:off x="4080" y="2256"/>
                <a:ext cx="19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6" name="Line 21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7" name="Line 22"/>
              <p:cNvSpPr>
                <a:spLocks noChangeShapeType="1"/>
              </p:cNvSpPr>
              <p:nvPr/>
            </p:nvSpPr>
            <p:spPr bwMode="auto">
              <a:xfrm>
                <a:off x="4224" y="27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8" name="Line 23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0" name="Group 24"/>
            <p:cNvGrpSpPr>
              <a:grpSpLocks/>
            </p:cNvGrpSpPr>
            <p:nvPr/>
          </p:nvGrpSpPr>
          <p:grpSpPr bwMode="auto">
            <a:xfrm flipH="1">
              <a:off x="4272" y="2256"/>
              <a:ext cx="192" cy="864"/>
              <a:chOff x="4080" y="2256"/>
              <a:chExt cx="192" cy="864"/>
            </a:xfrm>
          </p:grpSpPr>
          <p:sp>
            <p:nvSpPr>
              <p:cNvPr id="36921" name="Line 25"/>
              <p:cNvSpPr>
                <a:spLocks noChangeShapeType="1"/>
              </p:cNvSpPr>
              <p:nvPr/>
            </p:nvSpPr>
            <p:spPr bwMode="auto">
              <a:xfrm flipH="1">
                <a:off x="4080" y="2256"/>
                <a:ext cx="19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2" name="Line 26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3" name="Line 27"/>
              <p:cNvSpPr>
                <a:spLocks noChangeShapeType="1"/>
              </p:cNvSpPr>
              <p:nvPr/>
            </p:nvSpPr>
            <p:spPr bwMode="auto">
              <a:xfrm>
                <a:off x="4224" y="27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4" name="Line 28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79" name="Line 29"/>
          <p:cNvSpPr>
            <a:spLocks noChangeShapeType="1"/>
          </p:cNvSpPr>
          <p:nvPr/>
        </p:nvSpPr>
        <p:spPr bwMode="auto">
          <a:xfrm flipV="1">
            <a:off x="4495800" y="1828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30"/>
          <p:cNvSpPr>
            <a:spLocks noChangeShapeType="1"/>
          </p:cNvSpPr>
          <p:nvPr/>
        </p:nvSpPr>
        <p:spPr bwMode="auto">
          <a:xfrm flipH="1">
            <a:off x="2514600" y="2895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31"/>
          <p:cNvSpPr>
            <a:spLocks noChangeShapeType="1"/>
          </p:cNvSpPr>
          <p:nvPr/>
        </p:nvSpPr>
        <p:spPr bwMode="auto">
          <a:xfrm flipV="1">
            <a:off x="5562600" y="18288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Line 32"/>
          <p:cNvSpPr>
            <a:spLocks noChangeShapeType="1"/>
          </p:cNvSpPr>
          <p:nvPr/>
        </p:nvSpPr>
        <p:spPr bwMode="auto">
          <a:xfrm flipH="1">
            <a:off x="2514600" y="41148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Text Box 33"/>
          <p:cNvSpPr txBox="1">
            <a:spLocks noChangeArrowheads="1"/>
          </p:cNvSpPr>
          <p:nvPr/>
        </p:nvSpPr>
        <p:spPr bwMode="auto">
          <a:xfrm>
            <a:off x="149225" y="3189288"/>
            <a:ext cx="2860675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b="1">
                <a:latin typeface="Consolas" pitchFamily="49" charset="0"/>
              </a:rPr>
              <a:t>[HTMLElement].offsetLeft</a:t>
            </a:r>
          </a:p>
        </p:txBody>
      </p:sp>
      <p:sp>
        <p:nvSpPr>
          <p:cNvPr id="36884" name="Line 34"/>
          <p:cNvSpPr>
            <a:spLocks noChangeShapeType="1"/>
          </p:cNvSpPr>
          <p:nvPr/>
        </p:nvSpPr>
        <p:spPr bwMode="auto">
          <a:xfrm flipV="1">
            <a:off x="3048000" y="2971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5" name="Text Box 35"/>
          <p:cNvSpPr txBox="1">
            <a:spLocks noChangeArrowheads="1"/>
          </p:cNvSpPr>
          <p:nvPr/>
        </p:nvSpPr>
        <p:spPr bwMode="auto">
          <a:xfrm>
            <a:off x="1212850" y="2122488"/>
            <a:ext cx="2749550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b="1">
                <a:latin typeface="Consolas" pitchFamily="49" charset="0"/>
              </a:rPr>
              <a:t>[HTMLElement].offsetTop</a:t>
            </a:r>
          </a:p>
        </p:txBody>
      </p:sp>
      <p:sp>
        <p:nvSpPr>
          <p:cNvPr id="36886" name="Line 36"/>
          <p:cNvSpPr>
            <a:spLocks noChangeShapeType="1"/>
          </p:cNvSpPr>
          <p:nvPr/>
        </p:nvSpPr>
        <p:spPr bwMode="auto">
          <a:xfrm>
            <a:off x="4038600" y="2362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Line 37"/>
          <p:cNvSpPr>
            <a:spLocks noChangeShapeType="1"/>
          </p:cNvSpPr>
          <p:nvPr/>
        </p:nvSpPr>
        <p:spPr bwMode="auto">
          <a:xfrm>
            <a:off x="3886200" y="2971800"/>
            <a:ext cx="0" cy="10668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Line 38"/>
          <p:cNvSpPr>
            <a:spLocks noChangeShapeType="1"/>
          </p:cNvSpPr>
          <p:nvPr/>
        </p:nvSpPr>
        <p:spPr bwMode="auto">
          <a:xfrm>
            <a:off x="4495800" y="2209800"/>
            <a:ext cx="10668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Text Box 39"/>
          <p:cNvSpPr txBox="1">
            <a:spLocks noChangeArrowheads="1"/>
          </p:cNvSpPr>
          <p:nvPr/>
        </p:nvSpPr>
        <p:spPr bwMode="auto">
          <a:xfrm>
            <a:off x="457200" y="5562600"/>
            <a:ext cx="7772400" cy="682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algn="l"/>
            <a:r>
              <a:rPr lang="en-US" altLang="zh-TW"/>
              <a:t>To do the drag, basically, the goal is to keep the </a:t>
            </a:r>
            <a:r>
              <a:rPr lang="en-US" altLang="zh-TW" b="1">
                <a:solidFill>
                  <a:schemeClr val="hlink"/>
                </a:solidFill>
              </a:rPr>
              <a:t>distance between the DIV frame and the mouse </a:t>
            </a:r>
            <a:r>
              <a:rPr lang="en-US" altLang="zh-TW" b="1" u="sng">
                <a:solidFill>
                  <a:schemeClr val="hlink"/>
                </a:solidFill>
              </a:rPr>
              <a:t>unchanged</a:t>
            </a:r>
            <a:r>
              <a:rPr lang="en-US" altLang="zh-TW"/>
              <a:t> when the mouse is moving.</a:t>
            </a:r>
          </a:p>
        </p:txBody>
      </p:sp>
      <p:sp>
        <p:nvSpPr>
          <p:cNvPr id="36890" name="Line 40"/>
          <p:cNvSpPr>
            <a:spLocks noChangeShapeType="1"/>
          </p:cNvSpPr>
          <p:nvPr/>
        </p:nvSpPr>
        <p:spPr bwMode="auto">
          <a:xfrm>
            <a:off x="3733800" y="49530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Line 41"/>
          <p:cNvSpPr>
            <a:spLocks noChangeShapeType="1"/>
          </p:cNvSpPr>
          <p:nvPr/>
        </p:nvSpPr>
        <p:spPr bwMode="auto">
          <a:xfrm flipV="1">
            <a:off x="5029200" y="2209800"/>
            <a:ext cx="0" cy="2743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Line 42"/>
          <p:cNvSpPr>
            <a:spLocks noChangeShapeType="1"/>
          </p:cNvSpPr>
          <p:nvPr/>
        </p:nvSpPr>
        <p:spPr bwMode="auto">
          <a:xfrm>
            <a:off x="3733800" y="46482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Line 43"/>
          <p:cNvSpPr>
            <a:spLocks noChangeShapeType="1"/>
          </p:cNvSpPr>
          <p:nvPr/>
        </p:nvSpPr>
        <p:spPr bwMode="auto">
          <a:xfrm flipV="1">
            <a:off x="4343400" y="3505200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Line 44"/>
          <p:cNvSpPr>
            <a:spLocks noChangeShapeType="1"/>
          </p:cNvSpPr>
          <p:nvPr/>
        </p:nvSpPr>
        <p:spPr bwMode="auto">
          <a:xfrm flipH="1">
            <a:off x="3962400" y="35052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95" name="Text Box 45"/>
          <p:cNvSpPr txBox="1">
            <a:spLocks noChangeArrowheads="1"/>
          </p:cNvSpPr>
          <p:nvPr/>
        </p:nvSpPr>
        <p:spPr bwMode="auto">
          <a:xfrm>
            <a:off x="1981200" y="4408488"/>
            <a:ext cx="1571625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>
                <a:latin typeface="Consolas" pitchFamily="49" charset="0"/>
              </a:rPr>
              <a:t>Y’s difference</a:t>
            </a:r>
          </a:p>
        </p:txBody>
      </p:sp>
      <p:sp>
        <p:nvSpPr>
          <p:cNvPr id="36896" name="Text Box 46"/>
          <p:cNvSpPr txBox="1">
            <a:spLocks noChangeArrowheads="1"/>
          </p:cNvSpPr>
          <p:nvPr/>
        </p:nvSpPr>
        <p:spPr bwMode="auto">
          <a:xfrm>
            <a:off x="1981200" y="4865688"/>
            <a:ext cx="1571625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>
                <a:latin typeface="Consolas" pitchFamily="49" charset="0"/>
              </a:rPr>
              <a:t>X’s difference</a:t>
            </a:r>
          </a:p>
        </p:txBody>
      </p:sp>
      <p:grpSp>
        <p:nvGrpSpPr>
          <p:cNvPr id="36897" name="Group 47"/>
          <p:cNvGrpSpPr>
            <a:grpSpLocks/>
          </p:cNvGrpSpPr>
          <p:nvPr/>
        </p:nvGrpSpPr>
        <p:grpSpPr bwMode="auto">
          <a:xfrm rot="-2039022">
            <a:off x="5715000" y="4021138"/>
            <a:ext cx="244475" cy="550862"/>
            <a:chOff x="4080" y="2256"/>
            <a:chExt cx="384" cy="864"/>
          </a:xfrm>
        </p:grpSpPr>
        <p:grpSp>
          <p:nvGrpSpPr>
            <p:cNvPr id="36909" name="Group 48"/>
            <p:cNvGrpSpPr>
              <a:grpSpLocks/>
            </p:cNvGrpSpPr>
            <p:nvPr/>
          </p:nvGrpSpPr>
          <p:grpSpPr bwMode="auto">
            <a:xfrm>
              <a:off x="4080" y="2256"/>
              <a:ext cx="192" cy="864"/>
              <a:chOff x="4080" y="2256"/>
              <a:chExt cx="192" cy="864"/>
            </a:xfrm>
          </p:grpSpPr>
          <p:sp>
            <p:nvSpPr>
              <p:cNvPr id="36915" name="Line 49"/>
              <p:cNvSpPr>
                <a:spLocks noChangeShapeType="1"/>
              </p:cNvSpPr>
              <p:nvPr/>
            </p:nvSpPr>
            <p:spPr bwMode="auto">
              <a:xfrm flipH="1">
                <a:off x="4080" y="2256"/>
                <a:ext cx="19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6" name="Line 50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7" name="Line 51"/>
              <p:cNvSpPr>
                <a:spLocks noChangeShapeType="1"/>
              </p:cNvSpPr>
              <p:nvPr/>
            </p:nvSpPr>
            <p:spPr bwMode="auto">
              <a:xfrm>
                <a:off x="4224" y="27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8" name="Line 52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10" name="Group 53"/>
            <p:cNvGrpSpPr>
              <a:grpSpLocks/>
            </p:cNvGrpSpPr>
            <p:nvPr/>
          </p:nvGrpSpPr>
          <p:grpSpPr bwMode="auto">
            <a:xfrm flipH="1">
              <a:off x="4272" y="2256"/>
              <a:ext cx="192" cy="864"/>
              <a:chOff x="4080" y="2256"/>
              <a:chExt cx="192" cy="864"/>
            </a:xfrm>
          </p:grpSpPr>
          <p:sp>
            <p:nvSpPr>
              <p:cNvPr id="36911" name="Line 54"/>
              <p:cNvSpPr>
                <a:spLocks noChangeShapeType="1"/>
              </p:cNvSpPr>
              <p:nvPr/>
            </p:nvSpPr>
            <p:spPr bwMode="auto">
              <a:xfrm flipH="1">
                <a:off x="4080" y="2256"/>
                <a:ext cx="19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2" name="Line 55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3" name="Line 56"/>
              <p:cNvSpPr>
                <a:spLocks noChangeShapeType="1"/>
              </p:cNvSpPr>
              <p:nvPr/>
            </p:nvSpPr>
            <p:spPr bwMode="auto">
              <a:xfrm>
                <a:off x="4224" y="27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4" name="Line 57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898" name="Group 58"/>
          <p:cNvGrpSpPr>
            <a:grpSpLocks/>
          </p:cNvGrpSpPr>
          <p:nvPr/>
        </p:nvGrpSpPr>
        <p:grpSpPr bwMode="auto">
          <a:xfrm rot="-2039022">
            <a:off x="5867400" y="4021138"/>
            <a:ext cx="244475" cy="550862"/>
            <a:chOff x="4080" y="2256"/>
            <a:chExt cx="384" cy="864"/>
          </a:xfrm>
        </p:grpSpPr>
        <p:grpSp>
          <p:nvGrpSpPr>
            <p:cNvPr id="36899" name="Group 59"/>
            <p:cNvGrpSpPr>
              <a:grpSpLocks/>
            </p:cNvGrpSpPr>
            <p:nvPr/>
          </p:nvGrpSpPr>
          <p:grpSpPr bwMode="auto">
            <a:xfrm>
              <a:off x="4080" y="2256"/>
              <a:ext cx="192" cy="864"/>
              <a:chOff x="4080" y="2256"/>
              <a:chExt cx="192" cy="864"/>
            </a:xfrm>
          </p:grpSpPr>
          <p:sp>
            <p:nvSpPr>
              <p:cNvPr id="36905" name="Line 60"/>
              <p:cNvSpPr>
                <a:spLocks noChangeShapeType="1"/>
              </p:cNvSpPr>
              <p:nvPr/>
            </p:nvSpPr>
            <p:spPr bwMode="auto">
              <a:xfrm flipH="1">
                <a:off x="4080" y="2256"/>
                <a:ext cx="19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6" name="Line 61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7" name="Line 62"/>
              <p:cNvSpPr>
                <a:spLocks noChangeShapeType="1"/>
              </p:cNvSpPr>
              <p:nvPr/>
            </p:nvSpPr>
            <p:spPr bwMode="auto">
              <a:xfrm>
                <a:off x="4224" y="27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8" name="Line 63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0" name="Group 64"/>
            <p:cNvGrpSpPr>
              <a:grpSpLocks/>
            </p:cNvGrpSpPr>
            <p:nvPr/>
          </p:nvGrpSpPr>
          <p:grpSpPr bwMode="auto">
            <a:xfrm flipH="1">
              <a:off x="4272" y="2256"/>
              <a:ext cx="192" cy="864"/>
              <a:chOff x="4080" y="2256"/>
              <a:chExt cx="192" cy="864"/>
            </a:xfrm>
          </p:grpSpPr>
          <p:sp>
            <p:nvSpPr>
              <p:cNvPr id="36901" name="Line 65"/>
              <p:cNvSpPr>
                <a:spLocks noChangeShapeType="1"/>
              </p:cNvSpPr>
              <p:nvPr/>
            </p:nvSpPr>
            <p:spPr bwMode="auto">
              <a:xfrm flipH="1">
                <a:off x="4080" y="2256"/>
                <a:ext cx="19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2" name="Line 66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3" name="Line 67"/>
              <p:cNvSpPr>
                <a:spLocks noChangeShapeType="1"/>
              </p:cNvSpPr>
              <p:nvPr/>
            </p:nvSpPr>
            <p:spPr bwMode="auto">
              <a:xfrm>
                <a:off x="4224" y="27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4" name="Line 68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CSCI4140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Page </a:t>
            </a:r>
            <a:fld id="{1F2CE27B-2ED0-477F-BBAB-3DD6057A4448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2514600" y="1828800"/>
            <a:ext cx="6172200" cy="3581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6096000" y="1524000"/>
            <a:ext cx="2895600" cy="2667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Drag-and-drop Widget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5943600" y="1447800"/>
            <a:ext cx="2328863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1400" b="1"/>
              <a:t>Events on mouse action: 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7620000" y="2062163"/>
            <a:ext cx="1106488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mousedown</a:t>
            </a:r>
          </a:p>
        </p:txBody>
      </p:sp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6248400" y="2138363"/>
            <a:ext cx="879475" cy="31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mouseup</a:t>
            </a:r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6858000" y="2595563"/>
            <a:ext cx="1101725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mousemove</a:t>
            </a:r>
          </a:p>
        </p:txBody>
      </p:sp>
      <p:sp>
        <p:nvSpPr>
          <p:cNvPr id="37899" name="Text Box 9"/>
          <p:cNvSpPr txBox="1">
            <a:spLocks noChangeArrowheads="1"/>
          </p:cNvSpPr>
          <p:nvPr/>
        </p:nvSpPr>
        <p:spPr bwMode="auto">
          <a:xfrm>
            <a:off x="7696200" y="3662363"/>
            <a:ext cx="941388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mouseout</a:t>
            </a:r>
          </a:p>
        </p:txBody>
      </p:sp>
      <p:sp>
        <p:nvSpPr>
          <p:cNvPr id="37900" name="Text Box 10"/>
          <p:cNvSpPr txBox="1">
            <a:spLocks noChangeArrowheads="1"/>
          </p:cNvSpPr>
          <p:nvPr/>
        </p:nvSpPr>
        <p:spPr bwMode="auto">
          <a:xfrm>
            <a:off x="7467600" y="3128963"/>
            <a:ext cx="1020763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b="1"/>
              <a:t>mouseover</a:t>
            </a:r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 flipH="1">
            <a:off x="4038600" y="2286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Text Box 12"/>
          <p:cNvSpPr txBox="1">
            <a:spLocks noChangeArrowheads="1"/>
          </p:cNvSpPr>
          <p:nvPr/>
        </p:nvSpPr>
        <p:spPr bwMode="auto">
          <a:xfrm>
            <a:off x="381000" y="1447800"/>
            <a:ext cx="3673475" cy="2149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algn="l"/>
            <a:r>
              <a:rPr lang="en-US" altLang="zh-TW"/>
              <a:t>When the </a:t>
            </a:r>
            <a:r>
              <a:rPr lang="en-US" altLang="zh-TW" b="1">
                <a:solidFill>
                  <a:schemeClr val="hlink"/>
                </a:solidFill>
              </a:rPr>
              <a:t>mouseup </a:t>
            </a:r>
            <a:r>
              <a:rPr lang="en-US" altLang="zh-TW"/>
              <a:t>event is detected, the DIV should be dropped.</a:t>
            </a:r>
          </a:p>
          <a:p>
            <a:pPr algn="l"/>
            <a:endParaRPr lang="en-US" altLang="zh-TW"/>
          </a:p>
          <a:p>
            <a:pPr algn="l"/>
            <a:r>
              <a:rPr lang="en-US" altLang="zh-TW"/>
              <a:t>It is easy to do…remove the event listeners!</a:t>
            </a:r>
          </a:p>
          <a:p>
            <a:pPr algn="l"/>
            <a:endParaRPr lang="en-US" altLang="zh-TW"/>
          </a:p>
          <a:p>
            <a:pPr algn="l"/>
            <a:r>
              <a:rPr lang="en-US" altLang="zh-TW" b="1" u="sng"/>
              <a:t>Question:</a:t>
            </a:r>
            <a:r>
              <a:rPr lang="en-US" altLang="zh-TW"/>
              <a:t> If the event listener’s are not removed, what will happen?</a:t>
            </a:r>
          </a:p>
        </p:txBody>
      </p:sp>
      <p:grpSp>
        <p:nvGrpSpPr>
          <p:cNvPr id="37903" name="Group 13"/>
          <p:cNvGrpSpPr>
            <a:grpSpLocks/>
          </p:cNvGrpSpPr>
          <p:nvPr/>
        </p:nvGrpSpPr>
        <p:grpSpPr bwMode="auto">
          <a:xfrm>
            <a:off x="4800600" y="2895600"/>
            <a:ext cx="2133600" cy="2362200"/>
            <a:chOff x="816" y="1584"/>
            <a:chExt cx="1344" cy="1488"/>
          </a:xfrm>
        </p:grpSpPr>
        <p:sp>
          <p:nvSpPr>
            <p:cNvPr id="37922" name="Rectangle 14"/>
            <p:cNvSpPr>
              <a:spLocks noChangeArrowheads="1"/>
            </p:cNvSpPr>
            <p:nvPr/>
          </p:nvSpPr>
          <p:spPr bwMode="auto">
            <a:xfrm>
              <a:off x="816" y="1584"/>
              <a:ext cx="1344" cy="240"/>
            </a:xfrm>
            <a:prstGeom prst="rect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3" name="Rectangle 15"/>
            <p:cNvSpPr>
              <a:spLocks noChangeArrowheads="1"/>
            </p:cNvSpPr>
            <p:nvPr/>
          </p:nvSpPr>
          <p:spPr bwMode="auto">
            <a:xfrm>
              <a:off x="816" y="1824"/>
              <a:ext cx="1344" cy="12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4" name="Group 16"/>
            <p:cNvGrpSpPr>
              <a:grpSpLocks/>
            </p:cNvGrpSpPr>
            <p:nvPr/>
          </p:nvGrpSpPr>
          <p:grpSpPr bwMode="auto">
            <a:xfrm>
              <a:off x="1968" y="1632"/>
              <a:ext cx="144" cy="144"/>
              <a:chOff x="1584" y="3936"/>
              <a:chExt cx="144" cy="144"/>
            </a:xfrm>
          </p:grpSpPr>
          <p:sp>
            <p:nvSpPr>
              <p:cNvPr id="37925" name="Rectangle 17"/>
              <p:cNvSpPr>
                <a:spLocks noChangeArrowheads="1"/>
              </p:cNvSpPr>
              <p:nvPr/>
            </p:nvSpPr>
            <p:spPr bwMode="auto">
              <a:xfrm>
                <a:off x="1584" y="3936"/>
                <a:ext cx="144" cy="144"/>
              </a:xfrm>
              <a:prstGeom prst="rect">
                <a:avLst/>
              </a:prstGeom>
              <a:solidFill>
                <a:srgbClr val="FF5050"/>
              </a:solidFill>
              <a:ln w="285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6" name="Line 18"/>
              <p:cNvSpPr>
                <a:spLocks noChangeShapeType="1"/>
              </p:cNvSpPr>
              <p:nvPr/>
            </p:nvSpPr>
            <p:spPr bwMode="auto">
              <a:xfrm flipV="1">
                <a:off x="1584" y="39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7" name="Line 19"/>
              <p:cNvSpPr>
                <a:spLocks noChangeShapeType="1"/>
              </p:cNvSpPr>
              <p:nvPr/>
            </p:nvSpPr>
            <p:spPr bwMode="auto">
              <a:xfrm>
                <a:off x="1584" y="39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904" name="Group 20"/>
          <p:cNvGrpSpPr>
            <a:grpSpLocks/>
          </p:cNvGrpSpPr>
          <p:nvPr/>
        </p:nvGrpSpPr>
        <p:grpSpPr bwMode="auto">
          <a:xfrm rot="-2039022">
            <a:off x="5867400" y="4038600"/>
            <a:ext cx="244475" cy="550863"/>
            <a:chOff x="4080" y="2256"/>
            <a:chExt cx="384" cy="864"/>
          </a:xfrm>
        </p:grpSpPr>
        <p:grpSp>
          <p:nvGrpSpPr>
            <p:cNvPr id="37912" name="Group 21"/>
            <p:cNvGrpSpPr>
              <a:grpSpLocks/>
            </p:cNvGrpSpPr>
            <p:nvPr/>
          </p:nvGrpSpPr>
          <p:grpSpPr bwMode="auto">
            <a:xfrm>
              <a:off x="4080" y="2256"/>
              <a:ext cx="192" cy="864"/>
              <a:chOff x="4080" y="2256"/>
              <a:chExt cx="192" cy="864"/>
            </a:xfrm>
          </p:grpSpPr>
          <p:sp>
            <p:nvSpPr>
              <p:cNvPr id="37918" name="Line 22"/>
              <p:cNvSpPr>
                <a:spLocks noChangeShapeType="1"/>
              </p:cNvSpPr>
              <p:nvPr/>
            </p:nvSpPr>
            <p:spPr bwMode="auto">
              <a:xfrm flipH="1">
                <a:off x="4080" y="2256"/>
                <a:ext cx="19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9" name="Line 23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0" name="Line 24"/>
              <p:cNvSpPr>
                <a:spLocks noChangeShapeType="1"/>
              </p:cNvSpPr>
              <p:nvPr/>
            </p:nvSpPr>
            <p:spPr bwMode="auto">
              <a:xfrm>
                <a:off x="4224" y="27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1" name="Line 25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13" name="Group 26"/>
            <p:cNvGrpSpPr>
              <a:grpSpLocks/>
            </p:cNvGrpSpPr>
            <p:nvPr/>
          </p:nvGrpSpPr>
          <p:grpSpPr bwMode="auto">
            <a:xfrm flipH="1">
              <a:off x="4272" y="2256"/>
              <a:ext cx="192" cy="864"/>
              <a:chOff x="4080" y="2256"/>
              <a:chExt cx="192" cy="864"/>
            </a:xfrm>
          </p:grpSpPr>
          <p:sp>
            <p:nvSpPr>
              <p:cNvPr id="37914" name="Line 27"/>
              <p:cNvSpPr>
                <a:spLocks noChangeShapeType="1"/>
              </p:cNvSpPr>
              <p:nvPr/>
            </p:nvSpPr>
            <p:spPr bwMode="auto">
              <a:xfrm flipH="1">
                <a:off x="4080" y="2256"/>
                <a:ext cx="19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5" name="Line 28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6" name="Line 29"/>
              <p:cNvSpPr>
                <a:spLocks noChangeShapeType="1"/>
              </p:cNvSpPr>
              <p:nvPr/>
            </p:nvSpPr>
            <p:spPr bwMode="auto">
              <a:xfrm>
                <a:off x="4224" y="27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7" name="Line 30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905" name="Line 31"/>
          <p:cNvSpPr>
            <a:spLocks noChangeShapeType="1"/>
          </p:cNvSpPr>
          <p:nvPr/>
        </p:nvSpPr>
        <p:spPr bwMode="auto">
          <a:xfrm>
            <a:off x="7467600" y="3124200"/>
            <a:ext cx="1143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Line 32"/>
          <p:cNvSpPr>
            <a:spLocks noChangeShapeType="1"/>
          </p:cNvSpPr>
          <p:nvPr/>
        </p:nvSpPr>
        <p:spPr bwMode="auto">
          <a:xfrm flipV="1">
            <a:off x="7467600" y="3124200"/>
            <a:ext cx="1143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Line 33"/>
          <p:cNvSpPr>
            <a:spLocks noChangeShapeType="1"/>
          </p:cNvSpPr>
          <p:nvPr/>
        </p:nvSpPr>
        <p:spPr bwMode="auto">
          <a:xfrm>
            <a:off x="7696200" y="3657600"/>
            <a:ext cx="10668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8" name="Line 34"/>
          <p:cNvSpPr>
            <a:spLocks noChangeShapeType="1"/>
          </p:cNvSpPr>
          <p:nvPr/>
        </p:nvSpPr>
        <p:spPr bwMode="auto">
          <a:xfrm flipV="1">
            <a:off x="7696200" y="3657600"/>
            <a:ext cx="10668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9" name="Line 35"/>
          <p:cNvSpPr>
            <a:spLocks noChangeShapeType="1"/>
          </p:cNvSpPr>
          <p:nvPr/>
        </p:nvSpPr>
        <p:spPr bwMode="auto">
          <a:xfrm flipV="1">
            <a:off x="8153400" y="4038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10" name="Line 36"/>
          <p:cNvSpPr>
            <a:spLocks noChangeShapeType="1"/>
          </p:cNvSpPr>
          <p:nvPr/>
        </p:nvSpPr>
        <p:spPr bwMode="auto">
          <a:xfrm>
            <a:off x="7543800" y="35052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1" name="Text Box 37"/>
          <p:cNvSpPr txBox="1">
            <a:spLocks noChangeArrowheads="1"/>
          </p:cNvSpPr>
          <p:nvPr/>
        </p:nvSpPr>
        <p:spPr bwMode="auto">
          <a:xfrm>
            <a:off x="7239000" y="4495800"/>
            <a:ext cx="1539875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1400"/>
              <a:t>Not useful when doing drag-and-drop...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CSCI4140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Page </a:t>
            </a:r>
            <a:fld id="{74557EE0-E59B-47BF-8A97-A4ED3D8C20A0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Some Questions...</a:t>
            </a:r>
          </a:p>
        </p:txBody>
      </p:sp>
      <p:pic>
        <p:nvPicPr>
          <p:cNvPr id="39941" name="Picture 4" descr="bliss_x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4000"/>
            <a:ext cx="5105400" cy="38306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3962400" y="2916238"/>
            <a:ext cx="4800600" cy="19050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962400" y="2535238"/>
            <a:ext cx="4800600" cy="381000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4" name="Group 7"/>
          <p:cNvGrpSpPr>
            <a:grpSpLocks/>
          </p:cNvGrpSpPr>
          <p:nvPr/>
        </p:nvGrpSpPr>
        <p:grpSpPr bwMode="auto">
          <a:xfrm>
            <a:off x="8382000" y="2611438"/>
            <a:ext cx="228600" cy="228600"/>
            <a:chOff x="1584" y="3936"/>
            <a:chExt cx="144" cy="144"/>
          </a:xfrm>
        </p:grpSpPr>
        <p:sp>
          <p:nvSpPr>
            <p:cNvPr id="39966" name="Rectangle 8"/>
            <p:cNvSpPr>
              <a:spLocks noChangeArrowheads="1"/>
            </p:cNvSpPr>
            <p:nvPr/>
          </p:nvSpPr>
          <p:spPr bwMode="auto">
            <a:xfrm>
              <a:off x="1584" y="3936"/>
              <a:ext cx="144" cy="144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Line 9"/>
            <p:cNvSpPr>
              <a:spLocks noChangeShapeType="1"/>
            </p:cNvSpPr>
            <p:nvPr/>
          </p:nvSpPr>
          <p:spPr bwMode="auto">
            <a:xfrm flipV="1">
              <a:off x="1584" y="3936"/>
              <a:ext cx="144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10"/>
            <p:cNvSpPr>
              <a:spLocks noChangeShapeType="1"/>
            </p:cNvSpPr>
            <p:nvPr/>
          </p:nvSpPr>
          <p:spPr bwMode="auto">
            <a:xfrm>
              <a:off x="1584" y="3936"/>
              <a:ext cx="144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5" name="Rectangle 11"/>
          <p:cNvSpPr>
            <a:spLocks noChangeArrowheads="1"/>
          </p:cNvSpPr>
          <p:nvPr/>
        </p:nvSpPr>
        <p:spPr bwMode="auto">
          <a:xfrm>
            <a:off x="4800600" y="3373438"/>
            <a:ext cx="2133600" cy="381000"/>
          </a:xfrm>
          <a:prstGeom prst="rect">
            <a:avLst/>
          </a:prstGeom>
          <a:solidFill>
            <a:srgbClr val="33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4800600" y="3754438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7" name="Group 13"/>
          <p:cNvGrpSpPr>
            <a:grpSpLocks/>
          </p:cNvGrpSpPr>
          <p:nvPr/>
        </p:nvGrpSpPr>
        <p:grpSpPr bwMode="auto">
          <a:xfrm>
            <a:off x="6629400" y="3449638"/>
            <a:ext cx="228600" cy="228600"/>
            <a:chOff x="1584" y="3936"/>
            <a:chExt cx="144" cy="144"/>
          </a:xfrm>
        </p:grpSpPr>
        <p:sp>
          <p:nvSpPr>
            <p:cNvPr id="39963" name="Rectangle 14"/>
            <p:cNvSpPr>
              <a:spLocks noChangeArrowheads="1"/>
            </p:cNvSpPr>
            <p:nvPr/>
          </p:nvSpPr>
          <p:spPr bwMode="auto">
            <a:xfrm>
              <a:off x="1584" y="3936"/>
              <a:ext cx="144" cy="144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Line 15"/>
            <p:cNvSpPr>
              <a:spLocks noChangeShapeType="1"/>
            </p:cNvSpPr>
            <p:nvPr/>
          </p:nvSpPr>
          <p:spPr bwMode="auto">
            <a:xfrm flipV="1">
              <a:off x="1584" y="3936"/>
              <a:ext cx="144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16"/>
            <p:cNvSpPr>
              <a:spLocks noChangeShapeType="1"/>
            </p:cNvSpPr>
            <p:nvPr/>
          </p:nvSpPr>
          <p:spPr bwMode="auto">
            <a:xfrm>
              <a:off x="1584" y="3936"/>
              <a:ext cx="144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8" name="Text Box 17"/>
          <p:cNvSpPr txBox="1">
            <a:spLocks noChangeArrowheads="1"/>
          </p:cNvSpPr>
          <p:nvPr/>
        </p:nvSpPr>
        <p:spPr bwMode="auto">
          <a:xfrm>
            <a:off x="5029200" y="1905000"/>
            <a:ext cx="1143000" cy="333375"/>
          </a:xfrm>
          <a:prstGeom prst="rect">
            <a:avLst/>
          </a:prstGeom>
          <a:solidFill>
            <a:schemeClr val="bg1"/>
          </a:solidFill>
          <a:ln w="28575">
            <a:solidFill>
              <a:srgbClr val="FF5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/>
              <a:t>To Window</a:t>
            </a:r>
          </a:p>
        </p:txBody>
      </p:sp>
      <p:sp>
        <p:nvSpPr>
          <p:cNvPr id="39949" name="Text Box 18"/>
          <p:cNvSpPr txBox="1">
            <a:spLocks noChangeArrowheads="1"/>
          </p:cNvSpPr>
          <p:nvPr/>
        </p:nvSpPr>
        <p:spPr bwMode="auto">
          <a:xfrm>
            <a:off x="4070350" y="25352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800">
                <a:solidFill>
                  <a:schemeClr val="bg1"/>
                </a:solidFill>
                <a:latin typeface="Arial" charset="0"/>
              </a:rPr>
              <a:t>Firefox</a:t>
            </a:r>
          </a:p>
        </p:txBody>
      </p:sp>
      <p:sp>
        <p:nvSpPr>
          <p:cNvPr id="39950" name="Rectangle 19"/>
          <p:cNvSpPr>
            <a:spLocks noChangeArrowheads="1"/>
          </p:cNvSpPr>
          <p:nvPr/>
        </p:nvSpPr>
        <p:spPr bwMode="auto">
          <a:xfrm>
            <a:off x="3962400" y="2535238"/>
            <a:ext cx="4800600" cy="22860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20"/>
          <p:cNvSpPr>
            <a:spLocks noChangeArrowheads="1"/>
          </p:cNvSpPr>
          <p:nvPr/>
        </p:nvSpPr>
        <p:spPr bwMode="auto">
          <a:xfrm>
            <a:off x="5029200" y="3449638"/>
            <a:ext cx="2133600" cy="11430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Freeform 21"/>
          <p:cNvSpPr>
            <a:spLocks/>
          </p:cNvSpPr>
          <p:nvPr/>
        </p:nvSpPr>
        <p:spPr bwMode="auto">
          <a:xfrm>
            <a:off x="7667625" y="3602038"/>
            <a:ext cx="333375" cy="471487"/>
          </a:xfrm>
          <a:custGeom>
            <a:avLst/>
            <a:gdLst>
              <a:gd name="T0" fmla="*/ 0 w 210"/>
              <a:gd name="T1" fmla="*/ 0 h 297"/>
              <a:gd name="T2" fmla="*/ 66675 w 210"/>
              <a:gd name="T3" fmla="*/ 320675 h 297"/>
              <a:gd name="T4" fmla="*/ 141288 w 210"/>
              <a:gd name="T5" fmla="*/ 268287 h 297"/>
              <a:gd name="T6" fmla="*/ 280988 w 210"/>
              <a:gd name="T7" fmla="*/ 471487 h 297"/>
              <a:gd name="T8" fmla="*/ 333375 w 210"/>
              <a:gd name="T9" fmla="*/ 433387 h 297"/>
              <a:gd name="T10" fmla="*/ 200025 w 210"/>
              <a:gd name="T11" fmla="*/ 228600 h 297"/>
              <a:gd name="T12" fmla="*/ 269875 w 210"/>
              <a:gd name="T13" fmla="*/ 180975 h 297"/>
              <a:gd name="T14" fmla="*/ 0 w 210"/>
              <a:gd name="T15" fmla="*/ 0 h 2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0"/>
              <a:gd name="T25" fmla="*/ 0 h 297"/>
              <a:gd name="T26" fmla="*/ 210 w 210"/>
              <a:gd name="T27" fmla="*/ 297 h 2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0" h="297">
                <a:moveTo>
                  <a:pt x="0" y="0"/>
                </a:moveTo>
                <a:lnTo>
                  <a:pt x="42" y="202"/>
                </a:lnTo>
                <a:lnTo>
                  <a:pt x="89" y="169"/>
                </a:lnTo>
                <a:lnTo>
                  <a:pt x="177" y="297"/>
                </a:lnTo>
                <a:lnTo>
                  <a:pt x="210" y="273"/>
                </a:lnTo>
                <a:lnTo>
                  <a:pt x="126" y="144"/>
                </a:lnTo>
                <a:lnTo>
                  <a:pt x="170" y="1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Text Box 22"/>
          <p:cNvSpPr txBox="1">
            <a:spLocks noChangeArrowheads="1"/>
          </p:cNvSpPr>
          <p:nvPr/>
        </p:nvSpPr>
        <p:spPr bwMode="auto">
          <a:xfrm>
            <a:off x="5257800" y="4038600"/>
            <a:ext cx="1600200" cy="333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1400"/>
              <a:t>From target object</a:t>
            </a:r>
          </a:p>
        </p:txBody>
      </p:sp>
      <p:sp>
        <p:nvSpPr>
          <p:cNvPr id="39954" name="Freeform 23"/>
          <p:cNvSpPr>
            <a:spLocks/>
          </p:cNvSpPr>
          <p:nvPr/>
        </p:nvSpPr>
        <p:spPr bwMode="auto">
          <a:xfrm>
            <a:off x="6096000" y="1544638"/>
            <a:ext cx="333375" cy="471487"/>
          </a:xfrm>
          <a:custGeom>
            <a:avLst/>
            <a:gdLst>
              <a:gd name="T0" fmla="*/ 0 w 210"/>
              <a:gd name="T1" fmla="*/ 0 h 297"/>
              <a:gd name="T2" fmla="*/ 66675 w 210"/>
              <a:gd name="T3" fmla="*/ 320675 h 297"/>
              <a:gd name="T4" fmla="*/ 141288 w 210"/>
              <a:gd name="T5" fmla="*/ 268287 h 297"/>
              <a:gd name="T6" fmla="*/ 280988 w 210"/>
              <a:gd name="T7" fmla="*/ 471487 h 297"/>
              <a:gd name="T8" fmla="*/ 333375 w 210"/>
              <a:gd name="T9" fmla="*/ 433387 h 297"/>
              <a:gd name="T10" fmla="*/ 200025 w 210"/>
              <a:gd name="T11" fmla="*/ 228600 h 297"/>
              <a:gd name="T12" fmla="*/ 269875 w 210"/>
              <a:gd name="T13" fmla="*/ 180975 h 297"/>
              <a:gd name="T14" fmla="*/ 0 w 210"/>
              <a:gd name="T15" fmla="*/ 0 h 2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0"/>
              <a:gd name="T25" fmla="*/ 0 h 297"/>
              <a:gd name="T26" fmla="*/ 210 w 210"/>
              <a:gd name="T27" fmla="*/ 297 h 2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0" h="297">
                <a:moveTo>
                  <a:pt x="0" y="0"/>
                </a:moveTo>
                <a:lnTo>
                  <a:pt x="42" y="202"/>
                </a:lnTo>
                <a:lnTo>
                  <a:pt x="89" y="169"/>
                </a:lnTo>
                <a:lnTo>
                  <a:pt x="177" y="297"/>
                </a:lnTo>
                <a:lnTo>
                  <a:pt x="210" y="273"/>
                </a:lnTo>
                <a:lnTo>
                  <a:pt x="126" y="144"/>
                </a:lnTo>
                <a:lnTo>
                  <a:pt x="170" y="1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Line 24"/>
          <p:cNvSpPr>
            <a:spLocks noChangeShapeType="1"/>
          </p:cNvSpPr>
          <p:nvPr/>
        </p:nvSpPr>
        <p:spPr bwMode="auto">
          <a:xfrm flipV="1">
            <a:off x="6324600" y="2078038"/>
            <a:ext cx="0" cy="1447800"/>
          </a:xfrm>
          <a:prstGeom prst="line">
            <a:avLst/>
          </a:prstGeom>
          <a:noFill/>
          <a:ln w="38100">
            <a:solidFill>
              <a:srgbClr val="FF505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Line 25"/>
          <p:cNvSpPr>
            <a:spLocks noChangeShapeType="1"/>
          </p:cNvSpPr>
          <p:nvPr/>
        </p:nvSpPr>
        <p:spPr bwMode="auto">
          <a:xfrm>
            <a:off x="6629400" y="3906838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Freeform 26"/>
          <p:cNvSpPr>
            <a:spLocks/>
          </p:cNvSpPr>
          <p:nvPr/>
        </p:nvSpPr>
        <p:spPr bwMode="auto">
          <a:xfrm>
            <a:off x="6248400" y="3525838"/>
            <a:ext cx="333375" cy="471487"/>
          </a:xfrm>
          <a:custGeom>
            <a:avLst/>
            <a:gdLst>
              <a:gd name="T0" fmla="*/ 0 w 210"/>
              <a:gd name="T1" fmla="*/ 0 h 297"/>
              <a:gd name="T2" fmla="*/ 66675 w 210"/>
              <a:gd name="T3" fmla="*/ 320675 h 297"/>
              <a:gd name="T4" fmla="*/ 141288 w 210"/>
              <a:gd name="T5" fmla="*/ 268287 h 297"/>
              <a:gd name="T6" fmla="*/ 280988 w 210"/>
              <a:gd name="T7" fmla="*/ 471487 h 297"/>
              <a:gd name="T8" fmla="*/ 333375 w 210"/>
              <a:gd name="T9" fmla="*/ 433387 h 297"/>
              <a:gd name="T10" fmla="*/ 200025 w 210"/>
              <a:gd name="T11" fmla="*/ 228600 h 297"/>
              <a:gd name="T12" fmla="*/ 269875 w 210"/>
              <a:gd name="T13" fmla="*/ 180975 h 297"/>
              <a:gd name="T14" fmla="*/ 0 w 210"/>
              <a:gd name="T15" fmla="*/ 0 h 2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0"/>
              <a:gd name="T25" fmla="*/ 0 h 297"/>
              <a:gd name="T26" fmla="*/ 210 w 210"/>
              <a:gd name="T27" fmla="*/ 297 h 2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0" h="297">
                <a:moveTo>
                  <a:pt x="0" y="0"/>
                </a:moveTo>
                <a:lnTo>
                  <a:pt x="42" y="202"/>
                </a:lnTo>
                <a:lnTo>
                  <a:pt x="89" y="169"/>
                </a:lnTo>
                <a:lnTo>
                  <a:pt x="177" y="297"/>
                </a:lnTo>
                <a:lnTo>
                  <a:pt x="210" y="273"/>
                </a:lnTo>
                <a:lnTo>
                  <a:pt x="126" y="144"/>
                </a:lnTo>
                <a:lnTo>
                  <a:pt x="170" y="1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Text Box 27"/>
          <p:cNvSpPr txBox="1">
            <a:spLocks noChangeArrowheads="1"/>
          </p:cNvSpPr>
          <p:nvPr/>
        </p:nvSpPr>
        <p:spPr bwMode="auto">
          <a:xfrm>
            <a:off x="381000" y="1504950"/>
            <a:ext cx="3124200" cy="68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algn="l"/>
            <a:r>
              <a:rPr lang="en-US" altLang="zh-TW"/>
              <a:t>Just adding event listeners to the </a:t>
            </a:r>
            <a:r>
              <a:rPr lang="en-US" altLang="zh-TW" b="1">
                <a:solidFill>
                  <a:schemeClr val="hlink"/>
                </a:solidFill>
              </a:rPr>
              <a:t>target object</a:t>
            </a:r>
            <a:r>
              <a:rPr lang="en-US" altLang="zh-TW"/>
              <a:t> is not enough!</a:t>
            </a:r>
            <a:endParaRPr lang="en-US" altLang="zh-TW">
              <a:latin typeface="Consolas" pitchFamily="49" charset="0"/>
            </a:endParaRPr>
          </a:p>
        </p:txBody>
      </p:sp>
      <p:sp>
        <p:nvSpPr>
          <p:cNvPr id="39959" name="Text Box 29"/>
          <p:cNvSpPr txBox="1">
            <a:spLocks noChangeArrowheads="1"/>
          </p:cNvSpPr>
          <p:nvPr/>
        </p:nvSpPr>
        <p:spPr bwMode="auto">
          <a:xfrm>
            <a:off x="381000" y="2441575"/>
            <a:ext cx="3124200" cy="68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algn="l"/>
            <a:r>
              <a:rPr lang="en-US" altLang="zh-TW"/>
              <a:t>Just adding event listeners to the </a:t>
            </a:r>
            <a:r>
              <a:rPr lang="en-US" altLang="zh-TW" b="1">
                <a:solidFill>
                  <a:schemeClr val="hlink"/>
                </a:solidFill>
              </a:rPr>
              <a:t>body object</a:t>
            </a:r>
            <a:r>
              <a:rPr lang="en-US" altLang="zh-TW"/>
              <a:t> is not enough, neither!</a:t>
            </a:r>
            <a:endParaRPr lang="en-US" altLang="zh-TW">
              <a:latin typeface="Consolas" pitchFamily="49" charset="0"/>
            </a:endParaRPr>
          </a:p>
        </p:txBody>
      </p:sp>
      <p:sp>
        <p:nvSpPr>
          <p:cNvPr id="39960" name="Text Box 30"/>
          <p:cNvSpPr txBox="1">
            <a:spLocks noChangeArrowheads="1"/>
          </p:cNvSpPr>
          <p:nvPr/>
        </p:nvSpPr>
        <p:spPr bwMode="auto">
          <a:xfrm>
            <a:off x="381000" y="3505200"/>
            <a:ext cx="3124200" cy="68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algn="l"/>
            <a:r>
              <a:rPr lang="en-US" altLang="zh-TW"/>
              <a:t>“</a:t>
            </a:r>
            <a:r>
              <a:rPr lang="en-US" altLang="zh-TW" b="1">
                <a:solidFill>
                  <a:schemeClr val="hlink"/>
                </a:solidFill>
              </a:rPr>
              <a:t>window object + body object + target object</a:t>
            </a:r>
            <a:r>
              <a:rPr lang="en-US" altLang="zh-TW"/>
              <a:t>” is the solution!</a:t>
            </a:r>
            <a:endParaRPr lang="en-US" altLang="zh-TW">
              <a:latin typeface="Consolas" pitchFamily="49" charset="0"/>
            </a:endParaRPr>
          </a:p>
        </p:txBody>
      </p:sp>
      <p:sp>
        <p:nvSpPr>
          <p:cNvPr id="39961" name="Rectangle 31">
            <a:hlinkClick r:id="rId3"/>
          </p:cNvPr>
          <p:cNvSpPr>
            <a:spLocks noChangeArrowheads="1"/>
          </p:cNvSpPr>
          <p:nvPr/>
        </p:nvSpPr>
        <p:spPr bwMode="auto">
          <a:xfrm>
            <a:off x="0" y="6019800"/>
            <a:ext cx="9144000" cy="3048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TW" b="1">
                <a:solidFill>
                  <a:schemeClr val="folHlink"/>
                </a:solidFill>
                <a:latin typeface="Consolas" pitchFamily="49" charset="0"/>
              </a:rPr>
              <a:t>See “www.centamap.com”, what is the problem?</a:t>
            </a:r>
          </a:p>
        </p:txBody>
      </p:sp>
      <p:sp>
        <p:nvSpPr>
          <p:cNvPr id="39962" name="Text Box 32"/>
          <p:cNvSpPr txBox="1">
            <a:spLocks noChangeArrowheads="1"/>
          </p:cNvSpPr>
          <p:nvPr/>
        </p:nvSpPr>
        <p:spPr bwMode="auto">
          <a:xfrm>
            <a:off x="7620000" y="4191000"/>
            <a:ext cx="838200" cy="333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/>
              <a:t>To body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listeners to DIV only…</a:t>
            </a:r>
          </a:p>
        </p:txBody>
      </p:sp>
      <p:pic>
        <p:nvPicPr>
          <p:cNvPr id="8" name="Content Placeholder 7" descr="dnd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" b="20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CSCI4140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BAA61501-A8CD-4161-B9B3-E6523557C8F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97735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listeners to </a:t>
            </a:r>
            <a:r>
              <a:rPr lang="en-US" dirty="0" smtClean="0"/>
              <a:t>DIV and Body </a:t>
            </a:r>
            <a:r>
              <a:rPr lang="en-US" dirty="0"/>
              <a:t>only…</a:t>
            </a:r>
          </a:p>
        </p:txBody>
      </p:sp>
      <p:pic>
        <p:nvPicPr>
          <p:cNvPr id="6" name="Content Placeholder 5" descr="dnd2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" b="20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CSCI4140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BAA61501-A8CD-4161-B9B3-E6523557C8F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89656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Listeners to DIV, Body, &amp; Window</a:t>
            </a:r>
            <a:endParaRPr lang="en-US" dirty="0"/>
          </a:p>
        </p:txBody>
      </p:sp>
      <p:pic>
        <p:nvPicPr>
          <p:cNvPr id="6" name="Content Placeholder 5" descr="dnd3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" b="20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CSCI4140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BAA61501-A8CD-4161-B9B3-E6523557C8F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5740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c4430">
  <a:themeElements>
    <a:clrScheme name="csc44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c4430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csc44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4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4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4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4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4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4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4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4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4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4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4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csc4430</Template>
  <TotalTime>3300</TotalTime>
  <Words>429</Words>
  <Application>Microsoft Macintosh PowerPoint</Application>
  <PresentationFormat>On-screen Show (4:3)</PresentationFormat>
  <Paragraphs>102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csc4430</vt:lpstr>
      <vt:lpstr>PowerPoint Presentation</vt:lpstr>
      <vt:lpstr>Simple drag-and-drop flow chart</vt:lpstr>
      <vt:lpstr>Drag-and-drop Widget</vt:lpstr>
      <vt:lpstr>Drag-and-drop Widget</vt:lpstr>
      <vt:lpstr>Drag-and-drop Widget</vt:lpstr>
      <vt:lpstr>Some Questions...</vt:lpstr>
      <vt:lpstr>Adding listeners to DIV only…</vt:lpstr>
      <vt:lpstr>Adding listeners to DIV and Body only…</vt:lpstr>
      <vt:lpstr>Adding Listeners to DIV, Body, &amp; Window</vt:lpstr>
      <vt:lpstr>Some questions...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Wong Tsz Yeung</dc:creator>
  <cp:lastModifiedBy>Tsz Yeung WONG</cp:lastModifiedBy>
  <cp:revision>306</cp:revision>
  <dcterms:created xsi:type="dcterms:W3CDTF">2009-01-03T09:13:19Z</dcterms:created>
  <dcterms:modified xsi:type="dcterms:W3CDTF">2014-03-25T11:49:04Z</dcterms:modified>
</cp:coreProperties>
</file>