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61" r:id="rId4"/>
    <p:sldId id="260" r:id="rId5"/>
    <p:sldId id="258" r:id="rId6"/>
    <p:sldId id="269" r:id="rId7"/>
    <p:sldId id="270" r:id="rId8"/>
    <p:sldId id="259" r:id="rId9"/>
    <p:sldId id="262" r:id="rId10"/>
    <p:sldId id="263" r:id="rId11"/>
    <p:sldId id="264" r:id="rId12"/>
    <p:sldId id="265" r:id="rId13"/>
    <p:sldId id="266" r:id="rId14"/>
    <p:sldId id="267" r:id="rId15"/>
    <p:sldId id="268"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A00"/>
    <a:srgbClr val="0823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varScale="1">
        <p:scale>
          <a:sx n="84" d="100"/>
          <a:sy n="84" d="100"/>
        </p:scale>
        <p:origin x="216" y="9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EDDFBF-03CA-4C9E-9628-FC16DCBCFC65}" type="datetimeFigureOut">
              <a:rPr lang="es-CL" smtClean="0"/>
              <a:t>16-04-2018</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EC75E-A106-4918-A86E-D52958B1CBF9}" type="slidenum">
              <a:rPr lang="es-CL" smtClean="0"/>
              <a:t>‹Nº›</a:t>
            </a:fld>
            <a:endParaRPr lang="es-CL"/>
          </a:p>
        </p:txBody>
      </p:sp>
    </p:spTree>
    <p:extLst>
      <p:ext uri="{BB962C8B-B14F-4D97-AF65-F5344CB8AC3E}">
        <p14:creationId xmlns:p14="http://schemas.microsoft.com/office/powerpoint/2010/main" val="1853980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kern="1200" dirty="0">
                <a:solidFill>
                  <a:schemeClr val="tx1"/>
                </a:solidFill>
                <a:effectLst/>
                <a:latin typeface="+mn-lt"/>
                <a:ea typeface="+mn-ea"/>
                <a:cs typeface="+mn-cs"/>
              </a:rPr>
              <a:t>Actualmente la pastelería Doña Rosa ha aumentado considerablemente su clientela, como consecuencia de esto, los trabajadores se han visto colapsados y no dan abasto frente a tanta exigencia provocada por los clientes, cabe mencionar que la pastelería funciona únicamente con un local físico, además para poder hacer un pedido especial de algún producto de la pastelería, el cliente debe asistir a la pastelería, primero debe presentarse a realizar el pedido y luego a retirarlo. Esto ha generado descontento en su clientela.</a:t>
            </a:r>
          </a:p>
          <a:p>
            <a:r>
              <a:rPr lang="es-CL" sz="1200" kern="1200" dirty="0">
                <a:solidFill>
                  <a:schemeClr val="tx1"/>
                </a:solidFill>
                <a:effectLst/>
                <a:latin typeface="+mn-lt"/>
                <a:ea typeface="+mn-ea"/>
                <a:cs typeface="+mn-cs"/>
              </a:rPr>
              <a:t>Para enmendar esta situación, se solicita poseer un proceso tecnológico el cual, de la posibilidad de hacer todo lo mencionado anteriormente, por medio de una página web. Lo cual digitalizará todo el proceso y así el cliente tenga facilidades al momento de realizar una compra, gracias a esto se podrá continuar con el prestigio y la eficacia de la atención entregada por la pastelería.</a:t>
            </a:r>
          </a:p>
          <a:p>
            <a:endParaRPr lang="es-CL" dirty="0"/>
          </a:p>
        </p:txBody>
      </p:sp>
      <p:sp>
        <p:nvSpPr>
          <p:cNvPr id="4" name="Marcador de número de diapositiva 3"/>
          <p:cNvSpPr>
            <a:spLocks noGrp="1"/>
          </p:cNvSpPr>
          <p:nvPr>
            <p:ph type="sldNum" sz="quarter" idx="10"/>
          </p:nvPr>
        </p:nvSpPr>
        <p:spPr/>
        <p:txBody>
          <a:bodyPr/>
          <a:lstStyle/>
          <a:p>
            <a:fld id="{6E5EC75E-A106-4918-A86E-D52958B1CBF9}" type="slidenum">
              <a:rPr lang="es-CL" smtClean="0"/>
              <a:t>2</a:t>
            </a:fld>
            <a:endParaRPr lang="es-CL"/>
          </a:p>
        </p:txBody>
      </p:sp>
    </p:spTree>
    <p:extLst>
      <p:ext uri="{BB962C8B-B14F-4D97-AF65-F5344CB8AC3E}">
        <p14:creationId xmlns:p14="http://schemas.microsoft.com/office/powerpoint/2010/main" val="1400831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6E5EC75E-A106-4918-A86E-D52958B1CBF9}" type="slidenum">
              <a:rPr lang="es-CL" smtClean="0"/>
              <a:t>4</a:t>
            </a:fld>
            <a:endParaRPr lang="es-CL"/>
          </a:p>
        </p:txBody>
      </p:sp>
    </p:spTree>
    <p:extLst>
      <p:ext uri="{BB962C8B-B14F-4D97-AF65-F5344CB8AC3E}">
        <p14:creationId xmlns:p14="http://schemas.microsoft.com/office/powerpoint/2010/main" val="2367604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4/16/2018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4/16/2018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4/16/2018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4/16/2018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4/16/2018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4/16/2018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4/16/2018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0595B4A7-32B1-41EE-B420-31393B6B380E}"/>
              </a:ext>
            </a:extLst>
          </p:cNvPr>
          <p:cNvSpPr>
            <a:spLocks noGrp="1"/>
          </p:cNvSpPr>
          <p:nvPr>
            <p:ph type="subTitle" idx="1"/>
          </p:nvPr>
        </p:nvSpPr>
        <p:spPr>
          <a:xfrm>
            <a:off x="463755" y="4965405"/>
            <a:ext cx="7103237" cy="1892595"/>
          </a:xfrm>
        </p:spPr>
        <p:txBody>
          <a:bodyPr>
            <a:normAutofit fontScale="92500" lnSpcReduction="10000"/>
          </a:bodyPr>
          <a:lstStyle/>
          <a:p>
            <a:pPr algn="l"/>
            <a:endParaRPr lang="es-CL" dirty="0"/>
          </a:p>
          <a:p>
            <a:pPr algn="l"/>
            <a:r>
              <a:rPr lang="es-CL" dirty="0"/>
              <a:t>Patricia Campos</a:t>
            </a:r>
          </a:p>
          <a:p>
            <a:pPr algn="l"/>
            <a:r>
              <a:rPr lang="es-CL" dirty="0"/>
              <a:t>Sebastián Orrego</a:t>
            </a:r>
          </a:p>
          <a:p>
            <a:pPr algn="l"/>
            <a:r>
              <a:rPr lang="es-CL" dirty="0"/>
              <a:t>Benjamín Mora</a:t>
            </a:r>
          </a:p>
          <a:p>
            <a:pPr algn="l"/>
            <a:r>
              <a:rPr lang="es-CL" dirty="0"/>
              <a:t>Rodrigo Aránguiz</a:t>
            </a:r>
          </a:p>
        </p:txBody>
      </p:sp>
      <p:pic>
        <p:nvPicPr>
          <p:cNvPr id="5" name="Imagen 4">
            <a:extLst>
              <a:ext uri="{FF2B5EF4-FFF2-40B4-BE49-F238E27FC236}">
                <a16:creationId xmlns:a16="http://schemas.microsoft.com/office/drawing/2014/main" id="{055849CF-A186-48EF-BA55-8FC7D2D8449E}"/>
              </a:ext>
            </a:extLst>
          </p:cNvPr>
          <p:cNvPicPr>
            <a:picLocks noChangeAspect="1"/>
          </p:cNvPicPr>
          <p:nvPr/>
        </p:nvPicPr>
        <p:blipFill>
          <a:blip r:embed="rId2"/>
          <a:stretch>
            <a:fillRect/>
          </a:stretch>
        </p:blipFill>
        <p:spPr>
          <a:xfrm>
            <a:off x="3725696" y="913921"/>
            <a:ext cx="5024069" cy="4529392"/>
          </a:xfrm>
          <a:prstGeom prst="rect">
            <a:avLst/>
          </a:prstGeom>
        </p:spPr>
      </p:pic>
      <p:sp>
        <p:nvSpPr>
          <p:cNvPr id="9" name="Título 1">
            <a:extLst>
              <a:ext uri="{FF2B5EF4-FFF2-40B4-BE49-F238E27FC236}">
                <a16:creationId xmlns:a16="http://schemas.microsoft.com/office/drawing/2014/main" id="{446DFC4A-6DB9-4D9D-B618-EDC53146185A}"/>
              </a:ext>
            </a:extLst>
          </p:cNvPr>
          <p:cNvSpPr txBox="1">
            <a:spLocks/>
          </p:cNvSpPr>
          <p:nvPr/>
        </p:nvSpPr>
        <p:spPr>
          <a:xfrm>
            <a:off x="1078522" y="244032"/>
            <a:ext cx="10318418" cy="139182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10000" kern="1200" cap="all" spc="800" baseline="0">
                <a:solidFill>
                  <a:schemeClr val="tx2"/>
                </a:solidFill>
                <a:latin typeface="+mj-lt"/>
                <a:ea typeface="+mj-ea"/>
                <a:cs typeface="+mj-cs"/>
              </a:defRPr>
            </a:lvl1pPr>
          </a:lstStyle>
          <a:p>
            <a:r>
              <a:rPr lang="es-CL" sz="6000" dirty="0"/>
              <a:t>Ingeniería de software</a:t>
            </a:r>
          </a:p>
        </p:txBody>
      </p:sp>
      <p:pic>
        <p:nvPicPr>
          <p:cNvPr id="1032" name="Picture 8" descr="http://www.clker.com/cliparts/k/n/G/v/6/o/blue-hat-md.png">
            <a:extLst>
              <a:ext uri="{FF2B5EF4-FFF2-40B4-BE49-F238E27FC236}">
                <a16:creationId xmlns:a16="http://schemas.microsoft.com/office/drawing/2014/main" id="{A2D5A48D-1484-4AD9-91E8-550D53D22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785" y="6131695"/>
            <a:ext cx="862198" cy="58825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43351BD7-6E0B-4720-A1EB-B9A83E9EFB4D}"/>
              </a:ext>
            </a:extLst>
          </p:cNvPr>
          <p:cNvSpPr txBox="1"/>
          <p:nvPr/>
        </p:nvSpPr>
        <p:spPr>
          <a:xfrm>
            <a:off x="10561983" y="6319840"/>
            <a:ext cx="1380699" cy="400110"/>
          </a:xfrm>
          <a:prstGeom prst="rect">
            <a:avLst/>
          </a:prstGeom>
          <a:noFill/>
        </p:spPr>
        <p:txBody>
          <a:bodyPr wrap="none" rtlCol="0">
            <a:spAutoFit/>
          </a:bodyPr>
          <a:lstStyle/>
          <a:p>
            <a:r>
              <a:rPr lang="es-CL" sz="2000" b="1" dirty="0">
                <a:solidFill>
                  <a:srgbClr val="002060"/>
                </a:solidFill>
                <a:latin typeface="Bembo" panose="020B0604020202020204" pitchFamily="18" charset="0"/>
              </a:rPr>
              <a:t>BLUE</a:t>
            </a:r>
            <a:r>
              <a:rPr lang="es-CL" sz="2000" dirty="0">
                <a:solidFill>
                  <a:srgbClr val="002060"/>
                </a:solidFill>
                <a:latin typeface="Bembo" panose="020B0604020202020204" pitchFamily="18" charset="0"/>
              </a:rPr>
              <a:t>HAT</a:t>
            </a:r>
          </a:p>
        </p:txBody>
      </p:sp>
    </p:spTree>
    <p:extLst>
      <p:ext uri="{BB962C8B-B14F-4D97-AF65-F5344CB8AC3E}">
        <p14:creationId xmlns:p14="http://schemas.microsoft.com/office/powerpoint/2010/main" val="1937849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508E1-0E82-4D4C-9DF7-FEC821DEE81D}"/>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345804F3-AA7F-4DC8-AADE-FF7539452970}"/>
              </a:ext>
            </a:extLst>
          </p:cNvPr>
          <p:cNvSpPr>
            <a:spLocks noGrp="1"/>
          </p:cNvSpPr>
          <p:nvPr>
            <p:ph idx="1"/>
          </p:nvPr>
        </p:nvSpPr>
        <p:spPr/>
        <p:txBody>
          <a:bodyPr/>
          <a:lstStyle/>
          <a:p>
            <a:endParaRPr lang="es-CL"/>
          </a:p>
        </p:txBody>
      </p:sp>
      <p:pic>
        <p:nvPicPr>
          <p:cNvPr id="4" name="Imagen 3">
            <a:extLst>
              <a:ext uri="{FF2B5EF4-FFF2-40B4-BE49-F238E27FC236}">
                <a16:creationId xmlns:a16="http://schemas.microsoft.com/office/drawing/2014/main" id="{46991836-15B4-4193-9245-DCB13F782F40}"/>
              </a:ext>
            </a:extLst>
          </p:cNvPr>
          <p:cNvPicPr/>
          <p:nvPr/>
        </p:nvPicPr>
        <p:blipFill>
          <a:blip r:embed="rId2"/>
          <a:stretch>
            <a:fillRect/>
          </a:stretch>
        </p:blipFill>
        <p:spPr>
          <a:xfrm>
            <a:off x="1112792" y="382385"/>
            <a:ext cx="10317208" cy="6093230"/>
          </a:xfrm>
          <a:prstGeom prst="rect">
            <a:avLst/>
          </a:prstGeom>
        </p:spPr>
      </p:pic>
    </p:spTree>
    <p:extLst>
      <p:ext uri="{BB962C8B-B14F-4D97-AF65-F5344CB8AC3E}">
        <p14:creationId xmlns:p14="http://schemas.microsoft.com/office/powerpoint/2010/main" val="413450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D120E6-338A-45A8-AF01-42EFD3398D00}"/>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2C19FD84-ECBA-431B-8A0C-20EAB16CCD2B}"/>
              </a:ext>
            </a:extLst>
          </p:cNvPr>
          <p:cNvSpPr>
            <a:spLocks noGrp="1"/>
          </p:cNvSpPr>
          <p:nvPr>
            <p:ph idx="1"/>
          </p:nvPr>
        </p:nvSpPr>
        <p:spPr/>
        <p:txBody>
          <a:bodyPr/>
          <a:lstStyle/>
          <a:p>
            <a:endParaRPr lang="es-CL"/>
          </a:p>
        </p:txBody>
      </p:sp>
      <p:pic>
        <p:nvPicPr>
          <p:cNvPr id="4" name="Imagen 3">
            <a:extLst>
              <a:ext uri="{FF2B5EF4-FFF2-40B4-BE49-F238E27FC236}">
                <a16:creationId xmlns:a16="http://schemas.microsoft.com/office/drawing/2014/main" id="{8EBF1E22-0794-463F-A085-94AAB1039001}"/>
              </a:ext>
            </a:extLst>
          </p:cNvPr>
          <p:cNvPicPr/>
          <p:nvPr/>
        </p:nvPicPr>
        <p:blipFill>
          <a:blip r:embed="rId2"/>
          <a:stretch>
            <a:fillRect/>
          </a:stretch>
        </p:blipFill>
        <p:spPr>
          <a:xfrm>
            <a:off x="1040221" y="262573"/>
            <a:ext cx="10571208" cy="6213042"/>
          </a:xfrm>
          <a:prstGeom prst="rect">
            <a:avLst/>
          </a:prstGeom>
        </p:spPr>
      </p:pic>
    </p:spTree>
    <p:extLst>
      <p:ext uri="{BB962C8B-B14F-4D97-AF65-F5344CB8AC3E}">
        <p14:creationId xmlns:p14="http://schemas.microsoft.com/office/powerpoint/2010/main" val="3537256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F64E63-778D-4255-A956-9C5ACFDF1825}"/>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FAD1EF17-D745-4CF6-930F-1B1710865155}"/>
              </a:ext>
            </a:extLst>
          </p:cNvPr>
          <p:cNvSpPr>
            <a:spLocks noGrp="1"/>
          </p:cNvSpPr>
          <p:nvPr>
            <p:ph idx="1"/>
          </p:nvPr>
        </p:nvSpPr>
        <p:spPr/>
        <p:txBody>
          <a:bodyPr/>
          <a:lstStyle/>
          <a:p>
            <a:endParaRPr lang="es-CL"/>
          </a:p>
        </p:txBody>
      </p:sp>
      <p:pic>
        <p:nvPicPr>
          <p:cNvPr id="4" name="Imagen 3">
            <a:extLst>
              <a:ext uri="{FF2B5EF4-FFF2-40B4-BE49-F238E27FC236}">
                <a16:creationId xmlns:a16="http://schemas.microsoft.com/office/drawing/2014/main" id="{37356774-2CB8-47A7-9F88-A2EC34C78C60}"/>
              </a:ext>
            </a:extLst>
          </p:cNvPr>
          <p:cNvPicPr/>
          <p:nvPr/>
        </p:nvPicPr>
        <p:blipFill>
          <a:blip r:embed="rId2"/>
          <a:stretch>
            <a:fillRect/>
          </a:stretch>
        </p:blipFill>
        <p:spPr>
          <a:xfrm>
            <a:off x="1011192" y="133731"/>
            <a:ext cx="10418807" cy="6223526"/>
          </a:xfrm>
          <a:prstGeom prst="rect">
            <a:avLst/>
          </a:prstGeom>
        </p:spPr>
      </p:pic>
    </p:spTree>
    <p:extLst>
      <p:ext uri="{BB962C8B-B14F-4D97-AF65-F5344CB8AC3E}">
        <p14:creationId xmlns:p14="http://schemas.microsoft.com/office/powerpoint/2010/main" val="423774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BDB9AC-5211-4C9B-9D5A-1D99E6845A42}"/>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8226E4E-DB7F-48C6-AC20-52554C593083}"/>
              </a:ext>
            </a:extLst>
          </p:cNvPr>
          <p:cNvSpPr>
            <a:spLocks noGrp="1"/>
          </p:cNvSpPr>
          <p:nvPr>
            <p:ph idx="1"/>
          </p:nvPr>
        </p:nvSpPr>
        <p:spPr/>
        <p:txBody>
          <a:bodyPr/>
          <a:lstStyle/>
          <a:p>
            <a:endParaRPr lang="es-CL"/>
          </a:p>
        </p:txBody>
      </p:sp>
      <p:pic>
        <p:nvPicPr>
          <p:cNvPr id="4" name="Imagen 3">
            <a:extLst>
              <a:ext uri="{FF2B5EF4-FFF2-40B4-BE49-F238E27FC236}">
                <a16:creationId xmlns:a16="http://schemas.microsoft.com/office/drawing/2014/main" id="{54E868DB-2357-4ACD-8F2F-2E8B9D794772}"/>
              </a:ext>
            </a:extLst>
          </p:cNvPr>
          <p:cNvPicPr/>
          <p:nvPr/>
        </p:nvPicPr>
        <p:blipFill>
          <a:blip r:embed="rId2"/>
          <a:stretch>
            <a:fillRect/>
          </a:stretch>
        </p:blipFill>
        <p:spPr>
          <a:xfrm>
            <a:off x="1131435" y="382385"/>
            <a:ext cx="10418808" cy="6252028"/>
          </a:xfrm>
          <a:prstGeom prst="rect">
            <a:avLst/>
          </a:prstGeom>
        </p:spPr>
      </p:pic>
    </p:spTree>
    <p:extLst>
      <p:ext uri="{BB962C8B-B14F-4D97-AF65-F5344CB8AC3E}">
        <p14:creationId xmlns:p14="http://schemas.microsoft.com/office/powerpoint/2010/main" val="4192689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3045511-1DF2-4138-90DF-C43D0F0D837F}"/>
              </a:ext>
            </a:extLst>
          </p:cNvPr>
          <p:cNvSpPr>
            <a:spLocks noGrp="1"/>
          </p:cNvSpPr>
          <p:nvPr>
            <p:ph idx="1"/>
          </p:nvPr>
        </p:nvSpPr>
        <p:spPr/>
        <p:txBody>
          <a:bodyPr/>
          <a:lstStyle/>
          <a:p>
            <a:endParaRPr lang="es-CL"/>
          </a:p>
        </p:txBody>
      </p:sp>
      <p:pic>
        <p:nvPicPr>
          <p:cNvPr id="4" name="Imagen 3">
            <a:extLst>
              <a:ext uri="{FF2B5EF4-FFF2-40B4-BE49-F238E27FC236}">
                <a16:creationId xmlns:a16="http://schemas.microsoft.com/office/drawing/2014/main" id="{DB65F36C-F16B-4136-B54D-A80727EA3546}"/>
              </a:ext>
            </a:extLst>
          </p:cNvPr>
          <p:cNvPicPr/>
          <p:nvPr/>
        </p:nvPicPr>
        <p:blipFill>
          <a:blip r:embed="rId2"/>
          <a:stretch>
            <a:fillRect/>
          </a:stretch>
        </p:blipFill>
        <p:spPr>
          <a:xfrm>
            <a:off x="1077953" y="654495"/>
            <a:ext cx="10658294" cy="5812790"/>
          </a:xfrm>
          <a:prstGeom prst="rect">
            <a:avLst/>
          </a:prstGeom>
        </p:spPr>
      </p:pic>
    </p:spTree>
    <p:extLst>
      <p:ext uri="{BB962C8B-B14F-4D97-AF65-F5344CB8AC3E}">
        <p14:creationId xmlns:p14="http://schemas.microsoft.com/office/powerpoint/2010/main" val="731910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6C7CD2-2242-4D11-8BA5-5EB97DFA8FF4}"/>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3BBC9D83-244F-49F1-8089-0612A39AFFFB}"/>
              </a:ext>
            </a:extLst>
          </p:cNvPr>
          <p:cNvSpPr>
            <a:spLocks noGrp="1"/>
          </p:cNvSpPr>
          <p:nvPr>
            <p:ph idx="1"/>
          </p:nvPr>
        </p:nvSpPr>
        <p:spPr/>
        <p:txBody>
          <a:bodyPr/>
          <a:lstStyle/>
          <a:p>
            <a:endParaRPr lang="es-CL"/>
          </a:p>
        </p:txBody>
      </p:sp>
      <p:pic>
        <p:nvPicPr>
          <p:cNvPr id="4" name="Imagen 3">
            <a:extLst>
              <a:ext uri="{FF2B5EF4-FFF2-40B4-BE49-F238E27FC236}">
                <a16:creationId xmlns:a16="http://schemas.microsoft.com/office/drawing/2014/main" id="{A9814294-8DE8-4E1C-AF82-7D7AC0109F03}"/>
              </a:ext>
            </a:extLst>
          </p:cNvPr>
          <p:cNvPicPr/>
          <p:nvPr/>
        </p:nvPicPr>
        <p:blipFill>
          <a:blip r:embed="rId2"/>
          <a:stretch>
            <a:fillRect/>
          </a:stretch>
        </p:blipFill>
        <p:spPr>
          <a:xfrm>
            <a:off x="1127306" y="382385"/>
            <a:ext cx="10556694" cy="5815215"/>
          </a:xfrm>
          <a:prstGeom prst="rect">
            <a:avLst/>
          </a:prstGeom>
        </p:spPr>
      </p:pic>
    </p:spTree>
    <p:extLst>
      <p:ext uri="{BB962C8B-B14F-4D97-AF65-F5344CB8AC3E}">
        <p14:creationId xmlns:p14="http://schemas.microsoft.com/office/powerpoint/2010/main" val="3249972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55849CF-A186-48EF-BA55-8FC7D2D8449E}"/>
              </a:ext>
            </a:extLst>
          </p:cNvPr>
          <p:cNvPicPr>
            <a:picLocks noChangeAspect="1"/>
          </p:cNvPicPr>
          <p:nvPr/>
        </p:nvPicPr>
        <p:blipFill>
          <a:blip r:embed="rId2"/>
          <a:stretch>
            <a:fillRect/>
          </a:stretch>
        </p:blipFill>
        <p:spPr>
          <a:xfrm>
            <a:off x="3725696" y="913921"/>
            <a:ext cx="5024069" cy="4529392"/>
          </a:xfrm>
          <a:prstGeom prst="rect">
            <a:avLst/>
          </a:prstGeom>
        </p:spPr>
      </p:pic>
      <p:sp>
        <p:nvSpPr>
          <p:cNvPr id="9" name="Título 1">
            <a:extLst>
              <a:ext uri="{FF2B5EF4-FFF2-40B4-BE49-F238E27FC236}">
                <a16:creationId xmlns:a16="http://schemas.microsoft.com/office/drawing/2014/main" id="{446DFC4A-6DB9-4D9D-B618-EDC53146185A}"/>
              </a:ext>
            </a:extLst>
          </p:cNvPr>
          <p:cNvSpPr txBox="1">
            <a:spLocks/>
          </p:cNvSpPr>
          <p:nvPr/>
        </p:nvSpPr>
        <p:spPr>
          <a:xfrm>
            <a:off x="1078522" y="244032"/>
            <a:ext cx="10318418" cy="139182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10000" kern="1200" cap="all" spc="800" baseline="0">
                <a:solidFill>
                  <a:schemeClr val="tx2"/>
                </a:solidFill>
                <a:latin typeface="+mj-lt"/>
                <a:ea typeface="+mj-ea"/>
                <a:cs typeface="+mj-cs"/>
              </a:defRPr>
            </a:lvl1pPr>
          </a:lstStyle>
          <a:p>
            <a:r>
              <a:rPr lang="es-CL" sz="6000" dirty="0"/>
              <a:t>Ingeniería de software</a:t>
            </a:r>
          </a:p>
        </p:txBody>
      </p:sp>
      <p:pic>
        <p:nvPicPr>
          <p:cNvPr id="1032" name="Picture 8" descr="http://www.clker.com/cliparts/k/n/G/v/6/o/blue-hat-md.png">
            <a:extLst>
              <a:ext uri="{FF2B5EF4-FFF2-40B4-BE49-F238E27FC236}">
                <a16:creationId xmlns:a16="http://schemas.microsoft.com/office/drawing/2014/main" id="{A2D5A48D-1484-4AD9-91E8-550D53D22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516" y="6113202"/>
            <a:ext cx="862198" cy="58825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43351BD7-6E0B-4720-A1EB-B9A83E9EFB4D}"/>
              </a:ext>
            </a:extLst>
          </p:cNvPr>
          <p:cNvSpPr txBox="1"/>
          <p:nvPr/>
        </p:nvSpPr>
        <p:spPr>
          <a:xfrm>
            <a:off x="5870714" y="6301347"/>
            <a:ext cx="1380699" cy="400110"/>
          </a:xfrm>
          <a:prstGeom prst="rect">
            <a:avLst/>
          </a:prstGeom>
          <a:noFill/>
        </p:spPr>
        <p:txBody>
          <a:bodyPr wrap="none" rtlCol="0">
            <a:spAutoFit/>
          </a:bodyPr>
          <a:lstStyle/>
          <a:p>
            <a:r>
              <a:rPr lang="es-CL" sz="2000" b="1" dirty="0">
                <a:solidFill>
                  <a:srgbClr val="002060"/>
                </a:solidFill>
                <a:latin typeface="Bembo" panose="020B0604020202020204" pitchFamily="18" charset="0"/>
              </a:rPr>
              <a:t>BLUE</a:t>
            </a:r>
            <a:r>
              <a:rPr lang="es-CL" sz="2000" dirty="0">
                <a:solidFill>
                  <a:srgbClr val="002060"/>
                </a:solidFill>
                <a:latin typeface="Bembo" panose="020B0604020202020204" pitchFamily="18" charset="0"/>
              </a:rPr>
              <a:t>HAT</a:t>
            </a:r>
          </a:p>
        </p:txBody>
      </p:sp>
    </p:spTree>
    <p:extLst>
      <p:ext uri="{BB962C8B-B14F-4D97-AF65-F5344CB8AC3E}">
        <p14:creationId xmlns:p14="http://schemas.microsoft.com/office/powerpoint/2010/main" val="69244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85B7D9-6083-43AF-B18B-3419AC5BC683}"/>
              </a:ext>
            </a:extLst>
          </p:cNvPr>
          <p:cNvSpPr>
            <a:spLocks noGrp="1"/>
          </p:cNvSpPr>
          <p:nvPr>
            <p:ph type="title"/>
          </p:nvPr>
        </p:nvSpPr>
        <p:spPr/>
        <p:txBody>
          <a:bodyPr/>
          <a:lstStyle/>
          <a:p>
            <a:r>
              <a:rPr lang="es-CL" dirty="0"/>
              <a:t>Problemática actual</a:t>
            </a:r>
          </a:p>
        </p:txBody>
      </p:sp>
      <p:sp>
        <p:nvSpPr>
          <p:cNvPr id="4" name="AutoShape 2" descr="https://dev-res.thumbr.io/libraries/51/17/30/lib/1469106342926_6.jpg?size=854x493s&amp;ext=jpg">
            <a:extLst>
              <a:ext uri="{FF2B5EF4-FFF2-40B4-BE49-F238E27FC236}">
                <a16:creationId xmlns:a16="http://schemas.microsoft.com/office/drawing/2014/main" id="{235F92E2-68FE-45FC-9B8F-BF32E3C451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6" name="Imagen 5">
            <a:extLst>
              <a:ext uri="{FF2B5EF4-FFF2-40B4-BE49-F238E27FC236}">
                <a16:creationId xmlns:a16="http://schemas.microsoft.com/office/drawing/2014/main" id="{5BBCDE19-464A-4CFC-844E-D232B43B8A9F}"/>
              </a:ext>
            </a:extLst>
          </p:cNvPr>
          <p:cNvPicPr>
            <a:picLocks noChangeAspect="1"/>
          </p:cNvPicPr>
          <p:nvPr/>
        </p:nvPicPr>
        <p:blipFill>
          <a:blip r:embed="rId3"/>
          <a:stretch>
            <a:fillRect/>
          </a:stretch>
        </p:blipFill>
        <p:spPr>
          <a:xfrm>
            <a:off x="1251678" y="1230739"/>
            <a:ext cx="9108385" cy="5244876"/>
          </a:xfrm>
          <a:prstGeom prst="rect">
            <a:avLst/>
          </a:prstGeom>
        </p:spPr>
      </p:pic>
      <p:pic>
        <p:nvPicPr>
          <p:cNvPr id="7" name="Imagen 6">
            <a:extLst>
              <a:ext uri="{FF2B5EF4-FFF2-40B4-BE49-F238E27FC236}">
                <a16:creationId xmlns:a16="http://schemas.microsoft.com/office/drawing/2014/main" id="{B18759B9-46D0-4DD9-BDD3-3A9F17B5E599}"/>
              </a:ext>
            </a:extLst>
          </p:cNvPr>
          <p:cNvPicPr>
            <a:picLocks noChangeAspect="1"/>
          </p:cNvPicPr>
          <p:nvPr/>
        </p:nvPicPr>
        <p:blipFill>
          <a:blip r:embed="rId4"/>
          <a:stretch>
            <a:fillRect/>
          </a:stretch>
        </p:blipFill>
        <p:spPr>
          <a:xfrm>
            <a:off x="7282931" y="3429000"/>
            <a:ext cx="4381500" cy="2800350"/>
          </a:xfrm>
          <a:prstGeom prst="rect">
            <a:avLst/>
          </a:prstGeom>
        </p:spPr>
      </p:pic>
    </p:spTree>
    <p:extLst>
      <p:ext uri="{BB962C8B-B14F-4D97-AF65-F5344CB8AC3E}">
        <p14:creationId xmlns:p14="http://schemas.microsoft.com/office/powerpoint/2010/main" val="174058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cuaderno negocios">
            <a:extLst>
              <a:ext uri="{FF2B5EF4-FFF2-40B4-BE49-F238E27FC236}">
                <a16:creationId xmlns:a16="http://schemas.microsoft.com/office/drawing/2014/main" id="{0908026D-F375-46AC-866A-7C863231D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878" y="348202"/>
            <a:ext cx="4614431" cy="308079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4B7CBB5C-BD85-427B-B7B8-994D6652A311}"/>
              </a:ext>
            </a:extLst>
          </p:cNvPr>
          <p:cNvPicPr>
            <a:picLocks noChangeAspect="1"/>
          </p:cNvPicPr>
          <p:nvPr/>
        </p:nvPicPr>
        <p:blipFill>
          <a:blip r:embed="rId3"/>
          <a:stretch>
            <a:fillRect/>
          </a:stretch>
        </p:blipFill>
        <p:spPr>
          <a:xfrm>
            <a:off x="6096000" y="2752724"/>
            <a:ext cx="5628389" cy="3597275"/>
          </a:xfrm>
          <a:prstGeom prst="rect">
            <a:avLst/>
          </a:prstGeom>
        </p:spPr>
      </p:pic>
      <p:sp>
        <p:nvSpPr>
          <p:cNvPr id="4" name="Flecha: hacia abajo 3">
            <a:extLst>
              <a:ext uri="{FF2B5EF4-FFF2-40B4-BE49-F238E27FC236}">
                <a16:creationId xmlns:a16="http://schemas.microsoft.com/office/drawing/2014/main" id="{4C4CD453-3FBA-459F-AA78-83F48572F9F8}"/>
              </a:ext>
            </a:extLst>
          </p:cNvPr>
          <p:cNvSpPr/>
          <p:nvPr/>
        </p:nvSpPr>
        <p:spPr>
          <a:xfrm rot="10800000">
            <a:off x="7353300" y="348202"/>
            <a:ext cx="2641600" cy="2239422"/>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s-CL"/>
          </a:p>
        </p:txBody>
      </p:sp>
      <p:sp>
        <p:nvSpPr>
          <p:cNvPr id="6" name="CuadroTexto 5">
            <a:extLst>
              <a:ext uri="{FF2B5EF4-FFF2-40B4-BE49-F238E27FC236}">
                <a16:creationId xmlns:a16="http://schemas.microsoft.com/office/drawing/2014/main" id="{323735C7-411B-44A9-AFF7-5C36182FFA72}"/>
              </a:ext>
            </a:extLst>
          </p:cNvPr>
          <p:cNvSpPr txBox="1"/>
          <p:nvPr/>
        </p:nvSpPr>
        <p:spPr>
          <a:xfrm>
            <a:off x="8070850" y="1006248"/>
            <a:ext cx="1403350" cy="923330"/>
          </a:xfrm>
          <a:prstGeom prst="rect">
            <a:avLst/>
          </a:prstGeom>
          <a:noFill/>
        </p:spPr>
        <p:txBody>
          <a:bodyPr wrap="square" rtlCol="0">
            <a:spAutoFit/>
          </a:bodyPr>
          <a:lstStyle/>
          <a:p>
            <a:r>
              <a:rPr lang="es-CL" b="1" dirty="0">
                <a:solidFill>
                  <a:schemeClr val="bg1"/>
                </a:solidFill>
                <a:effectLst>
                  <a:outerShdw blurRad="38100" dist="38100" dir="2700000" algn="tl">
                    <a:srgbClr val="000000">
                      <a:alpha val="43137"/>
                    </a:srgbClr>
                  </a:outerShdw>
                </a:effectLst>
              </a:rPr>
              <a:t>Aumento </a:t>
            </a:r>
          </a:p>
          <a:p>
            <a:r>
              <a:rPr lang="es-CL" b="1" dirty="0">
                <a:solidFill>
                  <a:schemeClr val="bg1"/>
                </a:solidFill>
                <a:effectLst>
                  <a:outerShdw blurRad="38100" dist="38100" dir="2700000" algn="tl">
                    <a:srgbClr val="000000">
                      <a:alpha val="43137"/>
                    </a:srgbClr>
                  </a:outerShdw>
                </a:effectLst>
              </a:rPr>
              <a:t>      de</a:t>
            </a:r>
          </a:p>
          <a:p>
            <a:r>
              <a:rPr lang="es-CL" b="1" dirty="0">
                <a:solidFill>
                  <a:schemeClr val="bg1"/>
                </a:solidFill>
                <a:effectLst>
                  <a:outerShdw blurRad="38100" dist="38100" dir="2700000" algn="tl">
                    <a:srgbClr val="000000">
                      <a:alpha val="43137"/>
                    </a:srgbClr>
                  </a:outerShdw>
                </a:effectLst>
              </a:rPr>
              <a:t> Clientela</a:t>
            </a:r>
          </a:p>
        </p:txBody>
      </p:sp>
    </p:spTree>
    <p:extLst>
      <p:ext uri="{BB962C8B-B14F-4D97-AF65-F5344CB8AC3E}">
        <p14:creationId xmlns:p14="http://schemas.microsoft.com/office/powerpoint/2010/main" val="356704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6D26E-C535-4F20-9DB2-D8D24B5452BB}"/>
              </a:ext>
            </a:extLst>
          </p:cNvPr>
          <p:cNvSpPr>
            <a:spLocks noGrp="1"/>
          </p:cNvSpPr>
          <p:nvPr>
            <p:ph type="title"/>
          </p:nvPr>
        </p:nvSpPr>
        <p:spPr/>
        <p:txBody>
          <a:bodyPr>
            <a:normAutofit/>
          </a:bodyPr>
          <a:lstStyle/>
          <a:p>
            <a:r>
              <a:rPr lang="es-CL" sz="3600" dirty="0"/>
              <a:t>Lo que quiere El cliente</a:t>
            </a:r>
            <a:br>
              <a:rPr lang="es-CL" sz="3600" dirty="0"/>
            </a:br>
            <a:r>
              <a:rPr lang="es-CL" sz="3600" dirty="0"/>
              <a:t>Requerimientos</a:t>
            </a:r>
          </a:p>
        </p:txBody>
      </p:sp>
      <p:pic>
        <p:nvPicPr>
          <p:cNvPr id="3074" name="Picture 2" descr="Resultado de imagen para pagina web">
            <a:extLst>
              <a:ext uri="{FF2B5EF4-FFF2-40B4-BE49-F238E27FC236}">
                <a16:creationId xmlns:a16="http://schemas.microsoft.com/office/drawing/2014/main" id="{E4782F69-24DE-40F5-8936-A4A1291730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678" y="1607817"/>
            <a:ext cx="2816780" cy="1492132"/>
          </a:xfrm>
          <a:prstGeom prst="rect">
            <a:avLst/>
          </a:prstGeom>
          <a:noFill/>
          <a:extLst>
            <a:ext uri="{909E8E84-426E-40DD-AFC4-6F175D3DCCD1}">
              <a14:hiddenFill xmlns:a14="http://schemas.microsoft.com/office/drawing/2010/main">
                <a:solidFill>
                  <a:srgbClr val="FFFFFF"/>
                </a:solidFill>
              </a14:hiddenFill>
            </a:ext>
          </a:extLst>
        </p:spPr>
      </p:pic>
      <p:sp>
        <p:nvSpPr>
          <p:cNvPr id="5" name="Flecha: a la derecha 4">
            <a:extLst>
              <a:ext uri="{FF2B5EF4-FFF2-40B4-BE49-F238E27FC236}">
                <a16:creationId xmlns:a16="http://schemas.microsoft.com/office/drawing/2014/main" id="{5699D87F-BA97-44BD-953E-3BA300AA1C8D}"/>
              </a:ext>
            </a:extLst>
          </p:cNvPr>
          <p:cNvSpPr/>
          <p:nvPr/>
        </p:nvSpPr>
        <p:spPr>
          <a:xfrm rot="10800000">
            <a:off x="7213236" y="1030533"/>
            <a:ext cx="2298700" cy="8393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CuadroTexto 5">
            <a:extLst>
              <a:ext uri="{FF2B5EF4-FFF2-40B4-BE49-F238E27FC236}">
                <a16:creationId xmlns:a16="http://schemas.microsoft.com/office/drawing/2014/main" id="{172557FE-E347-4335-8E0C-E89B17C157CB}"/>
              </a:ext>
            </a:extLst>
          </p:cNvPr>
          <p:cNvSpPr txBox="1"/>
          <p:nvPr/>
        </p:nvSpPr>
        <p:spPr>
          <a:xfrm>
            <a:off x="7842250" y="1258101"/>
            <a:ext cx="1384300" cy="369332"/>
          </a:xfrm>
          <a:prstGeom prst="rect">
            <a:avLst/>
          </a:prstGeom>
          <a:noFill/>
        </p:spPr>
        <p:txBody>
          <a:bodyPr wrap="square" rtlCol="0">
            <a:spAutoFit/>
          </a:bodyPr>
          <a:lstStyle/>
          <a:p>
            <a:r>
              <a:rPr lang="es-CL" dirty="0"/>
              <a:t>Responsiva</a:t>
            </a:r>
          </a:p>
        </p:txBody>
      </p:sp>
      <p:sp>
        <p:nvSpPr>
          <p:cNvPr id="8" name="Flecha: a la derecha 7">
            <a:extLst>
              <a:ext uri="{FF2B5EF4-FFF2-40B4-BE49-F238E27FC236}">
                <a16:creationId xmlns:a16="http://schemas.microsoft.com/office/drawing/2014/main" id="{3C33E96C-2DBF-4834-AC76-0C0103EF14DF}"/>
              </a:ext>
            </a:extLst>
          </p:cNvPr>
          <p:cNvSpPr/>
          <p:nvPr/>
        </p:nvSpPr>
        <p:spPr>
          <a:xfrm rot="10800000">
            <a:off x="4254500" y="1420102"/>
            <a:ext cx="2298700" cy="8393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CuadroTexto 8">
            <a:extLst>
              <a:ext uri="{FF2B5EF4-FFF2-40B4-BE49-F238E27FC236}">
                <a16:creationId xmlns:a16="http://schemas.microsoft.com/office/drawing/2014/main" id="{6BD7529E-CE9A-4FEC-8FAB-1903F3FEE6D6}"/>
              </a:ext>
            </a:extLst>
          </p:cNvPr>
          <p:cNvSpPr txBox="1"/>
          <p:nvPr/>
        </p:nvSpPr>
        <p:spPr>
          <a:xfrm>
            <a:off x="4718050" y="1673054"/>
            <a:ext cx="1835150" cy="369332"/>
          </a:xfrm>
          <a:prstGeom prst="rect">
            <a:avLst/>
          </a:prstGeom>
          <a:noFill/>
        </p:spPr>
        <p:txBody>
          <a:bodyPr wrap="square" rtlCol="0">
            <a:spAutoFit/>
          </a:bodyPr>
          <a:lstStyle/>
          <a:p>
            <a:r>
              <a:rPr lang="es-CL" dirty="0"/>
              <a:t>Aplicación web</a:t>
            </a:r>
          </a:p>
        </p:txBody>
      </p:sp>
      <p:sp>
        <p:nvSpPr>
          <p:cNvPr id="10" name="Flecha: a la derecha 9">
            <a:extLst>
              <a:ext uri="{FF2B5EF4-FFF2-40B4-BE49-F238E27FC236}">
                <a16:creationId xmlns:a16="http://schemas.microsoft.com/office/drawing/2014/main" id="{86ABF684-5FC1-429F-B75D-95FCB5C1AC37}"/>
              </a:ext>
            </a:extLst>
          </p:cNvPr>
          <p:cNvSpPr/>
          <p:nvPr/>
        </p:nvSpPr>
        <p:spPr>
          <a:xfrm rot="10800000">
            <a:off x="7213236" y="1910784"/>
            <a:ext cx="2298700" cy="8393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CuadroTexto 11">
            <a:extLst>
              <a:ext uri="{FF2B5EF4-FFF2-40B4-BE49-F238E27FC236}">
                <a16:creationId xmlns:a16="http://schemas.microsoft.com/office/drawing/2014/main" id="{A22AA3C1-304F-4922-9A71-67A3A20EB24D}"/>
              </a:ext>
            </a:extLst>
          </p:cNvPr>
          <p:cNvSpPr txBox="1"/>
          <p:nvPr/>
        </p:nvSpPr>
        <p:spPr>
          <a:xfrm>
            <a:off x="7915275" y="2138925"/>
            <a:ext cx="1384300" cy="369332"/>
          </a:xfrm>
          <a:prstGeom prst="rect">
            <a:avLst/>
          </a:prstGeom>
          <a:noFill/>
        </p:spPr>
        <p:txBody>
          <a:bodyPr wrap="square" rtlCol="0">
            <a:spAutoFit/>
          </a:bodyPr>
          <a:lstStyle/>
          <a:p>
            <a:r>
              <a:rPr lang="es-CL" dirty="0"/>
              <a:t>Fácil uso</a:t>
            </a:r>
          </a:p>
        </p:txBody>
      </p:sp>
      <p:sp>
        <p:nvSpPr>
          <p:cNvPr id="13" name="CuadroTexto 12">
            <a:extLst>
              <a:ext uri="{FF2B5EF4-FFF2-40B4-BE49-F238E27FC236}">
                <a16:creationId xmlns:a16="http://schemas.microsoft.com/office/drawing/2014/main" id="{2D1B4BF7-37DB-465B-9886-49F370F29806}"/>
              </a:ext>
            </a:extLst>
          </p:cNvPr>
          <p:cNvSpPr txBox="1"/>
          <p:nvPr/>
        </p:nvSpPr>
        <p:spPr>
          <a:xfrm>
            <a:off x="1469392" y="3370485"/>
            <a:ext cx="9808208" cy="3693319"/>
          </a:xfrm>
          <a:prstGeom prst="rect">
            <a:avLst/>
          </a:prstGeom>
          <a:noFill/>
        </p:spPr>
        <p:txBody>
          <a:bodyPr wrap="square" rtlCol="0">
            <a:spAutoFit/>
          </a:bodyPr>
          <a:lstStyle/>
          <a:p>
            <a:pPr lvl="0"/>
            <a:r>
              <a:rPr lang="es-ES" dirty="0"/>
              <a:t>Pagina web interna (local)</a:t>
            </a:r>
            <a:endParaRPr lang="es-CL" dirty="0"/>
          </a:p>
          <a:p>
            <a:pPr lvl="1"/>
            <a:r>
              <a:rPr lang="es-ES" dirty="0"/>
              <a:t>Ventas</a:t>
            </a:r>
            <a:endParaRPr lang="es-CL" dirty="0"/>
          </a:p>
          <a:p>
            <a:pPr lvl="1"/>
            <a:r>
              <a:rPr lang="es-ES" dirty="0"/>
              <a:t>Gestión de inventario</a:t>
            </a:r>
            <a:endParaRPr lang="es-CL" dirty="0"/>
          </a:p>
          <a:p>
            <a:pPr lvl="1"/>
            <a:r>
              <a:rPr lang="es-ES" dirty="0"/>
              <a:t>Toma de pedidos</a:t>
            </a:r>
            <a:endParaRPr lang="es-CL" dirty="0"/>
          </a:p>
          <a:p>
            <a:pPr lvl="1"/>
            <a:r>
              <a:rPr lang="es-ES" dirty="0"/>
              <a:t>Contabilidad del negocio</a:t>
            </a:r>
          </a:p>
          <a:p>
            <a:pPr lvl="1"/>
            <a:endParaRPr lang="es-CL" dirty="0"/>
          </a:p>
          <a:p>
            <a:pPr lvl="0"/>
            <a:r>
              <a:rPr lang="es-ES" dirty="0"/>
              <a:t>Pagina externa para clientes (tienda online y la visión de la pastelería)</a:t>
            </a:r>
            <a:endParaRPr lang="es-CL" dirty="0"/>
          </a:p>
          <a:p>
            <a:pPr lvl="1"/>
            <a:r>
              <a:rPr lang="es-ES" dirty="0"/>
              <a:t>Ventas de productos</a:t>
            </a:r>
            <a:endParaRPr lang="es-CL" dirty="0"/>
          </a:p>
          <a:p>
            <a:pPr lvl="1"/>
            <a:r>
              <a:rPr lang="es-ES" dirty="0"/>
              <a:t>Pedidos de ventas</a:t>
            </a:r>
            <a:endParaRPr lang="es-CL" dirty="0"/>
          </a:p>
          <a:p>
            <a:pPr lvl="1"/>
            <a:r>
              <a:rPr lang="es-ES" dirty="0"/>
              <a:t>Acceso al cliente</a:t>
            </a:r>
            <a:endParaRPr lang="es-CL" dirty="0"/>
          </a:p>
          <a:p>
            <a:pPr lvl="1"/>
            <a:r>
              <a:rPr lang="es-ES" dirty="0"/>
              <a:t>Seguimiento de sus compras</a:t>
            </a:r>
            <a:endParaRPr lang="es-CL" dirty="0"/>
          </a:p>
          <a:p>
            <a:pPr lvl="1"/>
            <a:r>
              <a:rPr lang="es-ES" dirty="0"/>
              <a:t>Ver el estado de sus pedidos</a:t>
            </a:r>
            <a:endParaRPr lang="es-CL" dirty="0"/>
          </a:p>
          <a:p>
            <a:endParaRPr lang="es-CL" dirty="0"/>
          </a:p>
        </p:txBody>
      </p:sp>
    </p:spTree>
    <p:extLst>
      <p:ext uri="{BB962C8B-B14F-4D97-AF65-F5344CB8AC3E}">
        <p14:creationId xmlns:p14="http://schemas.microsoft.com/office/powerpoint/2010/main" val="419396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2CFF1D-D301-4373-8355-70823417E1A1}"/>
              </a:ext>
            </a:extLst>
          </p:cNvPr>
          <p:cNvSpPr>
            <a:spLocks noGrp="1"/>
          </p:cNvSpPr>
          <p:nvPr>
            <p:ph type="title"/>
          </p:nvPr>
        </p:nvSpPr>
        <p:spPr/>
        <p:txBody>
          <a:bodyPr/>
          <a:lstStyle/>
          <a:p>
            <a:r>
              <a:rPr lang="es-CL" dirty="0"/>
              <a:t>solución</a:t>
            </a:r>
          </a:p>
        </p:txBody>
      </p:sp>
      <p:sp>
        <p:nvSpPr>
          <p:cNvPr id="4" name="Rectángulo: esquinas redondeadas 3">
            <a:extLst>
              <a:ext uri="{FF2B5EF4-FFF2-40B4-BE49-F238E27FC236}">
                <a16:creationId xmlns:a16="http://schemas.microsoft.com/office/drawing/2014/main" id="{0BA8C79B-17FB-4FEA-B640-994196DA0FB9}"/>
              </a:ext>
            </a:extLst>
          </p:cNvPr>
          <p:cNvSpPr/>
          <p:nvPr/>
        </p:nvSpPr>
        <p:spPr>
          <a:xfrm>
            <a:off x="1729015" y="4983483"/>
            <a:ext cx="2514600" cy="1492132"/>
          </a:xfrm>
          <a:prstGeom prst="roundRect">
            <a:avLst/>
          </a:prstGeom>
          <a:solidFill>
            <a:srgbClr val="2A1A0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s-CL" dirty="0"/>
              <a:t>Página web de presentación</a:t>
            </a:r>
          </a:p>
        </p:txBody>
      </p:sp>
      <p:sp>
        <p:nvSpPr>
          <p:cNvPr id="5" name="Rectángulo: esquinas redondeadas 4">
            <a:extLst>
              <a:ext uri="{FF2B5EF4-FFF2-40B4-BE49-F238E27FC236}">
                <a16:creationId xmlns:a16="http://schemas.microsoft.com/office/drawing/2014/main" id="{F7A90BC0-0835-4EFF-98AA-620E57D24B63}"/>
              </a:ext>
            </a:extLst>
          </p:cNvPr>
          <p:cNvSpPr/>
          <p:nvPr/>
        </p:nvSpPr>
        <p:spPr>
          <a:xfrm>
            <a:off x="4838700" y="4983483"/>
            <a:ext cx="2514600" cy="1492132"/>
          </a:xfrm>
          <a:prstGeom prst="roundRect">
            <a:avLst/>
          </a:prstGeom>
          <a:solidFill>
            <a:srgbClr val="2A1A0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s-CL" dirty="0"/>
              <a:t>Página web de compra online</a:t>
            </a:r>
          </a:p>
        </p:txBody>
      </p:sp>
      <p:sp>
        <p:nvSpPr>
          <p:cNvPr id="6" name="Rectángulo: esquinas redondeadas 5">
            <a:extLst>
              <a:ext uri="{FF2B5EF4-FFF2-40B4-BE49-F238E27FC236}">
                <a16:creationId xmlns:a16="http://schemas.microsoft.com/office/drawing/2014/main" id="{0D8DB4E7-7CA9-4ABF-901B-4178C8AA8546}"/>
              </a:ext>
            </a:extLst>
          </p:cNvPr>
          <p:cNvSpPr/>
          <p:nvPr/>
        </p:nvSpPr>
        <p:spPr>
          <a:xfrm>
            <a:off x="7948385" y="4983483"/>
            <a:ext cx="2514600" cy="1492132"/>
          </a:xfrm>
          <a:prstGeom prst="roundRect">
            <a:avLst/>
          </a:prstGeom>
          <a:solidFill>
            <a:srgbClr val="2A1A0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s-CL" dirty="0"/>
              <a:t>Página web local de ventas, caja y administración</a:t>
            </a:r>
          </a:p>
        </p:txBody>
      </p:sp>
      <p:sp>
        <p:nvSpPr>
          <p:cNvPr id="7" name="CuadroTexto 6">
            <a:extLst>
              <a:ext uri="{FF2B5EF4-FFF2-40B4-BE49-F238E27FC236}">
                <a16:creationId xmlns:a16="http://schemas.microsoft.com/office/drawing/2014/main" id="{1B57A436-1A88-460D-B43E-62A9970E2BC7}"/>
              </a:ext>
            </a:extLst>
          </p:cNvPr>
          <p:cNvSpPr txBox="1"/>
          <p:nvPr/>
        </p:nvSpPr>
        <p:spPr>
          <a:xfrm>
            <a:off x="1565640" y="1213382"/>
            <a:ext cx="4775199" cy="3139321"/>
          </a:xfrm>
          <a:prstGeom prst="rect">
            <a:avLst/>
          </a:prstGeom>
          <a:noFill/>
        </p:spPr>
        <p:txBody>
          <a:bodyPr wrap="square" rtlCol="0">
            <a:spAutoFit/>
          </a:bodyPr>
          <a:lstStyle/>
          <a:p>
            <a:pPr lvl="0"/>
            <a:r>
              <a:rPr lang="es-ES" dirty="0"/>
              <a:t>Módulo de pedido y pago en línea</a:t>
            </a:r>
            <a:endParaRPr lang="es-CL" dirty="0"/>
          </a:p>
          <a:p>
            <a:pPr lvl="0"/>
            <a:r>
              <a:rPr lang="es-ES" dirty="0"/>
              <a:t>Módulo de envío del producto</a:t>
            </a:r>
            <a:endParaRPr lang="es-CL" dirty="0"/>
          </a:p>
          <a:p>
            <a:pPr lvl="0"/>
            <a:r>
              <a:rPr lang="es-ES" dirty="0"/>
              <a:t>Módulo de proveedores</a:t>
            </a:r>
            <a:endParaRPr lang="es-CL" dirty="0"/>
          </a:p>
          <a:p>
            <a:pPr lvl="0"/>
            <a:r>
              <a:rPr lang="es-ES" dirty="0"/>
              <a:t>Módulo de sucursales</a:t>
            </a:r>
            <a:endParaRPr lang="es-CL" dirty="0"/>
          </a:p>
          <a:p>
            <a:pPr lvl="0"/>
            <a:r>
              <a:rPr lang="es-ES" dirty="0"/>
              <a:t>Módulo de estado del pedido</a:t>
            </a:r>
            <a:endParaRPr lang="es-CL" dirty="0"/>
          </a:p>
          <a:p>
            <a:pPr lvl="0"/>
            <a:r>
              <a:rPr lang="es-ES" dirty="0"/>
              <a:t>Módulo de mermas</a:t>
            </a:r>
            <a:endParaRPr lang="es-CL" dirty="0"/>
          </a:p>
          <a:p>
            <a:pPr lvl="0"/>
            <a:r>
              <a:rPr lang="es-ES" dirty="0"/>
              <a:t>Módulo de detalles de la compra</a:t>
            </a:r>
            <a:endParaRPr lang="es-CL" dirty="0"/>
          </a:p>
          <a:p>
            <a:pPr lvl="0"/>
            <a:r>
              <a:rPr lang="es-ES" dirty="0"/>
              <a:t>Módulo de pago (Forma de pago, Abonos)</a:t>
            </a:r>
            <a:endParaRPr lang="es-CL" dirty="0"/>
          </a:p>
          <a:p>
            <a:pPr lvl="0"/>
            <a:r>
              <a:rPr lang="es-ES" dirty="0"/>
              <a:t>Módulo de pedidos especiales(encargos)</a:t>
            </a:r>
            <a:endParaRPr lang="es-CL" dirty="0"/>
          </a:p>
          <a:p>
            <a:pPr lvl="0"/>
            <a:r>
              <a:rPr lang="es-ES" dirty="0"/>
              <a:t>Módulo de inicio de sesión</a:t>
            </a:r>
            <a:endParaRPr lang="es-CL" dirty="0"/>
          </a:p>
          <a:p>
            <a:endParaRPr lang="es-CL" dirty="0"/>
          </a:p>
        </p:txBody>
      </p:sp>
      <p:sp>
        <p:nvSpPr>
          <p:cNvPr id="8" name="CuadroTexto 7">
            <a:extLst>
              <a:ext uri="{FF2B5EF4-FFF2-40B4-BE49-F238E27FC236}">
                <a16:creationId xmlns:a16="http://schemas.microsoft.com/office/drawing/2014/main" id="{A0ED358F-A550-493A-8675-74EC281E7155}"/>
              </a:ext>
            </a:extLst>
          </p:cNvPr>
          <p:cNvSpPr txBox="1"/>
          <p:nvPr/>
        </p:nvSpPr>
        <p:spPr>
          <a:xfrm>
            <a:off x="6250213" y="1212635"/>
            <a:ext cx="4025901" cy="2862322"/>
          </a:xfrm>
          <a:prstGeom prst="rect">
            <a:avLst/>
          </a:prstGeom>
          <a:noFill/>
        </p:spPr>
        <p:txBody>
          <a:bodyPr wrap="square" rtlCol="0">
            <a:spAutoFit/>
          </a:bodyPr>
          <a:lstStyle/>
          <a:p>
            <a:pPr lvl="0"/>
            <a:r>
              <a:rPr lang="es-ES" dirty="0"/>
              <a:t>Módulo de tipo de producto</a:t>
            </a:r>
            <a:endParaRPr lang="es-CL" dirty="0"/>
          </a:p>
          <a:p>
            <a:pPr lvl="0"/>
            <a:r>
              <a:rPr lang="es-ES" dirty="0"/>
              <a:t>Módulo inventario</a:t>
            </a:r>
            <a:endParaRPr lang="es-CL" dirty="0"/>
          </a:p>
          <a:p>
            <a:pPr lvl="0"/>
            <a:r>
              <a:rPr lang="es-ES" dirty="0"/>
              <a:t>Módulo producto y producto especial</a:t>
            </a:r>
            <a:endParaRPr lang="es-CL" dirty="0"/>
          </a:p>
          <a:p>
            <a:pPr lvl="0"/>
            <a:r>
              <a:rPr lang="es-ES" dirty="0"/>
              <a:t>Módulo entrega de pedidos</a:t>
            </a:r>
            <a:endParaRPr lang="es-CL" dirty="0"/>
          </a:p>
          <a:p>
            <a:pPr lvl="0"/>
            <a:r>
              <a:rPr lang="es-ES" dirty="0"/>
              <a:t>Módulo de sucursal</a:t>
            </a:r>
            <a:endParaRPr lang="es-CL" dirty="0"/>
          </a:p>
          <a:p>
            <a:pPr lvl="0"/>
            <a:r>
              <a:rPr lang="es-ES" dirty="0"/>
              <a:t>Módulo carrito de compras</a:t>
            </a:r>
            <a:endParaRPr lang="es-CL" dirty="0"/>
          </a:p>
          <a:p>
            <a:pPr lvl="0"/>
            <a:r>
              <a:rPr lang="es-ES" dirty="0"/>
              <a:t>Módulo agregar productos</a:t>
            </a:r>
            <a:endParaRPr lang="es-CL" dirty="0"/>
          </a:p>
          <a:p>
            <a:pPr lvl="0"/>
            <a:r>
              <a:rPr lang="es-ES" dirty="0"/>
              <a:t>Módulo reclamo</a:t>
            </a:r>
            <a:endParaRPr lang="es-CL" dirty="0"/>
          </a:p>
          <a:p>
            <a:pPr lvl="0"/>
            <a:r>
              <a:rPr lang="es-ES" dirty="0"/>
              <a:t>Módulo envió</a:t>
            </a:r>
            <a:endParaRPr lang="es-CL" dirty="0"/>
          </a:p>
          <a:p>
            <a:endParaRPr lang="es-CL" dirty="0"/>
          </a:p>
        </p:txBody>
      </p:sp>
    </p:spTree>
    <p:extLst>
      <p:ext uri="{BB962C8B-B14F-4D97-AF65-F5344CB8AC3E}">
        <p14:creationId xmlns:p14="http://schemas.microsoft.com/office/powerpoint/2010/main" val="19314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9D73470-E37C-4191-ADDF-E1168248F4D7}"/>
              </a:ext>
            </a:extLst>
          </p:cNvPr>
          <p:cNvSpPr>
            <a:spLocks noGrp="1"/>
          </p:cNvSpPr>
          <p:nvPr>
            <p:ph idx="1"/>
          </p:nvPr>
        </p:nvSpPr>
        <p:spPr/>
        <p:txBody>
          <a:bodyPr/>
          <a:lstStyle/>
          <a:p>
            <a:endParaRPr lang="es-CL"/>
          </a:p>
        </p:txBody>
      </p:sp>
      <p:pic>
        <p:nvPicPr>
          <p:cNvPr id="4" name="Imagen 3">
            <a:extLst>
              <a:ext uri="{FF2B5EF4-FFF2-40B4-BE49-F238E27FC236}">
                <a16:creationId xmlns:a16="http://schemas.microsoft.com/office/drawing/2014/main" id="{A65E8911-FCCA-4781-8BE9-0F0417F00D93}"/>
              </a:ext>
            </a:extLst>
          </p:cNvPr>
          <p:cNvPicPr>
            <a:picLocks noChangeAspect="1"/>
          </p:cNvPicPr>
          <p:nvPr/>
        </p:nvPicPr>
        <p:blipFill>
          <a:blip r:embed="rId2"/>
          <a:stretch>
            <a:fillRect/>
          </a:stretch>
        </p:blipFill>
        <p:spPr>
          <a:xfrm>
            <a:off x="849456" y="871653"/>
            <a:ext cx="10982766" cy="5385309"/>
          </a:xfrm>
          <a:prstGeom prst="rect">
            <a:avLst/>
          </a:prstGeom>
        </p:spPr>
      </p:pic>
      <p:pic>
        <p:nvPicPr>
          <p:cNvPr id="5" name="Imagen 4">
            <a:extLst>
              <a:ext uri="{FF2B5EF4-FFF2-40B4-BE49-F238E27FC236}">
                <a16:creationId xmlns:a16="http://schemas.microsoft.com/office/drawing/2014/main" id="{74669D9D-ED6C-4014-A057-C35576595CEA}"/>
              </a:ext>
            </a:extLst>
          </p:cNvPr>
          <p:cNvPicPr>
            <a:picLocks noChangeAspect="1"/>
          </p:cNvPicPr>
          <p:nvPr/>
        </p:nvPicPr>
        <p:blipFill>
          <a:blip r:embed="rId3"/>
          <a:stretch>
            <a:fillRect/>
          </a:stretch>
        </p:blipFill>
        <p:spPr>
          <a:xfrm>
            <a:off x="2204357" y="3172564"/>
            <a:ext cx="2266044" cy="443593"/>
          </a:xfrm>
          <a:prstGeom prst="rect">
            <a:avLst/>
          </a:prstGeom>
        </p:spPr>
      </p:pic>
      <p:sp>
        <p:nvSpPr>
          <p:cNvPr id="6" name="CuadroTexto 5">
            <a:extLst>
              <a:ext uri="{FF2B5EF4-FFF2-40B4-BE49-F238E27FC236}">
                <a16:creationId xmlns:a16="http://schemas.microsoft.com/office/drawing/2014/main" id="{54F1115A-729F-40C6-BD23-6178936DB40E}"/>
              </a:ext>
            </a:extLst>
          </p:cNvPr>
          <p:cNvSpPr txBox="1"/>
          <p:nvPr/>
        </p:nvSpPr>
        <p:spPr>
          <a:xfrm>
            <a:off x="2283340" y="3222413"/>
            <a:ext cx="2108078" cy="369332"/>
          </a:xfrm>
          <a:prstGeom prst="rect">
            <a:avLst/>
          </a:prstGeom>
          <a:noFill/>
        </p:spPr>
        <p:txBody>
          <a:bodyPr wrap="none" rtlCol="0">
            <a:spAutoFit/>
          </a:bodyPr>
          <a:lstStyle/>
          <a:p>
            <a:r>
              <a:rPr lang="es-CL" dirty="0">
                <a:solidFill>
                  <a:schemeClr val="bg1"/>
                </a:solidFill>
              </a:rPr>
              <a:t>BLUEHAT  Servicios</a:t>
            </a:r>
          </a:p>
        </p:txBody>
      </p:sp>
    </p:spTree>
    <p:extLst>
      <p:ext uri="{BB962C8B-B14F-4D97-AF65-F5344CB8AC3E}">
        <p14:creationId xmlns:p14="http://schemas.microsoft.com/office/powerpoint/2010/main" val="85107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0A054F1-1AB9-46E0-9668-D3B292579398}"/>
              </a:ext>
            </a:extLst>
          </p:cNvPr>
          <p:cNvPicPr>
            <a:picLocks noChangeAspect="1"/>
          </p:cNvPicPr>
          <p:nvPr/>
        </p:nvPicPr>
        <p:blipFill rotWithShape="1">
          <a:blip r:embed="rId2"/>
          <a:srcRect l="5338" t="-1025" r="6533" b="1025"/>
          <a:stretch/>
        </p:blipFill>
        <p:spPr>
          <a:xfrm>
            <a:off x="957943" y="961569"/>
            <a:ext cx="10736259" cy="4568373"/>
          </a:xfrm>
          <a:prstGeom prst="rect">
            <a:avLst/>
          </a:prstGeom>
        </p:spPr>
      </p:pic>
    </p:spTree>
    <p:extLst>
      <p:ext uri="{BB962C8B-B14F-4D97-AF65-F5344CB8AC3E}">
        <p14:creationId xmlns:p14="http://schemas.microsoft.com/office/powerpoint/2010/main" val="3935996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F8E112-68BF-4598-A207-051765877625}"/>
              </a:ext>
            </a:extLst>
          </p:cNvPr>
          <p:cNvSpPr>
            <a:spLocks noGrp="1"/>
          </p:cNvSpPr>
          <p:nvPr>
            <p:ph type="title"/>
          </p:nvPr>
        </p:nvSpPr>
        <p:spPr/>
        <p:txBody>
          <a:bodyPr/>
          <a:lstStyle/>
          <a:p>
            <a:r>
              <a:rPr lang="es-CL" dirty="0"/>
              <a:t>mockups</a:t>
            </a:r>
          </a:p>
        </p:txBody>
      </p:sp>
      <p:pic>
        <p:nvPicPr>
          <p:cNvPr id="4" name="Imagen 3">
            <a:extLst>
              <a:ext uri="{FF2B5EF4-FFF2-40B4-BE49-F238E27FC236}">
                <a16:creationId xmlns:a16="http://schemas.microsoft.com/office/drawing/2014/main" id="{288B6EED-089B-45E4-84B0-8DB2211F357A}"/>
              </a:ext>
            </a:extLst>
          </p:cNvPr>
          <p:cNvPicPr/>
          <p:nvPr/>
        </p:nvPicPr>
        <p:blipFill>
          <a:blip r:embed="rId2"/>
          <a:stretch>
            <a:fillRect/>
          </a:stretch>
        </p:blipFill>
        <p:spPr>
          <a:xfrm>
            <a:off x="1383531" y="1128451"/>
            <a:ext cx="9914616" cy="5515429"/>
          </a:xfrm>
          <a:prstGeom prst="rect">
            <a:avLst/>
          </a:prstGeom>
        </p:spPr>
      </p:pic>
    </p:spTree>
    <p:extLst>
      <p:ext uri="{BB962C8B-B14F-4D97-AF65-F5344CB8AC3E}">
        <p14:creationId xmlns:p14="http://schemas.microsoft.com/office/powerpoint/2010/main" val="144597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A22494-AFC7-46DA-AF48-7A519FB1CC4F}"/>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3258BF91-C876-46E5-81BF-A89D2D8C8128}"/>
              </a:ext>
            </a:extLst>
          </p:cNvPr>
          <p:cNvSpPr>
            <a:spLocks noGrp="1"/>
          </p:cNvSpPr>
          <p:nvPr>
            <p:ph idx="1"/>
          </p:nvPr>
        </p:nvSpPr>
        <p:spPr/>
        <p:txBody>
          <a:bodyPr/>
          <a:lstStyle/>
          <a:p>
            <a:endParaRPr lang="es-CL"/>
          </a:p>
        </p:txBody>
      </p:sp>
      <p:pic>
        <p:nvPicPr>
          <p:cNvPr id="4" name="Imagen 3">
            <a:extLst>
              <a:ext uri="{FF2B5EF4-FFF2-40B4-BE49-F238E27FC236}">
                <a16:creationId xmlns:a16="http://schemas.microsoft.com/office/drawing/2014/main" id="{B7925B61-7A96-4A20-9001-B9CBC4A858EF}"/>
              </a:ext>
            </a:extLst>
          </p:cNvPr>
          <p:cNvPicPr/>
          <p:nvPr/>
        </p:nvPicPr>
        <p:blipFill>
          <a:blip r:embed="rId2"/>
          <a:stretch>
            <a:fillRect/>
          </a:stretch>
        </p:blipFill>
        <p:spPr>
          <a:xfrm>
            <a:off x="1011192" y="350202"/>
            <a:ext cx="10418808" cy="6125413"/>
          </a:xfrm>
          <a:prstGeom prst="rect">
            <a:avLst/>
          </a:prstGeom>
        </p:spPr>
      </p:pic>
    </p:spTree>
    <p:extLst>
      <p:ext uri="{BB962C8B-B14F-4D97-AF65-F5344CB8AC3E}">
        <p14:creationId xmlns:p14="http://schemas.microsoft.com/office/powerpoint/2010/main" val="1452211668"/>
      </p:ext>
    </p:extLst>
  </p:cSld>
  <p:clrMapOvr>
    <a:masterClrMapping/>
  </p:clrMapOvr>
</p:sld>
</file>

<file path=ppt/theme/theme1.xml><?xml version="1.0" encoding="utf-8"?>
<a:theme xmlns:a="http://schemas.openxmlformats.org/drawingml/2006/main" name="Distintivo">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TM10001106[[fn=Distintivo]]</Template>
  <TotalTime>304</TotalTime>
  <Words>349</Words>
  <Application>Microsoft Office PowerPoint</Application>
  <PresentationFormat>Panorámica</PresentationFormat>
  <Paragraphs>58</Paragraphs>
  <Slides>16</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Bembo</vt:lpstr>
      <vt:lpstr>Calibri</vt:lpstr>
      <vt:lpstr>Gill Sans MT</vt:lpstr>
      <vt:lpstr>Impact</vt:lpstr>
      <vt:lpstr>Distintivo</vt:lpstr>
      <vt:lpstr>Presentación de PowerPoint</vt:lpstr>
      <vt:lpstr>Problemática actual</vt:lpstr>
      <vt:lpstr>Presentación de PowerPoint</vt:lpstr>
      <vt:lpstr>Lo que quiere El cliente Requerimientos</vt:lpstr>
      <vt:lpstr>solución</vt:lpstr>
      <vt:lpstr>Presentación de PowerPoint</vt:lpstr>
      <vt:lpstr>Presentación de PowerPoint</vt:lpstr>
      <vt:lpstr>mockups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benjamin mora</dc:creator>
  <cp:lastModifiedBy>benjamin mora</cp:lastModifiedBy>
  <cp:revision>19</cp:revision>
  <dcterms:created xsi:type="dcterms:W3CDTF">2018-04-16T16:09:45Z</dcterms:created>
  <dcterms:modified xsi:type="dcterms:W3CDTF">2018-04-16T21:15:41Z</dcterms:modified>
</cp:coreProperties>
</file>