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0" r:id="rId6"/>
    <p:sldId id="258" r:id="rId7"/>
    <p:sldId id="272" r:id="rId8"/>
    <p:sldId id="273" r:id="rId9"/>
    <p:sldId id="278" r:id="rId10"/>
    <p:sldId id="274" r:id="rId11"/>
    <p:sldId id="279" r:id="rId12"/>
    <p:sldId id="283" r:id="rId13"/>
    <p:sldId id="284" r:id="rId14"/>
    <p:sldId id="280" r:id="rId15"/>
    <p:sldId id="275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5C106-F909-4847-8621-A3257329FC49}" v="198" vWet="200" dt="2021-11-24T03:19:51.874"/>
    <p1510:client id="{659F20D3-2518-4760-A2ED-08BB4D93B9AD}" v="2808" dt="2021-11-24T07:33:57.907"/>
    <p1510:client id="{D99D03DB-E3DE-4716-9123-5DD2031A7D03}" v="7" dt="2021-11-24T02:27:45.553"/>
    <p1510:client id="{EF583E4B-7677-4959-9061-99F750A8C140}" v="460" dt="2021-11-24T05:13:02.065"/>
    <p1510:client id="{F6A8D12A-7EC9-4126-9589-C958D5667408}" v="9" vWet="11" dt="2021-11-24T02:10:55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100" d="100"/>
          <a:sy n="100" d="100"/>
        </p:scale>
        <p:origin x="81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E9B8F7-467F-8954-0613-4F45E980EC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22A60-11FA-4ED0-B444-4BAF05961894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CA8618-69FB-EA49-F872-7A940CF483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ECE955-3D46-C365-427E-53AC213D3B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EF78-3415-47CF-A764-797A076BEB1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60947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A"/>
              <a:t>wesh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C2A98-F2A7-4A6E-A95A-70FD20BF29E0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4BBDF-76EB-4DE2-9468-77A196823C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5376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4BBDF-76EB-4DE2-9468-77A196823CE1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469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27EA8317-AF6D-AC0E-4A0B-85BD14C5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BAA1-F335-4A21-B8E0-8871BF9F0DCB}" type="datetime1">
              <a:rPr lang="en-CA" smtClean="0"/>
              <a:t>2022-11-21</a:t>
            </a:fld>
            <a:endParaRPr lang="en-CA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C54BF0A-DAF0-4188-F4ED-B24C74E9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B978D2F-74FB-ADBE-8E70-C597A1C3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021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41A3-2B96-4FCC-973C-B2CC8CA6DEE3}" type="datetime1">
              <a:rPr lang="en-CA" smtClean="0"/>
              <a:t>2022-11-21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A86EFE7-5F5D-78DD-98FA-3ADDB6A613C9}"/>
              </a:ext>
            </a:extLst>
          </p:cNvPr>
          <p:cNvGrpSpPr/>
          <p:nvPr userDrawn="1"/>
        </p:nvGrpSpPr>
        <p:grpSpPr>
          <a:xfrm>
            <a:off x="2659920" y="99566"/>
            <a:ext cx="9195760" cy="641893"/>
            <a:chOff x="2659920" y="48829"/>
            <a:chExt cx="9195760" cy="641893"/>
          </a:xfrm>
        </p:grpSpPr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8C788996-55BC-6762-F9AC-61EDD7B00E0D}"/>
                </a:ext>
              </a:extLst>
            </p:cNvPr>
            <p:cNvSpPr/>
            <p:nvPr userDrawn="1"/>
          </p:nvSpPr>
          <p:spPr>
            <a:xfrm>
              <a:off x="7257800" y="169294"/>
              <a:ext cx="526212" cy="40112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2332E61B-FAA7-7833-9E5B-79A93C2277B2}"/>
                </a:ext>
              </a:extLst>
            </p:cNvPr>
            <p:cNvSpPr/>
            <p:nvPr userDrawn="1"/>
          </p:nvSpPr>
          <p:spPr>
            <a:xfrm>
              <a:off x="7784012" y="48829"/>
              <a:ext cx="1708030" cy="6318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Limites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du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modèles</a:t>
              </a:r>
              <a:endParaRPr lang="fr-CA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CFA6BE12-D1FE-9873-01BE-2342A18ED6E8}"/>
                </a:ext>
              </a:extLst>
            </p:cNvPr>
            <p:cNvSpPr/>
            <p:nvPr userDrawn="1"/>
          </p:nvSpPr>
          <p:spPr>
            <a:xfrm>
              <a:off x="9556740" y="164207"/>
              <a:ext cx="526212" cy="40112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D5DE9DBE-9DD7-1777-B1D3-31ACF41C08CB}"/>
                </a:ext>
              </a:extLst>
            </p:cNvPr>
            <p:cNvSpPr/>
            <p:nvPr userDrawn="1"/>
          </p:nvSpPr>
          <p:spPr>
            <a:xfrm>
              <a:off x="10147650" y="58838"/>
              <a:ext cx="1708030" cy="6318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Conclusion</a:t>
              </a:r>
              <a:endParaRPr lang="fr-CA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20897756-96C8-075E-B279-8E40B9F433D7}"/>
                </a:ext>
              </a:extLst>
            </p:cNvPr>
            <p:cNvSpPr/>
            <p:nvPr userDrawn="1"/>
          </p:nvSpPr>
          <p:spPr>
            <a:xfrm>
              <a:off x="2659920" y="174216"/>
              <a:ext cx="526212" cy="40112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FCDBB1A2-FE04-E7A1-9A23-3C13B98B4AC9}"/>
                </a:ext>
              </a:extLst>
            </p:cNvPr>
            <p:cNvSpPr/>
            <p:nvPr userDrawn="1"/>
          </p:nvSpPr>
          <p:spPr>
            <a:xfrm>
              <a:off x="3186132" y="58838"/>
              <a:ext cx="1708030" cy="6318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457200" rtl="0" eaLnBrk="1" latinLnBrk="0" hangingPunct="1"/>
              <a:r>
                <a:rPr lang="en-US" sz="1800" kern="120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Spécifications</a:t>
              </a:r>
              <a:r>
                <a:rPr lang="en-US" sz="1800" kern="120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800" kern="120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fonctionnelles</a:t>
              </a:r>
              <a:endParaRPr lang="fr-CA" sz="18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lèche : droite 17">
              <a:extLst>
                <a:ext uri="{FF2B5EF4-FFF2-40B4-BE49-F238E27FC236}">
                  <a16:creationId xmlns:a16="http://schemas.microsoft.com/office/drawing/2014/main" id="{2BF455C7-79FC-B059-84BB-07DADBB76BFB}"/>
                </a:ext>
              </a:extLst>
            </p:cNvPr>
            <p:cNvSpPr/>
            <p:nvPr userDrawn="1"/>
          </p:nvSpPr>
          <p:spPr>
            <a:xfrm>
              <a:off x="4958860" y="174216"/>
              <a:ext cx="526212" cy="40112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8C0C65D0-9DDC-63D8-12D2-0529A5188413}"/>
                </a:ext>
              </a:extLst>
            </p:cNvPr>
            <p:cNvSpPr/>
            <p:nvPr userDrawn="1"/>
          </p:nvSpPr>
          <p:spPr>
            <a:xfrm>
              <a:off x="5485072" y="58838"/>
              <a:ext cx="1708030" cy="6318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</a:rPr>
                <a:t>Conception</a:t>
              </a:r>
              <a:endParaRPr lang="fr-C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3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A641-07A5-4AB7-B6C1-47145856D338}" type="datetime1">
              <a:rPr lang="en-CA" smtClean="0"/>
              <a:t>2022-11-21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923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102C-FED5-4932-91B6-4E4E695EEEC4}" type="datetime1">
              <a:rPr lang="en-CA" smtClean="0"/>
              <a:t>2022-11-21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08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Test</a:t>
            </a:r>
          </a:p>
          <a:p>
            <a:pPr lvl="0"/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872133-F712-45BE-AF92-FE564C7FCF8F}" type="datetime1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4121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913D53-9A9C-4F88-9DEE-CFA08B712A97}" type="datetime1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640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EB55-7D10-43D4-8A45-339D02836B95}" type="datetime1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905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2B7F-AFE2-4C25-8F0C-65D869A83967}" type="datetime1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52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inition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DDA1-5E96-4BE6-89F0-D0960B57FD48}" type="datetime1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56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DFAAA4-062B-67A5-AD54-97D44945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BAA1-F335-4A21-B8E0-8871BF9F0DCB}" type="datetime1">
              <a:rPr lang="en-CA" smtClean="0"/>
              <a:t>2022-11-21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CD012C-A764-6D77-BD98-C61EBB84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E2AD92-4E68-7EF2-8F76-1906FDCD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73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0746B7-5CE0-D9AB-76EE-6F90F48F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BAA1-F335-4A21-B8E0-8871BF9F0DCB}" type="datetime1">
              <a:rPr lang="en-CA" smtClean="0"/>
              <a:t>2022-11-21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BD552B-ECCA-08C7-AFAA-589B5A7B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AD0BE-5822-C0A8-6911-817FD65B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36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mi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A61343-EE6C-95C9-F456-3C0220DC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BAA1-F335-4A21-B8E0-8871BF9F0DCB}" type="datetime1">
              <a:rPr lang="en-CA" smtClean="0"/>
              <a:t>2022-11-21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605FB9-919B-8215-384D-1BFC00B9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BEAB26-7F0F-6875-3352-D78DDB0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6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3F7169-6A59-001D-7C4F-33AF5C21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BAA1-F335-4A21-B8E0-8871BF9F0DCB}" type="datetime1">
              <a:rPr lang="en-CA" smtClean="0"/>
              <a:t>2022-11-21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9D54FF-4E0D-C23B-8054-F7EED834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FE80C9-DC59-0F7F-30AC-06FCC6FB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7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058BB-02C0-BE63-20AA-8E0ABA1F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4029FB-C838-BF64-7AC0-9E9614FB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BAA1-F335-4A21-B8E0-8871BF9F0DCB}" type="datetime1">
              <a:rPr lang="en-CA" smtClean="0"/>
              <a:t>2022-11-21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A65FAA-D627-6CE8-6310-E8DA1935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102AD6-EFB0-206D-FF71-4C75EC03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09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AA066-4CE3-465C-A735-381016BAA9D3}" type="datetime1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8755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98DC-DC55-4020-BA86-C0E238D078EF}" type="datetime1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1FAE8E3-8B5A-991C-0B7B-7811332B2811}"/>
              </a:ext>
            </a:extLst>
          </p:cNvPr>
          <p:cNvGrpSpPr/>
          <p:nvPr userDrawn="1"/>
        </p:nvGrpSpPr>
        <p:grpSpPr>
          <a:xfrm>
            <a:off x="887192" y="99566"/>
            <a:ext cx="10968488" cy="641893"/>
            <a:chOff x="887192" y="48829"/>
            <a:chExt cx="10968488" cy="641893"/>
          </a:xfrm>
        </p:grpSpPr>
        <p:sp>
          <p:nvSpPr>
            <p:cNvPr id="18" name="Flèche : droite 17">
              <a:extLst>
                <a:ext uri="{FF2B5EF4-FFF2-40B4-BE49-F238E27FC236}">
                  <a16:creationId xmlns:a16="http://schemas.microsoft.com/office/drawing/2014/main" id="{CA0FBD42-F835-D766-1B4B-55C78DCECC2E}"/>
                </a:ext>
              </a:extLst>
            </p:cNvPr>
            <p:cNvSpPr/>
            <p:nvPr userDrawn="1"/>
          </p:nvSpPr>
          <p:spPr>
            <a:xfrm>
              <a:off x="7257800" y="169294"/>
              <a:ext cx="526212" cy="40112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2FA7EC81-9DCA-8FDE-15DE-9A974FCFFC0B}"/>
                </a:ext>
              </a:extLst>
            </p:cNvPr>
            <p:cNvSpPr/>
            <p:nvPr userDrawn="1"/>
          </p:nvSpPr>
          <p:spPr>
            <a:xfrm>
              <a:off x="7784012" y="48829"/>
              <a:ext cx="1708030" cy="6318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Limites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du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modèles</a:t>
              </a:r>
              <a:endParaRPr lang="fr-CA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Flèche : droite 19">
              <a:extLst>
                <a:ext uri="{FF2B5EF4-FFF2-40B4-BE49-F238E27FC236}">
                  <a16:creationId xmlns:a16="http://schemas.microsoft.com/office/drawing/2014/main" id="{2CD0B670-144F-0E9C-7135-D3DBC3B021EF}"/>
                </a:ext>
              </a:extLst>
            </p:cNvPr>
            <p:cNvSpPr/>
            <p:nvPr userDrawn="1"/>
          </p:nvSpPr>
          <p:spPr>
            <a:xfrm>
              <a:off x="9556740" y="164207"/>
              <a:ext cx="526212" cy="40112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215BA4E6-18C8-BC6E-C917-D48842851237}"/>
                </a:ext>
              </a:extLst>
            </p:cNvPr>
            <p:cNvSpPr/>
            <p:nvPr userDrawn="1"/>
          </p:nvSpPr>
          <p:spPr>
            <a:xfrm>
              <a:off x="10147650" y="58838"/>
              <a:ext cx="1708030" cy="6318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Conclusion</a:t>
              </a:r>
              <a:endParaRPr lang="fr-CA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38409CD9-97FD-068C-221F-48007971BBA9}"/>
                </a:ext>
              </a:extLst>
            </p:cNvPr>
            <p:cNvSpPr/>
            <p:nvPr userDrawn="1"/>
          </p:nvSpPr>
          <p:spPr>
            <a:xfrm>
              <a:off x="887192" y="58838"/>
              <a:ext cx="1708030" cy="6318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Définition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du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projet</a:t>
              </a:r>
              <a:endParaRPr lang="fr-CA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Flèche : droite 22">
              <a:extLst>
                <a:ext uri="{FF2B5EF4-FFF2-40B4-BE49-F238E27FC236}">
                  <a16:creationId xmlns:a16="http://schemas.microsoft.com/office/drawing/2014/main" id="{222B9FC8-330E-6467-A9ED-A25BE346CEAE}"/>
                </a:ext>
              </a:extLst>
            </p:cNvPr>
            <p:cNvSpPr/>
            <p:nvPr userDrawn="1"/>
          </p:nvSpPr>
          <p:spPr>
            <a:xfrm>
              <a:off x="2659920" y="174216"/>
              <a:ext cx="526212" cy="40112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Flèche : droite 24">
              <a:extLst>
                <a:ext uri="{FF2B5EF4-FFF2-40B4-BE49-F238E27FC236}">
                  <a16:creationId xmlns:a16="http://schemas.microsoft.com/office/drawing/2014/main" id="{E38AA928-D50D-B940-D842-780787E76A94}"/>
                </a:ext>
              </a:extLst>
            </p:cNvPr>
            <p:cNvSpPr/>
            <p:nvPr userDrawn="1"/>
          </p:nvSpPr>
          <p:spPr>
            <a:xfrm>
              <a:off x="4958860" y="174216"/>
              <a:ext cx="526212" cy="40112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BDFDB93E-138F-ED78-EDEF-6A784BF0033E}"/>
                </a:ext>
              </a:extLst>
            </p:cNvPr>
            <p:cNvSpPr/>
            <p:nvPr userDrawn="1"/>
          </p:nvSpPr>
          <p:spPr>
            <a:xfrm>
              <a:off x="5485072" y="58838"/>
              <a:ext cx="1708030" cy="6318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</a:rPr>
                <a:t>Conception</a:t>
              </a:r>
              <a:endParaRPr lang="fr-C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7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FF3BAA1-F335-4A21-B8E0-8871BF9F0DCB}" type="datetime1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A19B487-A092-4F56-8166-062D3861FA5D}" type="slidenum">
              <a:rPr lang="en-CA" smtClean="0"/>
              <a:t>‹N°›</a:t>
            </a:fld>
            <a:endParaRPr lang="en-C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405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63" r:id="rId3"/>
    <p:sldLayoutId id="2147483764" r:id="rId4"/>
    <p:sldLayoutId id="2147483765" r:id="rId5"/>
    <p:sldLayoutId id="2147483766" r:id="rId6"/>
    <p:sldLayoutId id="214748376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77F2-42E5-4BDC-BC7F-A4F303BD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483" y="584589"/>
            <a:ext cx="8512670" cy="2844411"/>
          </a:xfrm>
        </p:spPr>
        <p:txBody>
          <a:bodyPr/>
          <a:lstStyle/>
          <a:p>
            <a:r>
              <a:rPr lang="fr-CA" sz="4800" b="1" dirty="0"/>
              <a:t>Écoulement d’un fluide autour d’un cylindre</a:t>
            </a:r>
            <a:endParaRPr lang="en-CA" sz="48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D1139B-27B3-4657-82CF-8F8DE91C4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579" y="362957"/>
            <a:ext cx="2360605" cy="96781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E3FAF7-AAB7-463C-B0B1-F0C0AE59EBB9}"/>
              </a:ext>
            </a:extLst>
          </p:cNvPr>
          <p:cNvSpPr txBox="1"/>
          <p:nvPr/>
        </p:nvSpPr>
        <p:spPr>
          <a:xfrm>
            <a:off x="4637354" y="4322555"/>
            <a:ext cx="3060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GUILLAUME AUGER</a:t>
            </a:r>
          </a:p>
          <a:p>
            <a:pPr algn="ctr"/>
            <a:r>
              <a:rPr lang="fr-CA" dirty="0"/>
              <a:t>ANIS DJAMA</a:t>
            </a:r>
          </a:p>
          <a:p>
            <a:pPr algn="ctr"/>
            <a:r>
              <a:rPr lang="fr-CA" dirty="0"/>
              <a:t>BENJAMIN MUNGER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20FEBB-03CD-40A8-9007-144D1B66517A}"/>
              </a:ext>
            </a:extLst>
          </p:cNvPr>
          <p:cNvSpPr txBox="1"/>
          <p:nvPr/>
        </p:nvSpPr>
        <p:spPr>
          <a:xfrm>
            <a:off x="4529165" y="5658045"/>
            <a:ext cx="327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21 novembre 2022</a:t>
            </a:r>
            <a:endParaRPr lang="fr-CA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603766-F86B-4CE5-B649-874F4455DE4B}"/>
              </a:ext>
            </a:extLst>
          </p:cNvPr>
          <p:cNvSpPr txBox="1"/>
          <p:nvPr/>
        </p:nvSpPr>
        <p:spPr>
          <a:xfrm>
            <a:off x="3655568" y="595944"/>
            <a:ext cx="4880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/>
              <a:t>GCH2545</a:t>
            </a:r>
          </a:p>
          <a:p>
            <a:pPr algn="ctr"/>
            <a:r>
              <a:rPr lang="fr-CA" sz="1600" dirty="0"/>
              <a:t>Modélisation numérique en ingénierie</a:t>
            </a:r>
          </a:p>
        </p:txBody>
      </p:sp>
    </p:spTree>
    <p:extLst>
      <p:ext uri="{BB962C8B-B14F-4D97-AF65-F5344CB8AC3E}">
        <p14:creationId xmlns:p14="http://schemas.microsoft.com/office/powerpoint/2010/main" val="789642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A3456F-1C33-3E3B-5249-D4420D7A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10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379CFE-ED23-D81C-4EEF-D958F65CC4D3}"/>
              </a:ext>
            </a:extLst>
          </p:cNvPr>
          <p:cNvSpPr txBox="1">
            <a:spLocks/>
          </p:cNvSpPr>
          <p:nvPr/>
        </p:nvSpPr>
        <p:spPr>
          <a:xfrm>
            <a:off x="895024" y="23731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6. Fonctions à programmer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B40F4B-F0C4-8B58-24C3-0C68333AE7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8" y="346297"/>
            <a:ext cx="1656163" cy="6790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5B0C31C-96B1-06FF-45B7-0CCB7687C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24" y="1098469"/>
            <a:ext cx="7868054" cy="31370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30DF88-B9A2-FC44-37DB-156D8A48CC68}"/>
              </a:ext>
            </a:extLst>
          </p:cNvPr>
          <p:cNvSpPr txBox="1">
            <a:spLocks/>
          </p:cNvSpPr>
          <p:nvPr/>
        </p:nvSpPr>
        <p:spPr>
          <a:xfrm>
            <a:off x="790872" y="4399358"/>
            <a:ext cx="11010009" cy="197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3200" dirty="0"/>
              <a:t>Fonctions calculant </a:t>
            </a:r>
            <a:r>
              <a:rPr lang="fr-CA" sz="3200" dirty="0" err="1"/>
              <a:t>C_p</a:t>
            </a:r>
            <a:endParaRPr lang="fr-CA" sz="3200" dirty="0"/>
          </a:p>
          <a:p>
            <a:r>
              <a:rPr lang="fr-CA" sz="3200" dirty="0"/>
              <a:t>Fonctions calculant C_L et C_D à l’aide d’intégrales (</a:t>
            </a:r>
            <a:r>
              <a:rPr lang="fr-CA" sz="3200" dirty="0" err="1"/>
              <a:t>trapz</a:t>
            </a:r>
            <a:r>
              <a:rPr lang="fr-CA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79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A3456F-1C33-3E3B-5249-D4420D7A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11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379CFE-ED23-D81C-4EEF-D958F65CC4D3}"/>
              </a:ext>
            </a:extLst>
          </p:cNvPr>
          <p:cNvSpPr txBox="1">
            <a:spLocks/>
          </p:cNvSpPr>
          <p:nvPr/>
        </p:nvSpPr>
        <p:spPr>
          <a:xfrm>
            <a:off x="1085850" y="34629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7. Résultats à ce jour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B40F4B-F0C4-8B58-24C3-0C68333AE7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8" y="346297"/>
            <a:ext cx="1656163" cy="6790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793BE4A-676C-7359-EC08-FCC5F0C9B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78" y="1913875"/>
            <a:ext cx="5852172" cy="438912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49F61C-712C-9B8E-1B40-31468284B2D9}"/>
              </a:ext>
            </a:extLst>
          </p:cNvPr>
          <p:cNvSpPr txBox="1">
            <a:spLocks/>
          </p:cNvSpPr>
          <p:nvPr/>
        </p:nvSpPr>
        <p:spPr>
          <a:xfrm>
            <a:off x="769614" y="1234870"/>
            <a:ext cx="11010009" cy="197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3200" dirty="0"/>
              <a:t>Erreur de l’ordre de 1e-5 pour nr = 101 et </a:t>
            </a:r>
            <a:r>
              <a:rPr lang="fr-CA" sz="3200" dirty="0" err="1"/>
              <a:t>ntheta</a:t>
            </a:r>
            <a:r>
              <a:rPr lang="fr-CA" sz="3200" dirty="0"/>
              <a:t> = 81</a:t>
            </a:r>
          </a:p>
          <a:p>
            <a:r>
              <a:rPr lang="fr-CA" sz="3200" dirty="0"/>
              <a:t>Code à montrer</a:t>
            </a:r>
          </a:p>
        </p:txBody>
      </p:sp>
    </p:spTree>
    <p:extLst>
      <p:ext uri="{BB962C8B-B14F-4D97-AF65-F5344CB8AC3E}">
        <p14:creationId xmlns:p14="http://schemas.microsoft.com/office/powerpoint/2010/main" val="27452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209EF5-8FB6-2166-E0B8-89CADD4C3720}"/>
              </a:ext>
            </a:extLst>
          </p:cNvPr>
          <p:cNvSpPr txBox="1">
            <a:spLocks/>
          </p:cNvSpPr>
          <p:nvPr/>
        </p:nvSpPr>
        <p:spPr>
          <a:xfrm>
            <a:off x="1038225" y="28235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8. </a:t>
            </a:r>
            <a:r>
              <a:rPr lang="en-US" dirty="0" err="1"/>
              <a:t>Défis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C772F3-361C-2D94-5433-CC2F0FF3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A19B487-A092-4F56-8166-062D3861FA5D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92A590-A047-476D-D169-CECFC6E8A2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8" y="346297"/>
            <a:ext cx="1656163" cy="6790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848BF1-81A9-1530-E87B-9C7983C3066B}"/>
              </a:ext>
            </a:extLst>
          </p:cNvPr>
          <p:cNvSpPr txBox="1">
            <a:spLocks/>
          </p:cNvSpPr>
          <p:nvPr/>
        </p:nvSpPr>
        <p:spPr>
          <a:xfrm>
            <a:off x="769614" y="1234870"/>
            <a:ext cx="11010009" cy="1977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3200" dirty="0"/>
              <a:t>Choix du [</a:t>
            </a:r>
            <a:r>
              <a:rPr lang="fr-CA" sz="3200" dirty="0" err="1"/>
              <a:t>i,j</a:t>
            </a:r>
            <a:r>
              <a:rPr lang="fr-CA" sz="3200" dirty="0"/>
              <a:t>]</a:t>
            </a:r>
          </a:p>
          <a:p>
            <a:r>
              <a:rPr lang="fr-CA" sz="3200" dirty="0"/>
              <a:t>Indexation </a:t>
            </a:r>
            <a:r>
              <a:rPr lang="fr-CA" sz="3200" dirty="0" err="1"/>
              <a:t>ijk</a:t>
            </a:r>
            <a:endParaRPr lang="fr-CA" sz="3200" dirty="0"/>
          </a:p>
          <a:p>
            <a:r>
              <a:rPr lang="fr-CA" sz="3200" dirty="0"/>
              <a:t>Conversion polaire à cartésienne</a:t>
            </a:r>
          </a:p>
          <a:p>
            <a:r>
              <a:rPr lang="fr-CA" sz="3200" dirty="0"/>
              <a:t>Analyse des résultats et génération de figures appropriées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97608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9209EF5-8FB6-2166-E0B8-89CADD4C3720}"/>
              </a:ext>
            </a:extLst>
          </p:cNvPr>
          <p:cNvSpPr txBox="1">
            <a:spLocks/>
          </p:cNvSpPr>
          <p:nvPr/>
        </p:nvSpPr>
        <p:spPr>
          <a:xfrm>
            <a:off x="1038225" y="28235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8. Questions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C772F3-361C-2D94-5433-CC2F0FF3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A19B487-A092-4F56-8166-062D3861FA5D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92A590-A047-476D-D169-CECFC6E8A2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8" y="346297"/>
            <a:ext cx="1656163" cy="6790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848BF1-81A9-1530-E87B-9C7983C3066B}"/>
              </a:ext>
            </a:extLst>
          </p:cNvPr>
          <p:cNvSpPr txBox="1">
            <a:spLocks/>
          </p:cNvSpPr>
          <p:nvPr/>
        </p:nvSpPr>
        <p:spPr>
          <a:xfrm>
            <a:off x="790872" y="1451172"/>
            <a:ext cx="11010009" cy="1977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3200" dirty="0"/>
              <a:t>Signification physique d’une ligne de courant</a:t>
            </a:r>
          </a:p>
          <a:p>
            <a:r>
              <a:rPr lang="fr-CA" sz="3200" dirty="0"/>
              <a:t>Constante de la ligne de courant</a:t>
            </a:r>
          </a:p>
          <a:p>
            <a:r>
              <a:rPr lang="fr-CA" sz="3200" dirty="0"/>
              <a:t>Frontière </a:t>
            </a:r>
            <a:r>
              <a:rPr lang="fr-CA" sz="3200" dirty="0" err="1"/>
              <a:t>theta</a:t>
            </a:r>
            <a:r>
              <a:rPr lang="fr-CA" sz="3200" dirty="0"/>
              <a:t>  = 2pi</a:t>
            </a:r>
          </a:p>
          <a:p>
            <a:r>
              <a:rPr lang="fr-CA" sz="3200" dirty="0"/>
              <a:t>Matrice creuse bug</a:t>
            </a:r>
          </a:p>
          <a:p>
            <a:endParaRPr lang="fr-CA" sz="3200" dirty="0"/>
          </a:p>
        </p:txBody>
      </p:sp>
      <p:pic>
        <p:nvPicPr>
          <p:cNvPr id="2050" name="Picture 2" descr="Ce document est le fruit d'un long travail approuvé par le jury de  soutenance et mis à disposition de l'ensemble de la communa">
            <a:extLst>
              <a:ext uri="{FF2B5EF4-FFF2-40B4-BE49-F238E27FC236}">
                <a16:creationId xmlns:a16="http://schemas.microsoft.com/office/drawing/2014/main" id="{33E9C6C1-E837-F43E-7C35-7B4BDEA19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2639568"/>
            <a:ext cx="5733752" cy="385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8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9E4267-A6B4-B745-3808-75089CD1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2</a:t>
            </a:fld>
            <a:endParaRPr lang="en-CA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1F685E-1943-AEF1-1799-DFFEA1471FF7}"/>
              </a:ext>
            </a:extLst>
          </p:cNvPr>
          <p:cNvSpPr txBox="1">
            <a:spLocks/>
          </p:cNvSpPr>
          <p:nvPr/>
        </p:nvSpPr>
        <p:spPr>
          <a:xfrm>
            <a:off x="640081" y="791570"/>
            <a:ext cx="4018839" cy="5262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5400">
                <a:solidFill>
                  <a:schemeClr val="bg2"/>
                </a:solidFill>
              </a:rPr>
              <a:t>Plan de la présentation</a:t>
            </a:r>
            <a:endParaRPr lang="fr-CA" sz="5400" dirty="0">
              <a:solidFill>
                <a:schemeClr val="bg2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999BA54-5994-8D36-F89C-C1CC3EF88446}"/>
              </a:ext>
            </a:extLst>
          </p:cNvPr>
          <p:cNvSpPr txBox="1">
            <a:spLocks/>
          </p:cNvSpPr>
          <p:nvPr/>
        </p:nvSpPr>
        <p:spPr>
          <a:xfrm>
            <a:off x="6176720" y="791570"/>
            <a:ext cx="4892308" cy="5262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Définition du projet</a:t>
            </a:r>
          </a:p>
          <a:p>
            <a:r>
              <a:rPr lang="fr-CA" sz="2400" dirty="0"/>
              <a:t>Équations à résoudre</a:t>
            </a:r>
          </a:p>
          <a:p>
            <a:r>
              <a:rPr lang="fr-CA" sz="2400" dirty="0"/>
              <a:t>Méthode numérique</a:t>
            </a:r>
          </a:p>
          <a:p>
            <a:r>
              <a:rPr lang="fr-CA" sz="2400" dirty="0"/>
              <a:t>Équations discrétisées</a:t>
            </a:r>
          </a:p>
          <a:p>
            <a:r>
              <a:rPr lang="fr-CA" sz="2400" dirty="0"/>
              <a:t>Conditions frontières</a:t>
            </a:r>
          </a:p>
          <a:p>
            <a:r>
              <a:rPr lang="fr-CA" sz="2400" dirty="0"/>
              <a:t>Fonctions à programmer</a:t>
            </a:r>
          </a:p>
          <a:p>
            <a:r>
              <a:rPr lang="fr-CA" sz="2400" dirty="0"/>
              <a:t>Résultats à ce jour</a:t>
            </a:r>
          </a:p>
          <a:p>
            <a:r>
              <a:rPr lang="fr-CA" sz="2400" dirty="0"/>
              <a:t>Défis</a:t>
            </a:r>
          </a:p>
          <a:p>
            <a:r>
              <a:rPr lang="fr-CA" sz="2400" dirty="0"/>
              <a:t>Questions</a:t>
            </a:r>
          </a:p>
        </p:txBody>
      </p:sp>
      <p:pic>
        <p:nvPicPr>
          <p:cNvPr id="9" name="Imag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01285EBB-45D4-162C-A0A4-6F30367DB1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8" y="346297"/>
            <a:ext cx="1656163" cy="67900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2412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CB5F9B-C508-40AB-A759-CE70F50C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3</a:t>
            </a:fld>
            <a:endParaRPr lang="en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2893EC-374E-4FEE-B2ED-DA08F61898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9512" y="685799"/>
            <a:ext cx="5977128" cy="1022549"/>
          </a:xfrm>
        </p:spPr>
        <p:txBody>
          <a:bodyPr/>
          <a:lstStyle/>
          <a:p>
            <a:r>
              <a:rPr lang="fr-CA" dirty="0"/>
              <a:t>1. Définition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A8AA22-B7F7-45FD-B250-520CFAA1B6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8" y="346297"/>
            <a:ext cx="1656163" cy="6790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E8D18C-42B2-8B6E-9962-78AF972A975E}"/>
              </a:ext>
            </a:extLst>
          </p:cNvPr>
          <p:cNvSpPr txBox="1">
            <a:spLocks/>
          </p:cNvSpPr>
          <p:nvPr/>
        </p:nvSpPr>
        <p:spPr>
          <a:xfrm>
            <a:off x="943866" y="1708348"/>
            <a:ext cx="9601200" cy="209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800" dirty="0"/>
              <a:t>Écoulement stationnaire 2D autour d’un cylindre </a:t>
            </a:r>
          </a:p>
          <a:p>
            <a:r>
              <a:rPr lang="fr-CA" sz="2800" dirty="0"/>
              <a:t>Lignes de courants en fonction de la position</a:t>
            </a:r>
          </a:p>
          <a:p>
            <a:r>
              <a:rPr lang="fr-CA" sz="2800" dirty="0"/>
              <a:t>Vitesse dérivée des lignes de courants (champs de vitesse)</a:t>
            </a:r>
          </a:p>
          <a:p>
            <a:pPr marL="0" indent="0">
              <a:buNone/>
            </a:pPr>
            <a:endParaRPr lang="fr-CA" sz="2800" dirty="0"/>
          </a:p>
        </p:txBody>
      </p:sp>
      <p:pic>
        <p:nvPicPr>
          <p:cNvPr id="3" name="Picture 2" descr="Memoire Online - à‰tude du champ dynamique autour d'un réseau de quatre  cylindres placé dans un écoulement à surface libre. - Abdoulaye Haroun  Boukoun">
            <a:extLst>
              <a:ext uri="{FF2B5EF4-FFF2-40B4-BE49-F238E27FC236}">
                <a16:creationId xmlns:a16="http://schemas.microsoft.com/office/drawing/2014/main" id="{D6D2A0E8-4BF9-FA26-B603-2D77C798B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3616" r="1" b="3931"/>
          <a:stretch/>
        </p:blipFill>
        <p:spPr bwMode="auto">
          <a:xfrm>
            <a:off x="1133302" y="3538151"/>
            <a:ext cx="4611164" cy="27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25F95A6-7703-2B62-9851-CAA17DFD0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536" y="3538151"/>
            <a:ext cx="5081723" cy="27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53EF86-C3E7-FBAB-E6E5-B7CE8CA9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4</a:t>
            </a:fld>
            <a:endParaRPr lang="en-CA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C3116C0-4FE8-EFA8-03B8-10342E3D2A01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2. Équations à résoudre</a:t>
            </a:r>
          </a:p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29DD70-353D-D17A-D286-3F6D06763EC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8" y="346297"/>
            <a:ext cx="1656163" cy="6790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AAB805F-9D14-2E6B-6B06-257BE06D7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709" y="1836160"/>
            <a:ext cx="6309064" cy="174690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EB39D54-EC8D-E451-FBB4-A1A23EB32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95" y="4209910"/>
            <a:ext cx="6201093" cy="188604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8049202-E508-AA8C-7424-8B62513DC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6175" y="2367845"/>
            <a:ext cx="3797085" cy="268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4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EE79161-251F-636E-B88E-17126F34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5</a:t>
            </a:fld>
            <a:endParaRPr lang="en-CA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CB57A1-42B1-AB2B-C0CB-DD2FACB708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8" y="346297"/>
            <a:ext cx="1656163" cy="6790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379D6A9-9E61-A7EF-AE22-DFC3160B8E3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3. Méthode numérique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7829BA-8C60-572A-6D31-BA35F5F26AE7}"/>
              </a:ext>
            </a:extLst>
          </p:cNvPr>
          <p:cNvSpPr txBox="1">
            <a:spLocks/>
          </p:cNvSpPr>
          <p:nvPr/>
        </p:nvSpPr>
        <p:spPr>
          <a:xfrm>
            <a:off x="943866" y="1708348"/>
            <a:ext cx="9601200" cy="209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800" dirty="0"/>
              <a:t>Méthode des différences finies</a:t>
            </a:r>
          </a:p>
          <a:p>
            <a:r>
              <a:rPr lang="fr-CA" sz="2800" dirty="0"/>
              <a:t>Dérivation numérique de second ordre</a:t>
            </a:r>
          </a:p>
          <a:p>
            <a:r>
              <a:rPr lang="fr-CA" sz="2800" dirty="0"/>
              <a:t>Intégration bornée à l’aide de la méthode des trapèzes</a:t>
            </a:r>
          </a:p>
          <a:p>
            <a:endParaRPr lang="fr-CA" sz="2800" dirty="0"/>
          </a:p>
          <a:p>
            <a:pPr marL="0" indent="0">
              <a:buNone/>
            </a:pPr>
            <a:endParaRPr lang="fr-CA" sz="2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A293507-548D-7C6A-79F2-01D0A363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150" y="3666495"/>
            <a:ext cx="6977699" cy="27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4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EE79161-251F-636E-B88E-17126F34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6</a:t>
            </a:fld>
            <a:endParaRPr lang="en-CA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CB57A1-42B1-AB2B-C0CB-DD2FACB708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8" y="346297"/>
            <a:ext cx="1656163" cy="6790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F1445B0-1324-9E27-1B37-763120EB25EA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4. Équations discrétisées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D28296-C11A-6BF7-B27F-DBFC0B50E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099" y="1525533"/>
            <a:ext cx="8086419" cy="13651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45F22F6-9C7A-819A-FB9F-9E2925EA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049" y="3429000"/>
            <a:ext cx="8028944" cy="31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7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A3456F-1C33-3E3B-5249-D4420D7A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7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379CFE-ED23-D81C-4EEF-D958F65CC4D3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5. Conditions frontières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B40F4B-F0C4-8B58-24C3-0C68333AE7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8" y="346297"/>
            <a:ext cx="1656163" cy="6790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34236C-B802-7877-91F2-270587A6CDA8}"/>
              </a:ext>
            </a:extLst>
          </p:cNvPr>
          <p:cNvSpPr txBox="1">
            <a:spLocks/>
          </p:cNvSpPr>
          <p:nvPr/>
        </p:nvSpPr>
        <p:spPr>
          <a:xfrm>
            <a:off x="934340" y="1594047"/>
            <a:ext cx="11010009" cy="197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Aucune condition initiale car régime stationnaire</a:t>
            </a:r>
          </a:p>
          <a:p>
            <a:r>
              <a:rPr lang="fr-CA" sz="2400" dirty="0"/>
              <a:t>Domaine de calcul sur un rayon cinq fois plus important que le rayon du cylindre</a:t>
            </a:r>
          </a:p>
          <a:p>
            <a:r>
              <a:rPr lang="fr-CA" sz="2400" dirty="0"/>
              <a:t>Coordonnées polaires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AD6EC3-2AC2-593C-F886-829A55F19334}"/>
              </a:ext>
            </a:extLst>
          </p:cNvPr>
          <p:cNvSpPr txBox="1">
            <a:spLocks/>
          </p:cNvSpPr>
          <p:nvPr/>
        </p:nvSpPr>
        <p:spPr>
          <a:xfrm>
            <a:off x="11739561" y="346297"/>
            <a:ext cx="409575" cy="317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/>
              <a:t>TMLC</a:t>
            </a:r>
          </a:p>
          <a:p>
            <a:pPr marL="0" indent="0">
              <a:buNone/>
            </a:pPr>
            <a:endParaRPr lang="fr-CA" sz="28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09FC88-FD72-78C3-C549-135F3609B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65" y="4058399"/>
            <a:ext cx="10379357" cy="267447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8DB5CD7-38B5-28BD-E44A-CA9545D03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945" y="2901923"/>
            <a:ext cx="3784795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9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A3456F-1C33-3E3B-5249-D4420D7A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8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379CFE-ED23-D81C-4EEF-D958F65CC4D3}"/>
              </a:ext>
            </a:extLst>
          </p:cNvPr>
          <p:cNvSpPr txBox="1">
            <a:spLocks/>
          </p:cNvSpPr>
          <p:nvPr/>
        </p:nvSpPr>
        <p:spPr>
          <a:xfrm>
            <a:off x="895024" y="23731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6. Fonctions à programmer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B40F4B-F0C4-8B58-24C3-0C68333AE7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8" y="346297"/>
            <a:ext cx="1656163" cy="6790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3BE8D56-3DAB-FF5F-9FAF-07A5167F5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249" y="1130078"/>
            <a:ext cx="5591501" cy="17519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8867F81-C3BE-C3F8-AC00-51A44119E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249" y="3022102"/>
            <a:ext cx="5591501" cy="363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A3456F-1C33-3E3B-5249-D4420D7A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B487-A092-4F56-8166-062D3861FA5D}" type="slidenum">
              <a:rPr lang="en-CA" smtClean="0"/>
              <a:t>9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379CFE-ED23-D81C-4EEF-D958F65CC4D3}"/>
              </a:ext>
            </a:extLst>
          </p:cNvPr>
          <p:cNvSpPr txBox="1">
            <a:spLocks/>
          </p:cNvSpPr>
          <p:nvPr/>
        </p:nvSpPr>
        <p:spPr>
          <a:xfrm>
            <a:off x="895024" y="23731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6. Fonctions à programmer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B40F4B-F0C4-8B58-24C3-0C68333AE7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8" y="346297"/>
            <a:ext cx="1656163" cy="6790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2C59FE-CCC1-41C2-BE7C-503DDD9FE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985" y="1225245"/>
            <a:ext cx="4560030" cy="228794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B2473ED-4DC1-0D28-9FCC-54DD4FD9C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211" y="3715492"/>
            <a:ext cx="7912507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73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heme/theme1.xml><?xml version="1.0" encoding="utf-8"?>
<a:theme xmlns:a="http://schemas.openxmlformats.org/drawingml/2006/main" name="Cadrage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6CDF369578244388560B780DC8CC92" ma:contentTypeVersion="7" ma:contentTypeDescription="Create a new document." ma:contentTypeScope="" ma:versionID="a08bd2aa2593ad2dacf428231bb56bf1">
  <xsd:schema xmlns:xsd="http://www.w3.org/2001/XMLSchema" xmlns:xs="http://www.w3.org/2001/XMLSchema" xmlns:p="http://schemas.microsoft.com/office/2006/metadata/properties" xmlns:ns2="7e80a8fe-8299-49cb-b34c-0a87358f4daf" targetNamespace="http://schemas.microsoft.com/office/2006/metadata/properties" ma:root="true" ma:fieldsID="fdebbb6526694400f523e4450326b363" ns2:_="">
    <xsd:import namespace="7e80a8fe-8299-49cb-b34c-0a87358f4d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80a8fe-8299-49cb-b34c-0a87358f4d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F49B69-3848-4364-966B-B276ED7C8D22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7e80a8fe-8299-49cb-b34c-0a87358f4daf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6220F8C-1847-4952-8444-ACDCB01C91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401D05-38D7-4B8D-A2FE-42DA0BA234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80a8fe-8299-49cb-b34c-0a87358f4d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250</Words>
  <Application>Microsoft Office PowerPoint</Application>
  <PresentationFormat>Grand écran</PresentationFormat>
  <Paragraphs>63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Cadrage</vt:lpstr>
      <vt:lpstr>Écoulement d’un fluide autour d’un cylindre</vt:lpstr>
      <vt:lpstr>Présentation PowerPoint</vt:lpstr>
      <vt:lpstr>1. Définition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Landry</dc:creator>
  <cp:lastModifiedBy>Anis Djama</cp:lastModifiedBy>
  <cp:revision>6</cp:revision>
  <dcterms:created xsi:type="dcterms:W3CDTF">2021-11-19T02:53:55Z</dcterms:created>
  <dcterms:modified xsi:type="dcterms:W3CDTF">2022-11-21T07:29:21Z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0x010100036CDF369578244388560B780DC8CC92</vt:lpwstr>
  </property>
</Properties>
</file>