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70" r:id="rId2"/>
    <p:sldId id="285" r:id="rId3"/>
    <p:sldId id="258" r:id="rId4"/>
    <p:sldId id="259" r:id="rId5"/>
    <p:sldId id="283" r:id="rId6"/>
    <p:sldId id="261" r:id="rId7"/>
    <p:sldId id="332" r:id="rId8"/>
    <p:sldId id="262" r:id="rId9"/>
    <p:sldId id="263" r:id="rId10"/>
    <p:sldId id="272" r:id="rId11"/>
    <p:sldId id="267" r:id="rId12"/>
    <p:sldId id="295" r:id="rId13"/>
    <p:sldId id="296" r:id="rId14"/>
    <p:sldId id="297" r:id="rId15"/>
    <p:sldId id="299" r:id="rId16"/>
    <p:sldId id="300" r:id="rId17"/>
    <p:sldId id="301" r:id="rId18"/>
    <p:sldId id="302" r:id="rId19"/>
    <p:sldId id="328" r:id="rId20"/>
    <p:sldId id="329" r:id="rId21"/>
    <p:sldId id="330" r:id="rId22"/>
    <p:sldId id="290" r:id="rId23"/>
    <p:sldId id="274" r:id="rId24"/>
    <p:sldId id="284" r:id="rId25"/>
    <p:sldId id="280" r:id="rId26"/>
    <p:sldId id="278" r:id="rId27"/>
    <p:sldId id="331" r:id="rId28"/>
    <p:sldId id="276" r:id="rId29"/>
    <p:sldId id="277" r:id="rId30"/>
    <p:sldId id="298" r:id="rId31"/>
    <p:sldId id="291" r:id="rId32"/>
    <p:sldId id="312" r:id="rId33"/>
    <p:sldId id="333" r:id="rId34"/>
    <p:sldId id="305" r:id="rId35"/>
    <p:sldId id="311" r:id="rId36"/>
    <p:sldId id="309" r:id="rId37"/>
    <p:sldId id="306" r:id="rId38"/>
    <p:sldId id="307" r:id="rId39"/>
    <p:sldId id="310" r:id="rId40"/>
    <p:sldId id="313" r:id="rId41"/>
    <p:sldId id="292" r:id="rId42"/>
    <p:sldId id="314" r:id="rId43"/>
    <p:sldId id="316" r:id="rId44"/>
    <p:sldId id="324" r:id="rId45"/>
    <p:sldId id="326" r:id="rId46"/>
    <p:sldId id="315" r:id="rId47"/>
    <p:sldId id="317" r:id="rId48"/>
    <p:sldId id="327" r:id="rId49"/>
    <p:sldId id="318" r:id="rId50"/>
    <p:sldId id="319" r:id="rId51"/>
    <p:sldId id="320" r:id="rId52"/>
    <p:sldId id="325" r:id="rId53"/>
    <p:sldId id="321" r:id="rId54"/>
    <p:sldId id="322" r:id="rId55"/>
    <p:sldId id="286" r:id="rId56"/>
    <p:sldId id="287" r:id="rId57"/>
    <p:sldId id="288" r:id="rId58"/>
    <p:sldId id="294" r:id="rId59"/>
    <p:sldId id="303"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n" initials="BD" lastIdx="2" clrIdx="0"/>
  <p:cmAuthor id="1" name="bd" initials="b"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1275" autoAdjust="0"/>
  </p:normalViewPr>
  <p:slideViewPr>
    <p:cSldViewPr>
      <p:cViewPr varScale="1">
        <p:scale>
          <a:sx n="90" d="100"/>
          <a:sy n="90" d="100"/>
        </p:scale>
        <p:origin x="-224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0CCC27-1E7F-484C-8AB6-B20001086278}" type="datetimeFigureOut">
              <a:rPr lang="en-US" smtClean="0"/>
              <a:pPr/>
              <a:t>10/21/2015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EF2331-5F2A-46A5-BD12-B450D1D457EC}" type="slidenum">
              <a:rPr lang="en-US" smtClean="0"/>
              <a:pPr/>
              <a:t>‹#›</a:t>
            </a:fld>
            <a:endParaRPr lang="en-US"/>
          </a:p>
        </p:txBody>
      </p:sp>
    </p:spTree>
    <p:extLst>
      <p:ext uri="{BB962C8B-B14F-4D97-AF65-F5344CB8AC3E}">
        <p14:creationId xmlns:p14="http://schemas.microsoft.com/office/powerpoint/2010/main" xmlns="" val="1591574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EEF2331-5F2A-46A5-BD12-B450D1D457E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3" cstate="print">
            <a:extLst>
              <a:ext uri="{BEBA8EAE-BF5A-486C-A8C5-ECC9F3942E4B}">
                <a14:imgProps xmlns:a14="http://schemas.microsoft.com/office/drawing/2010/main" xmlns="">
                  <a14:imgLayer r:embed="rId4">
                    <a14:imgEffect>
                      <a14:brightnessContrast bright="40000"/>
                    </a14:imgEffect>
                  </a14:imgLayer>
                </a14:imgProps>
              </a:ext>
              <a:ext uri="{28A0092B-C50C-407E-A947-70E740481C1C}">
                <a14:useLocalDpi xmlns:a14="http://schemas.microsoft.com/office/drawing/2010/main" xmlns="" val="0"/>
              </a:ext>
            </a:extLst>
          </a:blip>
          <a:srcRect b="8224"/>
          <a:stretch/>
        </p:blipFill>
        <p:spPr>
          <a:xfrm>
            <a:off x="0" y="0"/>
            <a:ext cx="9144000" cy="6293998"/>
          </a:xfrm>
          <a:prstGeom prst="rect">
            <a:avLst/>
          </a:prstGeom>
        </p:spPr>
      </p:pic>
      <p:sp>
        <p:nvSpPr>
          <p:cNvPr id="12" name="Title 1"/>
          <p:cNvSpPr>
            <a:spLocks noGrp="1"/>
          </p:cNvSpPr>
          <p:nvPr>
            <p:ph type="title"/>
          </p:nvPr>
        </p:nvSpPr>
        <p:spPr>
          <a:xfrm>
            <a:off x="1603376" y="2051686"/>
            <a:ext cx="2954337" cy="1234440"/>
          </a:xfrm>
          <a:prstGeom prst="rect">
            <a:avLst/>
          </a:prstGeom>
        </p:spPr>
        <p:txBody>
          <a:bodyPr anchor="b"/>
          <a:lstStyle>
            <a:lvl1pPr algn="r">
              <a:defRPr sz="2000" b="1">
                <a:solidFill>
                  <a:schemeClr val="tx1"/>
                </a:solidFill>
              </a:defRPr>
            </a:lvl1pPr>
          </a:lstStyle>
          <a:p>
            <a:r>
              <a:rPr lang="en-US" smtClean="0"/>
              <a:t>Click to edit Master title style</a:t>
            </a:r>
            <a:endParaRPr lang="en-US" dirty="0"/>
          </a:p>
        </p:txBody>
      </p:sp>
      <p:sp>
        <p:nvSpPr>
          <p:cNvPr id="13" name="Text Placeholder 3"/>
          <p:cNvSpPr>
            <a:spLocks noGrp="1"/>
          </p:cNvSpPr>
          <p:nvPr>
            <p:ph type="body" sz="half" idx="2"/>
          </p:nvPr>
        </p:nvSpPr>
        <p:spPr>
          <a:xfrm>
            <a:off x="1603376" y="3429000"/>
            <a:ext cx="2954337" cy="1243966"/>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Picture Placeholder 16"/>
          <p:cNvSpPr>
            <a:spLocks noGrp="1"/>
          </p:cNvSpPr>
          <p:nvPr>
            <p:ph type="pic" sz="quarter" idx="13"/>
          </p:nvPr>
        </p:nvSpPr>
        <p:spPr>
          <a:xfrm>
            <a:off x="4665662" y="2046816"/>
            <a:ext cx="1951038" cy="2601384"/>
          </a:xfrm>
          <a:prstGeom prst="rect">
            <a:avLst/>
          </a:prstGeom>
          <a:blipFill rotWithShape="1">
            <a:blip r:embed="rId5" cstate="print"/>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normAutofit/>
          </a:bodyPr>
          <a:lstStyle>
            <a:lvl1pPr>
              <a:buNone/>
              <a:defRPr sz="1200"/>
            </a:lvl1pPr>
          </a:lstStyle>
          <a:p>
            <a:r>
              <a:rPr lang="en-US" smtClean="0"/>
              <a:t>Click icon to add picture</a:t>
            </a:r>
            <a:endParaRPr lang="en-US" dirty="0"/>
          </a:p>
        </p:txBody>
      </p:sp>
    </p:spTree>
    <p:extLst>
      <p:ext uri="{BB962C8B-B14F-4D97-AF65-F5344CB8AC3E}">
        <p14:creationId xmlns:p14="http://schemas.microsoft.com/office/powerpoint/2010/main" xmlns="" val="1095729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2000"/>
                                        <p:tgtEl>
                                          <p:spTgt spid="13">
                                            <p:txEl>
                                              <p:pRg st="0" end="0"/>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amond(in)">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2000"/>
                        <p:tgtEl>
                          <p:spTgt spid="13"/>
                        </p:tgtEl>
                      </p:cBhvr>
                    </p:animEffect>
                  </p:childTnLst>
                </p:cTn>
              </p:par>
            </p:tnLst>
          </p:tmpl>
        </p:tmplLst>
      </p:bldP>
      <p:bldP spid="7"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ben-domingue/igss2015"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ocs.google.com/spreadsheets/d/1PsvJA9rXUfXN-w8PVjajmHTT_qKSxPSVCBlirVbfAwQ/edi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github.com/ben-domingue/HeritHelper/blob/master/R/make_pgs.R"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1686"/>
            <a:ext cx="3719513" cy="1758314"/>
          </a:xfrm>
        </p:spPr>
        <p:txBody>
          <a:bodyPr>
            <a:noAutofit/>
          </a:bodyPr>
          <a:lstStyle/>
          <a:p>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Polygenic Scores: </a:t>
            </a:r>
            <a:br>
              <a:rPr lang="en-US" sz="2400" dirty="0" smtClean="0"/>
            </a:br>
            <a:r>
              <a:rPr lang="en-US" sz="2400" dirty="0" smtClean="0"/>
              <a:t>IGSS 2015 Tutorial</a:t>
            </a:r>
            <a:br>
              <a:rPr lang="en-US" sz="2400" dirty="0" smtClean="0"/>
            </a:br>
            <a:r>
              <a:rPr lang="en-US" sz="2400" dirty="0"/>
              <a:t/>
            </a:r>
            <a:br>
              <a:rPr lang="en-US" sz="2400" dirty="0"/>
            </a:br>
            <a:r>
              <a:rPr lang="en-US" sz="2400" dirty="0" smtClean="0"/>
              <a:t/>
            </a:r>
            <a:br>
              <a:rPr lang="en-US" sz="2400" dirty="0" smtClean="0"/>
            </a:br>
            <a:endParaRPr lang="en-US" sz="2400" dirty="0"/>
          </a:p>
        </p:txBody>
      </p:sp>
      <p:sp>
        <p:nvSpPr>
          <p:cNvPr id="3" name="Text Placeholder 2"/>
          <p:cNvSpPr>
            <a:spLocks noGrp="1"/>
          </p:cNvSpPr>
          <p:nvPr>
            <p:ph type="body" sz="half" idx="2"/>
          </p:nvPr>
        </p:nvSpPr>
        <p:spPr>
          <a:xfrm>
            <a:off x="1603376" y="4038600"/>
            <a:ext cx="2954337" cy="634366"/>
          </a:xfrm>
        </p:spPr>
        <p:txBody>
          <a:bodyPr>
            <a:normAutofit/>
          </a:bodyPr>
          <a:lstStyle/>
          <a:p>
            <a:r>
              <a:rPr lang="en-US" sz="1600" dirty="0" smtClean="0"/>
              <a:t>Ben </a:t>
            </a:r>
            <a:r>
              <a:rPr lang="en-US" sz="1600" dirty="0" err="1" smtClean="0"/>
              <a:t>Domingue</a:t>
            </a:r>
            <a:endParaRPr lang="en-US" sz="1600" dirty="0"/>
          </a:p>
        </p:txBody>
      </p:sp>
      <p:pic>
        <p:nvPicPr>
          <p:cNvPr id="5" name="Picture Placeholder 4" descr="DividerSlidePhoto.jpg"/>
          <p:cNvPicPr>
            <a:picLocks noGrp="1" noChangeAspect="1"/>
          </p:cNvPicPr>
          <p:nvPr>
            <p:ph type="pic" sz="quarter" idx="13"/>
          </p:nvPr>
        </p:nvPicPr>
        <p:blipFill>
          <a:blip r:embed="rId3" cstate="print"/>
          <a:srcRect t="202" b="202"/>
          <a:stretch>
            <a:fillRect/>
          </a:stretch>
        </p:blipFill>
        <p:spPr/>
      </p:pic>
    </p:spTree>
    <p:extLst>
      <p:ext uri="{BB962C8B-B14F-4D97-AF65-F5344CB8AC3E}">
        <p14:creationId xmlns:p14="http://schemas.microsoft.com/office/powerpoint/2010/main" xmlns="" val="420388357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45817"/>
          </a:xfrm>
        </p:spPr>
        <p:txBody>
          <a:bodyPr>
            <a:normAutofit/>
          </a:bodyPr>
          <a:lstStyle/>
          <a:p>
            <a:pPr algn="l"/>
            <a:r>
              <a:rPr lang="en-US" dirty="0" smtClean="0"/>
              <a:t>Mediated by intelligence …</a:t>
            </a:r>
            <a:endParaRPr lang="en-US" dirty="0"/>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90600" y="1320455"/>
            <a:ext cx="6524625" cy="4795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5766422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nd ADHD!</a:t>
            </a:r>
            <a:endParaRPr lang="en-US" dirty="0"/>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95600" y="3657600"/>
            <a:ext cx="4953000" cy="2400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7200" y="1447800"/>
            <a:ext cx="6886575" cy="181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8656927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characteristics of interest</a:t>
            </a:r>
            <a:endParaRPr lang="en-US" dirty="0"/>
          </a:p>
        </p:txBody>
      </p:sp>
      <p:sp>
        <p:nvSpPr>
          <p:cNvPr id="3" name="Content Placeholder 2"/>
          <p:cNvSpPr>
            <a:spLocks noGrp="1"/>
          </p:cNvSpPr>
          <p:nvPr>
            <p:ph idx="1"/>
          </p:nvPr>
        </p:nvSpPr>
        <p:spPr/>
        <p:txBody>
          <a:bodyPr/>
          <a:lstStyle/>
          <a:p>
            <a:r>
              <a:rPr lang="en-US" dirty="0" smtClean="0"/>
              <a:t>BMI</a:t>
            </a:r>
          </a:p>
          <a:p>
            <a:r>
              <a:rPr lang="en-US" dirty="0" smtClean="0"/>
              <a:t>Smoking</a:t>
            </a:r>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Smoking</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600" y="685800"/>
            <a:ext cx="4419600" cy="4429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10000" y="5145405"/>
            <a:ext cx="4570095" cy="13800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49018" y="4448175"/>
            <a:ext cx="7067550" cy="1981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3400" y="838201"/>
            <a:ext cx="3354902" cy="426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5775" y="533400"/>
            <a:ext cx="3400425" cy="48916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22776" y="3838803"/>
            <a:ext cx="5391150" cy="20818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2038857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4600" y="4523232"/>
            <a:ext cx="5924550" cy="1838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3400" y="457199"/>
            <a:ext cx="5943600" cy="41232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p:cNvSpPr txBox="1"/>
          <p:nvPr/>
        </p:nvSpPr>
        <p:spPr>
          <a:xfrm>
            <a:off x="7239000" y="609600"/>
            <a:ext cx="1295400" cy="523220"/>
          </a:xfrm>
          <a:prstGeom prst="rect">
            <a:avLst/>
          </a:prstGeom>
          <a:noFill/>
        </p:spPr>
        <p:txBody>
          <a:bodyPr wrap="square" rtlCol="0">
            <a:spAutoFit/>
          </a:bodyPr>
          <a:lstStyle/>
          <a:p>
            <a:r>
              <a:rPr lang="en-US" sz="2800" dirty="0" smtClean="0"/>
              <a:t>BMI</a:t>
            </a:r>
            <a:endParaRPr lang="en-US" sz="2800" dirty="0"/>
          </a:p>
        </p:txBody>
      </p:sp>
    </p:spTree>
    <p:extLst>
      <p:ext uri="{BB962C8B-B14F-4D97-AF65-F5344CB8AC3E}">
        <p14:creationId xmlns:p14="http://schemas.microsoft.com/office/powerpoint/2010/main" xmlns="" val="289252838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9600" y="1209675"/>
            <a:ext cx="5133975" cy="4438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76587" y="5718429"/>
            <a:ext cx="5886450" cy="1057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5284923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7650" y="304800"/>
            <a:ext cx="5010150" cy="46901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62400" y="5181600"/>
            <a:ext cx="4591050" cy="981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4251151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what?</a:t>
            </a:r>
            <a:endParaRPr lang="en-US" dirty="0"/>
          </a:p>
        </p:txBody>
      </p:sp>
      <p:sp>
        <p:nvSpPr>
          <p:cNvPr id="3" name="Content Placeholder 2"/>
          <p:cNvSpPr>
            <a:spLocks noGrp="1"/>
          </p:cNvSpPr>
          <p:nvPr>
            <p:ph idx="1"/>
          </p:nvPr>
        </p:nvSpPr>
        <p:spPr/>
        <p:txBody>
          <a:bodyPr/>
          <a:lstStyle/>
          <a:p>
            <a:r>
              <a:rPr lang="en-US" dirty="0" smtClean="0"/>
              <a:t>Hopefully you have some interesting ideas for how to use a PGS (or at the very least have been inspired to think about how one might use them). </a:t>
            </a:r>
          </a:p>
          <a:p>
            <a:r>
              <a:rPr lang="en-US" dirty="0" smtClean="0"/>
              <a:t>But where do they come from?</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Gameplan</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Overview</a:t>
            </a:r>
          </a:p>
          <a:p>
            <a:pPr marL="914400" lvl="1" indent="-514350">
              <a:buFont typeface="+mj-lt"/>
              <a:buAutoNum type="arabicPeriod"/>
            </a:pPr>
            <a:r>
              <a:rPr lang="en-US" dirty="0" smtClean="0"/>
              <a:t>What are polygenic scores?</a:t>
            </a:r>
          </a:p>
          <a:p>
            <a:pPr marL="914400" lvl="1" indent="-514350">
              <a:buFont typeface="+mj-lt"/>
              <a:buAutoNum type="arabicPeriod"/>
            </a:pPr>
            <a:r>
              <a:rPr lang="en-US" dirty="0" smtClean="0"/>
              <a:t>How are they used?</a:t>
            </a:r>
          </a:p>
          <a:p>
            <a:pPr marL="914400" lvl="1" indent="-514350">
              <a:buFont typeface="+mj-lt"/>
              <a:buAutoNum type="arabicPeriod"/>
            </a:pPr>
            <a:r>
              <a:rPr lang="en-US" dirty="0" smtClean="0"/>
              <a:t>How are they created?</a:t>
            </a:r>
          </a:p>
          <a:p>
            <a:pPr marL="514350" indent="-514350">
              <a:buFont typeface="+mj-lt"/>
              <a:buAutoNum type="arabicPeriod"/>
            </a:pPr>
            <a:r>
              <a:rPr lang="en-US" dirty="0" smtClean="0"/>
              <a:t>You create them.</a:t>
            </a:r>
          </a:p>
          <a:p>
            <a:pPr marL="914400" lvl="1" indent="-514350">
              <a:buFont typeface="+mj-lt"/>
              <a:buAutoNum type="arabicPeriod"/>
            </a:pPr>
            <a:r>
              <a:rPr lang="en-US" dirty="0" smtClean="0"/>
              <a:t>Top hits</a:t>
            </a:r>
          </a:p>
          <a:p>
            <a:pPr marL="914400" lvl="1" indent="-514350">
              <a:buFont typeface="+mj-lt"/>
              <a:buAutoNum type="arabicPeriod"/>
            </a:pPr>
            <a:r>
              <a:rPr lang="en-US" dirty="0" smtClean="0"/>
              <a:t>Homebrewed Genome-wide</a:t>
            </a:r>
          </a:p>
          <a:p>
            <a:pPr marL="914400" lvl="1" indent="-514350">
              <a:buFont typeface="+mj-lt"/>
              <a:buAutoNum type="arabicPeriod"/>
            </a:pPr>
            <a:r>
              <a:rPr lang="en-US" dirty="0" err="1" smtClean="0"/>
              <a:t>PRSice</a:t>
            </a:r>
            <a:r>
              <a:rPr lang="en-US" dirty="0" smtClean="0"/>
              <a:t> </a:t>
            </a:r>
          </a:p>
          <a:p>
            <a:pPr marL="514350" indent="-514350">
              <a:buFont typeface="+mj-lt"/>
              <a:buAutoNum type="arabicPeriod"/>
            </a:pPr>
            <a:r>
              <a:rPr lang="en-US" dirty="0" smtClean="0"/>
              <a:t>Caveats, etc.</a:t>
            </a:r>
          </a:p>
        </p:txBody>
      </p:sp>
      <p:sp>
        <p:nvSpPr>
          <p:cNvPr id="4" name="TextBox 3"/>
          <p:cNvSpPr txBox="1"/>
          <p:nvPr/>
        </p:nvSpPr>
        <p:spPr>
          <a:xfrm>
            <a:off x="6172200" y="2895600"/>
            <a:ext cx="2362200" cy="2246769"/>
          </a:xfrm>
          <a:prstGeom prst="rect">
            <a:avLst/>
          </a:prstGeom>
          <a:noFill/>
        </p:spPr>
        <p:txBody>
          <a:bodyPr wrap="square" rtlCol="0">
            <a:spAutoFit/>
          </a:bodyPr>
          <a:lstStyle/>
          <a:p>
            <a:r>
              <a:rPr lang="en-US" sz="2800" dirty="0" smtClean="0"/>
              <a:t>Huge amount of expertise in this room. Let’s use all of it!</a:t>
            </a:r>
            <a:endParaRPr lang="en-US" sz="2800" dirty="0"/>
          </a:p>
        </p:txBody>
      </p:sp>
      <p:sp>
        <p:nvSpPr>
          <p:cNvPr id="5" name="Rectangle 4"/>
          <p:cNvSpPr/>
          <p:nvPr/>
        </p:nvSpPr>
        <p:spPr>
          <a:xfrm>
            <a:off x="6019800" y="2667000"/>
            <a:ext cx="2590800" cy="2743200"/>
          </a:xfrm>
          <a:prstGeom prst="rect">
            <a:avLst/>
          </a:prstGeom>
          <a:solidFill>
            <a:schemeClr val="accent2">
              <a:alpha val="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126531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Constructed by “others”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1752600"/>
            <a:ext cx="8229600" cy="1744641"/>
          </a:xfrm>
          <a:prstGeom prst="rect">
            <a:avLst/>
          </a:prstGeom>
          <a:noFill/>
          <a:ln w="9525">
            <a:noFill/>
            <a:miter lim="800000"/>
            <a:headEnd/>
            <a:tailEnd/>
          </a:ln>
        </p:spPr>
      </p:pic>
      <p:sp>
        <p:nvSpPr>
          <p:cNvPr id="5" name="TextBox 4"/>
          <p:cNvSpPr txBox="1"/>
          <p:nvPr/>
        </p:nvSpPr>
        <p:spPr>
          <a:xfrm>
            <a:off x="990600" y="3886200"/>
            <a:ext cx="7162800" cy="954107"/>
          </a:xfrm>
          <a:prstGeom prst="rect">
            <a:avLst/>
          </a:prstGeom>
          <a:noFill/>
        </p:spPr>
        <p:txBody>
          <a:bodyPr wrap="square" rtlCol="0">
            <a:spAutoFit/>
          </a:bodyPr>
          <a:lstStyle/>
          <a:p>
            <a:r>
              <a:rPr lang="en-US" sz="2800" dirty="0" smtClean="0"/>
              <a:t>But you are limited to what they have available (can’t use new or updated results). </a:t>
            </a:r>
            <a:endParaRPr lang="en-US" sz="2800"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making your own?</a:t>
            </a:r>
            <a:endParaRPr lang="en-US" dirty="0"/>
          </a:p>
        </p:txBody>
      </p:sp>
      <p:sp>
        <p:nvSpPr>
          <p:cNvPr id="3" name="Content Placeholder 2"/>
          <p:cNvSpPr>
            <a:spLocks noGrp="1"/>
          </p:cNvSpPr>
          <p:nvPr>
            <p:ph idx="1"/>
          </p:nvPr>
        </p:nvSpPr>
        <p:spPr/>
        <p:txBody>
          <a:bodyPr/>
          <a:lstStyle/>
          <a:p>
            <a:r>
              <a:rPr lang="en-US" dirty="0" smtClean="0"/>
              <a:t>Hopefully you’ll leave today equipped to do so!</a:t>
            </a: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things to be mindful of before we get started.</a:t>
            </a:r>
            <a:endParaRPr lang="en-US" dirty="0"/>
          </a:p>
        </p:txBody>
      </p:sp>
      <p:sp>
        <p:nvSpPr>
          <p:cNvPr id="3" name="Content Placeholder 2"/>
          <p:cNvSpPr>
            <a:spLocks noGrp="1"/>
          </p:cNvSpPr>
          <p:nvPr>
            <p:ph idx="1"/>
          </p:nvPr>
        </p:nvSpPr>
        <p:spPr/>
        <p:txBody>
          <a:bodyPr/>
          <a:lstStyle/>
          <a:p>
            <a:r>
              <a:rPr lang="en-US" dirty="0" err="1" smtClean="0"/>
              <a:t>Additivity</a:t>
            </a:r>
            <a:endParaRPr lang="en-US" dirty="0" smtClean="0"/>
          </a:p>
          <a:p>
            <a:r>
              <a:rPr lang="en-US" dirty="0" smtClean="0"/>
              <a:t>Strand Ambiguity</a:t>
            </a:r>
          </a:p>
          <a:p>
            <a:r>
              <a:rPr lang="en-US" dirty="0" smtClean="0"/>
              <a:t>Weights</a:t>
            </a:r>
          </a:p>
          <a:p>
            <a:r>
              <a:rPr lang="en-US" dirty="0" smtClean="0"/>
              <a:t>LD considerations</a:t>
            </a:r>
          </a:p>
          <a:p>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Additive Model of Genetic effects</a:t>
            </a:r>
            <a:endParaRPr lang="en-US" dirty="0"/>
          </a:p>
        </p:txBody>
      </p:sp>
      <p:sp>
        <p:nvSpPr>
          <p:cNvPr id="3" name="Content Placeholder 2"/>
          <p:cNvSpPr>
            <a:spLocks noGrp="1"/>
          </p:cNvSpPr>
          <p:nvPr>
            <p:ph idx="1"/>
          </p:nvPr>
        </p:nvSpPr>
        <p:spPr>
          <a:xfrm>
            <a:off x="457200" y="1600201"/>
            <a:ext cx="8229600" cy="1905000"/>
          </a:xfrm>
        </p:spPr>
        <p:txBody>
          <a:bodyPr/>
          <a:lstStyle/>
          <a:p>
            <a:r>
              <a:rPr lang="en-US" dirty="0" smtClean="0"/>
              <a:t>In general, GWAS attempt to identify additive (as opposed to dominant or recessive) genetic effects. </a:t>
            </a:r>
          </a:p>
          <a:p>
            <a:endParaRPr lang="en-US" dirty="0"/>
          </a:p>
          <a:p>
            <a:endParaRPr lang="en-US" dirty="0" smtClean="0"/>
          </a:p>
          <a:p>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914400" y="4343400"/>
            <a:ext cx="7381875" cy="1066800"/>
          </a:xfrm>
          <a:prstGeom prst="rect">
            <a:avLst/>
          </a:prstGeom>
          <a:noFill/>
          <a:ln w="9525">
            <a:noFill/>
            <a:miter lim="800000"/>
            <a:headEnd/>
            <a:tailEnd/>
          </a:ln>
        </p:spPr>
      </p:pic>
    </p:spTree>
    <p:extLst>
      <p:ext uri="{BB962C8B-B14F-4D97-AF65-F5344CB8AC3E}">
        <p14:creationId xmlns:p14="http://schemas.microsoft.com/office/powerpoint/2010/main" xmlns="" val="30227207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Ambiguous strands</a:t>
            </a:r>
            <a:endParaRPr lang="en-US" dirty="0"/>
          </a:p>
        </p:txBody>
      </p:sp>
      <p:pic>
        <p:nvPicPr>
          <p:cNvPr id="4" name="Picture 3" descr="snp.png"/>
          <p:cNvPicPr>
            <a:picLocks noChangeAspect="1"/>
          </p:cNvPicPr>
          <p:nvPr/>
        </p:nvPicPr>
        <p:blipFill>
          <a:blip r:embed="rId2" cstate="print"/>
          <a:stretch>
            <a:fillRect/>
          </a:stretch>
        </p:blipFill>
        <p:spPr>
          <a:xfrm>
            <a:off x="2590800" y="2133600"/>
            <a:ext cx="3886201" cy="2982661"/>
          </a:xfrm>
          <a:prstGeom prst="rect">
            <a:avLst/>
          </a:prstGeom>
        </p:spPr>
      </p:pic>
    </p:spTree>
    <p:extLst>
      <p:ext uri="{BB962C8B-B14F-4D97-AF65-F5344CB8AC3E}">
        <p14:creationId xmlns:p14="http://schemas.microsoft.com/office/powerpoint/2010/main" xmlns="" val="259870013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GWAS Results</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143000"/>
            <a:ext cx="9096465" cy="3276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685800" y="4495800"/>
            <a:ext cx="8001000" cy="1323439"/>
          </a:xfrm>
          <a:prstGeom prst="rect">
            <a:avLst/>
          </a:prstGeom>
          <a:noFill/>
        </p:spPr>
        <p:txBody>
          <a:bodyPr wrap="square" rtlCol="0">
            <a:spAutoFit/>
          </a:bodyPr>
          <a:lstStyle/>
          <a:p>
            <a:pPr algn="ctr"/>
            <a:r>
              <a:rPr lang="en-US" sz="2800" dirty="0" smtClean="0"/>
              <a:t>Empirical Data</a:t>
            </a:r>
          </a:p>
          <a:p>
            <a:r>
              <a:rPr lang="en-US" sz="2800" dirty="0" smtClean="0"/>
              <a:t>1  rs3934834   0  1005806  A  G</a:t>
            </a:r>
          </a:p>
          <a:p>
            <a:endParaRPr lang="en-US" sz="2400" dirty="0"/>
          </a:p>
        </p:txBody>
      </p:sp>
      <p:cxnSp>
        <p:nvCxnSpPr>
          <p:cNvPr id="7" name="Straight Arrow Connector 6"/>
          <p:cNvCxnSpPr/>
          <p:nvPr/>
        </p:nvCxnSpPr>
        <p:spPr>
          <a:xfrm flipH="1" flipV="1">
            <a:off x="914400" y="2057400"/>
            <a:ext cx="1066800" cy="28956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Strand issues</a:t>
            </a:r>
            <a:endParaRPr lang="en-US" dirty="0"/>
          </a:p>
        </p:txBody>
      </p:sp>
      <p:sp>
        <p:nvSpPr>
          <p:cNvPr id="3" name="Content Placeholder 2"/>
          <p:cNvSpPr>
            <a:spLocks noGrp="1"/>
          </p:cNvSpPr>
          <p:nvPr>
            <p:ph idx="1"/>
          </p:nvPr>
        </p:nvSpPr>
        <p:spPr/>
        <p:txBody>
          <a:bodyPr/>
          <a:lstStyle/>
          <a:p>
            <a:r>
              <a:rPr lang="en-US" dirty="0" smtClean="0"/>
              <a:t>Paired bases: A-T, C-G</a:t>
            </a:r>
          </a:p>
          <a:p>
            <a:r>
              <a:rPr lang="en-US" dirty="0" smtClean="0"/>
              <a:t>Fwd strand A/C implies reverse strand T/G</a:t>
            </a:r>
          </a:p>
          <a:p>
            <a:r>
              <a:rPr lang="en-US" dirty="0" smtClean="0"/>
              <a:t>Suppose GWAS identifies A as risk allele. [note: they may not give you other allele.]</a:t>
            </a:r>
          </a:p>
          <a:p>
            <a:r>
              <a:rPr lang="en-US" dirty="0" smtClean="0"/>
              <a:t>Your data:</a:t>
            </a:r>
          </a:p>
          <a:p>
            <a:pPr lvl="1"/>
            <a:endParaRPr lang="en-US" dirty="0"/>
          </a:p>
        </p:txBody>
      </p:sp>
      <p:pic>
        <p:nvPicPr>
          <p:cNvPr id="4" name="Picture 3"/>
          <p:cNvPicPr>
            <a:picLocks noChangeAspect="1"/>
          </p:cNvPicPr>
          <p:nvPr/>
        </p:nvPicPr>
        <p:blipFill>
          <a:blip r:embed="rId2" cstate="print"/>
          <a:stretch>
            <a:fillRect/>
          </a:stretch>
        </p:blipFill>
        <p:spPr>
          <a:xfrm>
            <a:off x="1752600" y="4572000"/>
            <a:ext cx="5283200" cy="1790700"/>
          </a:xfrm>
          <a:prstGeom prst="rect">
            <a:avLst/>
          </a:prstGeom>
        </p:spPr>
      </p:pic>
      <p:sp>
        <p:nvSpPr>
          <p:cNvPr id="5" name="Rectangle 4"/>
          <p:cNvSpPr/>
          <p:nvPr/>
        </p:nvSpPr>
        <p:spPr>
          <a:xfrm>
            <a:off x="3429000" y="5181600"/>
            <a:ext cx="3505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33800" y="5334000"/>
            <a:ext cx="2895600" cy="923330"/>
          </a:xfrm>
          <a:prstGeom prst="rect">
            <a:avLst/>
          </a:prstGeom>
          <a:noFill/>
        </p:spPr>
        <p:txBody>
          <a:bodyPr wrap="square" rtlCol="0">
            <a:spAutoFit/>
          </a:bodyPr>
          <a:lstStyle/>
          <a:p>
            <a:r>
              <a:rPr lang="en-US" dirty="0" smtClean="0"/>
              <a:t>What base in your data will be equated to the A in GWAS results?</a:t>
            </a:r>
            <a:endParaRPr lang="en-US" dirty="0"/>
          </a:p>
        </p:txBody>
      </p:sp>
    </p:spTree>
    <p:extLst>
      <p:ext uri="{BB962C8B-B14F-4D97-AF65-F5344CB8AC3E}">
        <p14:creationId xmlns:p14="http://schemas.microsoft.com/office/powerpoint/2010/main" xmlns="" val="31597692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Strand issues</a:t>
            </a:r>
            <a:endParaRPr lang="en-US" dirty="0"/>
          </a:p>
        </p:txBody>
      </p:sp>
      <p:sp>
        <p:nvSpPr>
          <p:cNvPr id="3" name="Content Placeholder 2"/>
          <p:cNvSpPr>
            <a:spLocks noGrp="1"/>
          </p:cNvSpPr>
          <p:nvPr>
            <p:ph idx="1"/>
          </p:nvPr>
        </p:nvSpPr>
        <p:spPr/>
        <p:txBody>
          <a:bodyPr>
            <a:normAutofit lnSpcReduction="10000"/>
          </a:bodyPr>
          <a:lstStyle/>
          <a:p>
            <a:r>
              <a:rPr lang="en-US" dirty="0" smtClean="0"/>
              <a:t>In “top hits” scores, you can try to determine what is going on via comparison of allele frequencies to some kind of reference. </a:t>
            </a:r>
          </a:p>
          <a:p>
            <a:pPr lvl="1"/>
            <a:r>
              <a:rPr lang="en-US" dirty="0" smtClean="0"/>
              <a:t>Authoritative info hard to come by (and needs to be population specific).</a:t>
            </a:r>
          </a:p>
          <a:p>
            <a:pPr lvl="1"/>
            <a:r>
              <a:rPr lang="en-US" dirty="0" smtClean="0"/>
              <a:t>Not going to work if allele frequencies aren’t easily distinguished.</a:t>
            </a:r>
          </a:p>
          <a:p>
            <a:r>
              <a:rPr lang="en-US" dirty="0" smtClean="0"/>
              <a:t>Very nasty issue</a:t>
            </a:r>
          </a:p>
          <a:p>
            <a:r>
              <a:rPr lang="en-US" dirty="0" smtClean="0"/>
              <a:t>Questions? Comments?</a:t>
            </a:r>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Weights</a:t>
            </a:r>
            <a:endParaRPr lang="en-US" dirty="0"/>
          </a:p>
        </p:txBody>
      </p:sp>
      <p:sp>
        <p:nvSpPr>
          <p:cNvPr id="3" name="Content Placeholder 2"/>
          <p:cNvSpPr>
            <a:spLocks noGrp="1"/>
          </p:cNvSpPr>
          <p:nvPr>
            <p:ph idx="1"/>
          </p:nvPr>
        </p:nvSpPr>
        <p:spPr/>
        <p:txBody>
          <a:bodyPr/>
          <a:lstStyle/>
          <a:p>
            <a:r>
              <a:rPr lang="en-US" dirty="0" smtClean="0"/>
              <a:t>Each SNP will be weighted by the magnitude of its effect.</a:t>
            </a:r>
          </a:p>
          <a:p>
            <a:pPr lvl="1"/>
            <a:r>
              <a:rPr lang="en-US" dirty="0" smtClean="0"/>
              <a:t>For continuous traits, the estimated coefficient.</a:t>
            </a:r>
          </a:p>
          <a:p>
            <a:pPr lvl="1"/>
            <a:r>
              <a:rPr lang="en-US" dirty="0" smtClean="0"/>
              <a:t>For dichotomous traits, log of the OR.</a:t>
            </a:r>
          </a:p>
          <a:p>
            <a:r>
              <a:rPr lang="en-US" dirty="0" smtClean="0"/>
              <a:t>If you’re doing a top-hits score, then may not need to weight.</a:t>
            </a:r>
            <a:endParaRPr lang="en-US" dirty="0"/>
          </a:p>
        </p:txBody>
      </p:sp>
    </p:spTree>
    <p:extLst>
      <p:ext uri="{BB962C8B-B14F-4D97-AF65-F5344CB8AC3E}">
        <p14:creationId xmlns:p14="http://schemas.microsoft.com/office/powerpoint/2010/main" xmlns="" val="203517931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 considerations</a:t>
            </a:r>
            <a:endParaRPr lang="en-US" dirty="0"/>
          </a:p>
        </p:txBody>
      </p:sp>
      <p:sp>
        <p:nvSpPr>
          <p:cNvPr id="3" name="Content Placeholder 2"/>
          <p:cNvSpPr>
            <a:spLocks noGrp="1"/>
          </p:cNvSpPr>
          <p:nvPr>
            <p:ph idx="1"/>
          </p:nvPr>
        </p:nvSpPr>
        <p:spPr/>
        <p:txBody>
          <a:bodyPr>
            <a:normAutofit lnSpcReduction="10000"/>
          </a:bodyPr>
          <a:lstStyle/>
          <a:p>
            <a:r>
              <a:rPr lang="en-US" dirty="0" smtClean="0"/>
              <a:t>Too many variants in linkage with a certain causal variant could lead to overemphasis of that region in the PGS</a:t>
            </a:r>
          </a:p>
          <a:p>
            <a:r>
              <a:rPr lang="en-US" dirty="0" smtClean="0"/>
              <a:t>Instead of LD pruning, LD </a:t>
            </a:r>
            <a:r>
              <a:rPr lang="en-US" b="1" dirty="0" smtClean="0"/>
              <a:t>clumping</a:t>
            </a:r>
            <a:r>
              <a:rPr lang="en-US" dirty="0" smtClean="0"/>
              <a:t>:</a:t>
            </a:r>
          </a:p>
          <a:p>
            <a:pPr lvl="1"/>
            <a:r>
              <a:rPr lang="en-US" dirty="0" smtClean="0"/>
              <a:t>Select variants in LD blocks that are most highly associated with outcome.</a:t>
            </a:r>
          </a:p>
          <a:p>
            <a:pPr lvl="1"/>
            <a:endParaRPr lang="en-US" dirty="0" smtClean="0"/>
          </a:p>
          <a:p>
            <a:r>
              <a:rPr lang="en-US" dirty="0" smtClean="0"/>
              <a:t>I’m done with warnings, let’s construct some scores!</a:t>
            </a:r>
            <a:endParaRPr lang="en-US" dirty="0"/>
          </a:p>
        </p:txBody>
      </p:sp>
    </p:spTree>
    <p:extLst>
      <p:ext uri="{BB962C8B-B14F-4D97-AF65-F5344CB8AC3E}">
        <p14:creationId xmlns:p14="http://schemas.microsoft.com/office/powerpoint/2010/main" xmlns="" val="4647647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9600" y="533400"/>
            <a:ext cx="5610225" cy="2428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57600" y="3124200"/>
            <a:ext cx="4562475" cy="3028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8700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HapMap</a:t>
            </a:r>
            <a:r>
              <a:rPr lang="en-US" dirty="0" smtClean="0"/>
              <a:t> Data</a:t>
            </a:r>
            <a:endParaRPr lang="en-US" dirty="0"/>
          </a:p>
        </p:txBody>
      </p:sp>
      <p:sp>
        <p:nvSpPr>
          <p:cNvPr id="3" name="Content Placeholder 2"/>
          <p:cNvSpPr>
            <a:spLocks noGrp="1"/>
          </p:cNvSpPr>
          <p:nvPr>
            <p:ph idx="1"/>
          </p:nvPr>
        </p:nvSpPr>
        <p:spPr/>
        <p:txBody>
          <a:bodyPr>
            <a:normAutofit fontScale="55000" lnSpcReduction="20000"/>
          </a:bodyPr>
          <a:lstStyle/>
          <a:p>
            <a:pPr indent="0">
              <a:buNone/>
            </a:pPr>
            <a:r>
              <a:rPr lang="en-US" dirty="0" smtClean="0"/>
              <a:t>The International </a:t>
            </a:r>
            <a:r>
              <a:rPr lang="en-US" dirty="0" err="1" smtClean="0"/>
              <a:t>HapMap</a:t>
            </a:r>
            <a:r>
              <a:rPr lang="en-US" dirty="0" smtClean="0"/>
              <a:t> Project is a multi-country effort to identify and catalog genetic similarities and differences in human beings. Using the information in the </a:t>
            </a:r>
            <a:r>
              <a:rPr lang="en-US" dirty="0" err="1" smtClean="0"/>
              <a:t>HapMap</a:t>
            </a:r>
            <a:r>
              <a:rPr lang="en-US" dirty="0" smtClean="0"/>
              <a:t>, researchers will be able to find genes that affect health, disease, and individual responses to medications and environmental factors. The Project is a collaboration among scientists and funding agencies from Japan, the United Kingdom, Canada, China, Nigeria, and the United States. [See Participating Groups and Initial Planning Groups.] All of the information generated by the Project will be released into the public domain.</a:t>
            </a:r>
          </a:p>
          <a:p>
            <a:pPr indent="0">
              <a:buNone/>
            </a:pPr>
            <a:r>
              <a:rPr lang="en-US" dirty="0" smtClean="0"/>
              <a:t>The goal of the International </a:t>
            </a:r>
            <a:r>
              <a:rPr lang="en-US" dirty="0" err="1" smtClean="0"/>
              <a:t>HapMap</a:t>
            </a:r>
            <a:r>
              <a:rPr lang="en-US" dirty="0" smtClean="0"/>
              <a:t> Project is to compare the genetic sequences of different individuals to identify chromosomal regions where genetic variants are shared. [See What is the </a:t>
            </a:r>
            <a:r>
              <a:rPr lang="en-US" dirty="0" err="1" smtClean="0"/>
              <a:t>HapMap</a:t>
            </a:r>
            <a:r>
              <a:rPr lang="en-US" dirty="0" smtClean="0"/>
              <a:t>?] By making this information freely available, the Project will help biomedical researchers find genes involved in disease and responses to therapeutic drugs. [See How Will the </a:t>
            </a:r>
            <a:r>
              <a:rPr lang="en-US" dirty="0" err="1" smtClean="0"/>
              <a:t>HapMap</a:t>
            </a:r>
            <a:r>
              <a:rPr lang="en-US" dirty="0" smtClean="0"/>
              <a:t> Benefit Human Health?] In the initial phase of the Project, genetic data are being gathered from four populations with African, Asian, and European ancestry. Ongoing interactions with members of these populations are addressing potential ethical issues and providing valuable experience in conducting research with identified populations.</a:t>
            </a:r>
          </a:p>
          <a:p>
            <a:pPr indent="0">
              <a:buNone/>
            </a:pPr>
            <a:endParaRPr lang="en-US" dirty="0" smtClean="0"/>
          </a:p>
          <a:p>
            <a:pPr indent="0">
              <a:buNone/>
            </a:pPr>
            <a:r>
              <a:rPr lang="en-US" dirty="0" smtClean="0"/>
              <a:t>--http://hapmap.ncbi.nlm.nih.gov/thehapmap.html.en</a:t>
            </a:r>
            <a:endParaRPr lang="en-US" dirty="0"/>
          </a:p>
        </p:txBody>
      </p:sp>
    </p:spTree>
    <p:extLst>
      <p:ext uri="{BB962C8B-B14F-4D97-AF65-F5344CB8AC3E}">
        <p14:creationId xmlns:p14="http://schemas.microsoft.com/office/powerpoint/2010/main" xmlns="" val="293355407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files</a:t>
            </a:r>
            <a:endParaRPr lang="en-US" dirty="0"/>
          </a:p>
        </p:txBody>
      </p:sp>
      <p:sp>
        <p:nvSpPr>
          <p:cNvPr id="3" name="Content Placeholder 2"/>
          <p:cNvSpPr>
            <a:spLocks noGrp="1"/>
          </p:cNvSpPr>
          <p:nvPr>
            <p:ph idx="1"/>
          </p:nvPr>
        </p:nvSpPr>
        <p:spPr/>
        <p:txBody>
          <a:bodyPr/>
          <a:lstStyle/>
          <a:p>
            <a:pPr marL="514350" indent="-514350">
              <a:buNone/>
            </a:pPr>
            <a:r>
              <a:rPr lang="en-US" dirty="0" smtClean="0"/>
              <a:t>On my </a:t>
            </a:r>
            <a:r>
              <a:rPr lang="en-US" dirty="0" err="1" smtClean="0"/>
              <a:t>github</a:t>
            </a:r>
            <a:r>
              <a:rPr lang="en-US" dirty="0" smtClean="0"/>
              <a:t> page: </a:t>
            </a:r>
          </a:p>
          <a:p>
            <a:pPr marL="514350" indent="-514350">
              <a:buNone/>
            </a:pPr>
            <a:r>
              <a:rPr lang="en-US" dirty="0" smtClean="0">
                <a:hlinkClick r:id="rId2"/>
              </a:rPr>
              <a:t>https://github.com/ben-domingue/igss2015</a:t>
            </a:r>
            <a:endParaRPr lang="en-US" dirty="0" smtClean="0"/>
          </a:p>
          <a:p>
            <a:pPr marL="514350" indent="-514350"/>
            <a:r>
              <a:rPr lang="en-US" dirty="0" smtClean="0"/>
              <a:t>A – some QC stuff.</a:t>
            </a:r>
          </a:p>
          <a:p>
            <a:pPr marL="514350" indent="-514350"/>
            <a:r>
              <a:rPr lang="en-US" dirty="0" smtClean="0"/>
              <a:t>B – creating a phenotype</a:t>
            </a:r>
          </a:p>
          <a:p>
            <a:pPr marL="514350" indent="-514350"/>
            <a:r>
              <a:rPr lang="en-US" dirty="0" smtClean="0"/>
              <a:t>C[123] – creating polygenic scores</a:t>
            </a:r>
          </a:p>
          <a:p>
            <a:pPr marL="514350" indent="-514350"/>
            <a:r>
              <a:rPr lang="en-US" dirty="0" smtClean="0"/>
              <a:t>D – comparing output of B &amp; C</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lstStyle/>
          <a:p>
            <a:r>
              <a:rPr lang="en-US" dirty="0" smtClean="0"/>
              <a:t>Please log into your ec2 instance. Find address via the </a:t>
            </a:r>
            <a:r>
              <a:rPr lang="en-US" dirty="0" err="1" smtClean="0"/>
              <a:t>google</a:t>
            </a:r>
            <a:r>
              <a:rPr lang="en-US" dirty="0" smtClean="0"/>
              <a:t> docs spreadsheet.</a:t>
            </a:r>
          </a:p>
          <a:p>
            <a:pPr>
              <a:buNone/>
            </a:pPr>
            <a:r>
              <a:rPr lang="en-US" dirty="0" smtClean="0">
                <a:hlinkClick r:id="rId2"/>
              </a:rPr>
              <a:t>https://docs.google.com/spreadsheets/d/1PsvJA9rXUfXN-w8PVjajmHTT_qKSxPSVCBlirVbfAwQ/edit#gid=0</a:t>
            </a:r>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notes about working on EC2</a:t>
            </a:r>
            <a:endParaRPr lang="en-US" dirty="0"/>
          </a:p>
        </p:txBody>
      </p:sp>
      <p:sp>
        <p:nvSpPr>
          <p:cNvPr id="3" name="Content Placeholder 2"/>
          <p:cNvSpPr>
            <a:spLocks noGrp="1"/>
          </p:cNvSpPr>
          <p:nvPr>
            <p:ph idx="1"/>
          </p:nvPr>
        </p:nvSpPr>
        <p:spPr/>
        <p:txBody>
          <a:bodyPr/>
          <a:lstStyle/>
          <a:p>
            <a:r>
              <a:rPr lang="en-US" dirty="0" smtClean="0"/>
              <a:t>Not the place for permanent data.</a:t>
            </a:r>
          </a:p>
          <a:p>
            <a:r>
              <a:rPr lang="en-US" dirty="0" smtClean="0"/>
              <a:t>You’ll be at the </a:t>
            </a:r>
            <a:r>
              <a:rPr lang="en-US" dirty="0" err="1" smtClean="0"/>
              <a:t>linux</a:t>
            </a:r>
            <a:r>
              <a:rPr lang="en-US" dirty="0" smtClean="0"/>
              <a:t> command line. Don’t panic! You mostly just need to cut/past text from the files I sent. A few useful commands:</a:t>
            </a:r>
          </a:p>
          <a:p>
            <a:pPr lvl="1"/>
            <a:r>
              <a:rPr lang="en-US" dirty="0" smtClean="0"/>
              <a:t>R (to start R). </a:t>
            </a:r>
          </a:p>
          <a:p>
            <a:pPr lvl="1"/>
            <a:r>
              <a:rPr lang="en-US" dirty="0" smtClean="0"/>
              <a:t>head [file name] to see start of file</a:t>
            </a:r>
          </a:p>
          <a:p>
            <a:pPr lvl="1"/>
            <a:r>
              <a:rPr lang="en-US" dirty="0" err="1" smtClean="0"/>
              <a:t>ls</a:t>
            </a:r>
            <a:r>
              <a:rPr lang="en-US" dirty="0" smtClean="0"/>
              <a:t> to see contents of directory</a:t>
            </a:r>
            <a:endParaRPr lang="en-US" dirty="0" smtClean="0"/>
          </a:p>
          <a:p>
            <a:pPr lvl="1"/>
            <a:r>
              <a:rPr lang="en-US" dirty="0" smtClean="0"/>
              <a:t>In R: q() to kill an R session. </a:t>
            </a:r>
          </a:p>
          <a:p>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A_qc.txt</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457200" y="1524000"/>
            <a:ext cx="8229600" cy="1649202"/>
          </a:xfrm>
          <a:prstGeom prst="rect">
            <a:avLst/>
          </a:prstGeom>
          <a:noFill/>
          <a:ln w="9525">
            <a:noFill/>
            <a:miter lim="800000"/>
            <a:headEnd/>
            <a:tailEnd/>
          </a:ln>
        </p:spPr>
      </p:pic>
      <p:cxnSp>
        <p:nvCxnSpPr>
          <p:cNvPr id="6" name="Straight Arrow Connector 5"/>
          <p:cNvCxnSpPr/>
          <p:nvPr/>
        </p:nvCxnSpPr>
        <p:spPr>
          <a:xfrm>
            <a:off x="990600" y="1981200"/>
            <a:ext cx="1524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57200" y="3962400"/>
            <a:ext cx="1905000" cy="1200329"/>
          </a:xfrm>
          <a:prstGeom prst="rect">
            <a:avLst/>
          </a:prstGeom>
          <a:noFill/>
        </p:spPr>
        <p:txBody>
          <a:bodyPr wrap="square" rtlCol="0">
            <a:spAutoFit/>
          </a:bodyPr>
          <a:lstStyle/>
          <a:p>
            <a:r>
              <a:rPr lang="en-US" dirty="0" smtClean="0"/>
              <a:t>DO NOT RUN!</a:t>
            </a:r>
          </a:p>
          <a:p>
            <a:r>
              <a:rPr lang="en-US" dirty="0" smtClean="0"/>
              <a:t>This converts raw plink files to binary plink files.</a:t>
            </a:r>
            <a:endParaRPr lang="en-US" dirty="0"/>
          </a:p>
        </p:txBody>
      </p:sp>
      <p:cxnSp>
        <p:nvCxnSpPr>
          <p:cNvPr id="9" name="Straight Arrow Connector 8"/>
          <p:cNvCxnSpPr/>
          <p:nvPr/>
        </p:nvCxnSpPr>
        <p:spPr>
          <a:xfrm>
            <a:off x="3048000" y="2362200"/>
            <a:ext cx="3810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95600" y="3886200"/>
            <a:ext cx="1600200" cy="1477328"/>
          </a:xfrm>
          <a:prstGeom prst="rect">
            <a:avLst/>
          </a:prstGeom>
          <a:noFill/>
        </p:spPr>
        <p:txBody>
          <a:bodyPr wrap="square" rtlCol="0">
            <a:spAutoFit/>
          </a:bodyPr>
          <a:lstStyle/>
          <a:p>
            <a:r>
              <a:rPr lang="en-US" dirty="0" smtClean="0"/>
              <a:t>Imposition of basic QC filters for </a:t>
            </a:r>
            <a:r>
              <a:rPr lang="en-US" dirty="0" err="1" smtClean="0"/>
              <a:t>maf</a:t>
            </a:r>
            <a:r>
              <a:rPr lang="en-US" dirty="0" smtClean="0"/>
              <a:t>, </a:t>
            </a:r>
            <a:r>
              <a:rPr lang="en-US" dirty="0" err="1" smtClean="0"/>
              <a:t>hwe</a:t>
            </a:r>
            <a:r>
              <a:rPr lang="en-US" dirty="0" smtClean="0"/>
              <a:t>, and </a:t>
            </a:r>
            <a:r>
              <a:rPr lang="en-US" dirty="0" err="1" smtClean="0"/>
              <a:t>missingness</a:t>
            </a:r>
            <a:r>
              <a:rPr lang="en-US" dirty="0" smtClean="0"/>
              <a:t>.</a:t>
            </a:r>
            <a:endParaRPr lang="en-US" dirty="0"/>
          </a:p>
        </p:txBody>
      </p:sp>
      <p:cxnSp>
        <p:nvCxnSpPr>
          <p:cNvPr id="12" name="Straight Arrow Connector 11"/>
          <p:cNvCxnSpPr/>
          <p:nvPr/>
        </p:nvCxnSpPr>
        <p:spPr>
          <a:xfrm>
            <a:off x="4876800" y="2819400"/>
            <a:ext cx="685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3962400"/>
            <a:ext cx="2514600" cy="1754326"/>
          </a:xfrm>
          <a:prstGeom prst="rect">
            <a:avLst/>
          </a:prstGeom>
          <a:noFill/>
        </p:spPr>
        <p:txBody>
          <a:bodyPr wrap="square" rtlCol="0">
            <a:spAutoFit/>
          </a:bodyPr>
          <a:lstStyle/>
          <a:p>
            <a:r>
              <a:rPr lang="en-US" dirty="0" smtClean="0"/>
              <a:t>We’re going to use a random subset of markers just to decrease computational time. Setting of seed means we all use common set.</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Run commands from A_qc.txt in your ec2 instance. </a:t>
            </a:r>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Subsequent files mostly contain R source.</a:t>
            </a:r>
          </a:p>
          <a:p>
            <a:r>
              <a:rPr lang="en-US" dirty="0" smtClean="0"/>
              <a:t>Look for comments indicating commands (primarily </a:t>
            </a:r>
            <a:r>
              <a:rPr lang="en-US" dirty="0" err="1" smtClean="0"/>
              <a:t>grep</a:t>
            </a:r>
            <a:r>
              <a:rPr lang="en-US" dirty="0" smtClean="0"/>
              <a:t>, </a:t>
            </a:r>
            <a:r>
              <a:rPr lang="en-US" dirty="0" err="1" smtClean="0"/>
              <a:t>awk</a:t>
            </a:r>
            <a:r>
              <a:rPr lang="en-US" dirty="0" smtClean="0"/>
              <a:t>, and plink commands) meant to be run at bash prompt.</a:t>
            </a:r>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B_pheno_simulation.R</a:t>
            </a:r>
            <a:endParaRPr lang="en-US" dirty="0"/>
          </a:p>
        </p:txBody>
      </p:sp>
      <p:sp>
        <p:nvSpPr>
          <p:cNvPr id="3" name="Content Placeholder 2"/>
          <p:cNvSpPr>
            <a:spLocks noGrp="1"/>
          </p:cNvSpPr>
          <p:nvPr>
            <p:ph idx="1"/>
          </p:nvPr>
        </p:nvSpPr>
        <p:spPr>
          <a:xfrm>
            <a:off x="457200" y="1600200"/>
            <a:ext cx="3048000" cy="4572000"/>
          </a:xfrm>
        </p:spPr>
        <p:txBody>
          <a:bodyPr>
            <a:normAutofit fontScale="62500" lnSpcReduction="20000"/>
          </a:bodyPr>
          <a:lstStyle/>
          <a:p>
            <a:r>
              <a:rPr lang="en-US" dirty="0" smtClean="0"/>
              <a:t>No </a:t>
            </a:r>
            <a:r>
              <a:rPr lang="en-US" dirty="0" err="1" smtClean="0"/>
              <a:t>HapMap</a:t>
            </a:r>
            <a:r>
              <a:rPr lang="en-US" dirty="0" smtClean="0"/>
              <a:t> phenotypes available.</a:t>
            </a:r>
          </a:p>
          <a:p>
            <a:r>
              <a:rPr lang="en-US" dirty="0" smtClean="0"/>
              <a:t>Need to simulate reasonable phenotypes.</a:t>
            </a:r>
          </a:p>
          <a:p>
            <a:r>
              <a:rPr lang="en-US" dirty="0" smtClean="0"/>
              <a:t>No need to run code, but you have it.</a:t>
            </a:r>
          </a:p>
          <a:p>
            <a:r>
              <a:rPr lang="en-US" dirty="0" smtClean="0"/>
              <a:t>I want to convince you the simulated phenotype is reasonable.</a:t>
            </a:r>
          </a:p>
          <a:p>
            <a:r>
              <a:rPr lang="en-US" dirty="0" smtClean="0"/>
              <a:t>We’ll observe slightly different correlations [these are based on just the causal variants which are known here].</a:t>
            </a:r>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3563935" y="1295400"/>
            <a:ext cx="5580065" cy="5410200"/>
          </a:xfrm>
          <a:prstGeom prst="rect">
            <a:avLst/>
          </a:prstGeom>
          <a:noFill/>
          <a:ln w="9525">
            <a:noFill/>
            <a:miter lim="800000"/>
            <a:headEnd/>
            <a:tailEnd/>
          </a:ln>
        </p:spPr>
      </p:pic>
      <p:sp>
        <p:nvSpPr>
          <p:cNvPr id="5" name="Oval 4"/>
          <p:cNvSpPr/>
          <p:nvPr/>
        </p:nvSpPr>
        <p:spPr>
          <a:xfrm>
            <a:off x="5486400" y="3962400"/>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C1_pgs_top_hits.R</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609600" y="1600200"/>
            <a:ext cx="6107209" cy="4525963"/>
          </a:xfrm>
          <a:prstGeom prst="rect">
            <a:avLst/>
          </a:prstGeom>
          <a:noFill/>
          <a:ln w="9525">
            <a:noFill/>
            <a:miter lim="800000"/>
            <a:headEnd/>
            <a:tailEnd/>
          </a:ln>
        </p:spPr>
      </p:pic>
      <p:cxnSp>
        <p:nvCxnSpPr>
          <p:cNvPr id="6" name="Straight Arrow Connector 5"/>
          <p:cNvCxnSpPr/>
          <p:nvPr/>
        </p:nvCxnSpPr>
        <p:spPr>
          <a:xfrm>
            <a:off x="5181600" y="1752600"/>
            <a:ext cx="2057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239000" y="1524000"/>
            <a:ext cx="1524000" cy="646331"/>
          </a:xfrm>
          <a:prstGeom prst="rect">
            <a:avLst/>
          </a:prstGeom>
          <a:noFill/>
        </p:spPr>
        <p:txBody>
          <a:bodyPr wrap="square" rtlCol="0">
            <a:spAutoFit/>
          </a:bodyPr>
          <a:lstStyle/>
          <a:p>
            <a:r>
              <a:rPr lang="en-US" dirty="0" smtClean="0"/>
              <a:t>Pruning for top hits</a:t>
            </a:r>
            <a:endParaRPr lang="en-US" dirty="0"/>
          </a:p>
        </p:txBody>
      </p:sp>
      <p:cxnSp>
        <p:nvCxnSpPr>
          <p:cNvPr id="9" name="Straight Arrow Connector 8"/>
          <p:cNvCxnSpPr/>
          <p:nvPr/>
        </p:nvCxnSpPr>
        <p:spPr>
          <a:xfrm flipV="1">
            <a:off x="3352800" y="2971800"/>
            <a:ext cx="1371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724400" y="2667000"/>
            <a:ext cx="2133600" cy="646331"/>
          </a:xfrm>
          <a:prstGeom prst="rect">
            <a:avLst/>
          </a:prstGeom>
          <a:noFill/>
        </p:spPr>
        <p:txBody>
          <a:bodyPr wrap="square" rtlCol="0">
            <a:spAutoFit/>
          </a:bodyPr>
          <a:lstStyle/>
          <a:p>
            <a:r>
              <a:rPr lang="en-US" dirty="0" smtClean="0"/>
              <a:t>Ditching </a:t>
            </a:r>
            <a:r>
              <a:rPr lang="en-US" dirty="0" err="1" smtClean="0"/>
              <a:t>ambig</a:t>
            </a:r>
            <a:r>
              <a:rPr lang="en-US" dirty="0" smtClean="0"/>
              <a:t> SNPs</a:t>
            </a:r>
          </a:p>
          <a:p>
            <a:endParaRPr lang="en-US" dirty="0"/>
          </a:p>
        </p:txBody>
      </p:sp>
      <p:cxnSp>
        <p:nvCxnSpPr>
          <p:cNvPr id="12" name="Straight Arrow Connector 11"/>
          <p:cNvCxnSpPr/>
          <p:nvPr/>
        </p:nvCxnSpPr>
        <p:spPr>
          <a:xfrm>
            <a:off x="5257800" y="4267200"/>
            <a:ext cx="990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00800" y="4495800"/>
            <a:ext cx="2514600" cy="646331"/>
          </a:xfrm>
          <a:prstGeom prst="rect">
            <a:avLst/>
          </a:prstGeom>
          <a:noFill/>
        </p:spPr>
        <p:txBody>
          <a:bodyPr wrap="square" rtlCol="0">
            <a:spAutoFit/>
          </a:bodyPr>
          <a:lstStyle/>
          <a:p>
            <a:r>
              <a:rPr lang="en-US" dirty="0" smtClean="0"/>
              <a:t>Construct score with plink</a:t>
            </a:r>
            <a:endParaRPr lang="en-US" dirty="0"/>
          </a:p>
        </p:txBody>
      </p:sp>
      <p:cxnSp>
        <p:nvCxnSpPr>
          <p:cNvPr id="15" name="Straight Arrow Connector 14"/>
          <p:cNvCxnSpPr/>
          <p:nvPr/>
        </p:nvCxnSpPr>
        <p:spPr>
          <a:xfrm>
            <a:off x="3048000" y="5334000"/>
            <a:ext cx="1219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5715000"/>
            <a:ext cx="1143000" cy="923330"/>
          </a:xfrm>
          <a:prstGeom prst="rect">
            <a:avLst/>
          </a:prstGeom>
          <a:noFill/>
        </p:spPr>
        <p:txBody>
          <a:bodyPr wrap="square" rtlCol="0">
            <a:spAutoFit/>
          </a:bodyPr>
          <a:lstStyle/>
          <a:p>
            <a:r>
              <a:rPr lang="en-US" dirty="0" smtClean="0"/>
              <a:t>Checking out results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3" grpId="0"/>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C1_pgs_top_hits.R</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304800" y="1600200"/>
            <a:ext cx="8673456" cy="2895600"/>
          </a:xfrm>
          <a:prstGeom prst="rect">
            <a:avLst/>
          </a:prstGeom>
          <a:noFill/>
          <a:ln w="9525">
            <a:noFill/>
            <a:miter lim="800000"/>
            <a:headEnd/>
            <a:tailEnd/>
          </a:ln>
        </p:spPr>
      </p:pic>
      <p:sp>
        <p:nvSpPr>
          <p:cNvPr id="4" name="TextBox 3"/>
          <p:cNvSpPr txBox="1"/>
          <p:nvPr/>
        </p:nvSpPr>
        <p:spPr>
          <a:xfrm>
            <a:off x="1371600" y="4572000"/>
            <a:ext cx="5867400" cy="523220"/>
          </a:xfrm>
          <a:prstGeom prst="rect">
            <a:avLst/>
          </a:prstGeom>
          <a:noFill/>
        </p:spPr>
        <p:txBody>
          <a:bodyPr wrap="square" rtlCol="0">
            <a:spAutoFit/>
          </a:bodyPr>
          <a:lstStyle/>
          <a:p>
            <a:r>
              <a:rPr lang="en-US" sz="2800" dirty="0" smtClean="0"/>
              <a:t>We went from 4444 to 3826.</a:t>
            </a:r>
            <a:endParaRPr lang="en-US"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3505200" cy="2544762"/>
          </a:xfrm>
        </p:spPr>
        <p:txBody>
          <a:bodyPr>
            <a:normAutofit fontScale="90000"/>
          </a:bodyPr>
          <a:lstStyle/>
          <a:p>
            <a:r>
              <a:rPr lang="en-US" dirty="0" smtClean="0"/>
              <a:t>Polygenic </a:t>
            </a:r>
            <a:br>
              <a:rPr lang="en-US" dirty="0" smtClean="0"/>
            </a:br>
            <a:r>
              <a:rPr lang="en-US" dirty="0" smtClean="0"/>
              <a:t>Scores (PGS): think credit scores</a:t>
            </a:r>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381000" y="5410200"/>
            <a:ext cx="4457700" cy="1114425"/>
          </a:xfrm>
          <a:prstGeom prst="rect">
            <a:avLst/>
          </a:prstGeom>
          <a:noFill/>
          <a:ln w="9525">
            <a:noFill/>
            <a:miter lim="800000"/>
            <a:headEnd/>
            <a:tailEnd/>
          </a:ln>
        </p:spPr>
      </p:pic>
      <p:pic>
        <p:nvPicPr>
          <p:cNvPr id="1026" name="Picture 2"/>
          <p:cNvPicPr>
            <a:picLocks noGrp="1" noChangeAspect="1" noChangeArrowheads="1"/>
          </p:cNvPicPr>
          <p:nvPr>
            <p:ph idx="1"/>
          </p:nvPr>
        </p:nvPicPr>
        <p:blipFill>
          <a:blip r:embed="rId3" cstate="print"/>
          <a:srcRect/>
          <a:stretch>
            <a:fillRect/>
          </a:stretch>
        </p:blipFill>
        <p:spPr bwMode="auto">
          <a:xfrm>
            <a:off x="4038600" y="304800"/>
            <a:ext cx="3962400" cy="5864703"/>
          </a:xfrm>
          <a:prstGeom prst="rect">
            <a:avLst/>
          </a:prstGeom>
          <a:noFill/>
          <a:ln w="9525">
            <a:noFill/>
            <a:miter lim="800000"/>
            <a:headEnd/>
            <a:tailEnd/>
          </a:ln>
        </p:spPr>
      </p:pic>
    </p:spTree>
    <p:extLst>
      <p:ext uri="{BB962C8B-B14F-4D97-AF65-F5344CB8AC3E}">
        <p14:creationId xmlns:p14="http://schemas.microsoft.com/office/powerpoint/2010/main" xmlns="" val="15057417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r>
              <a:rPr lang="en-US" dirty="0" smtClean="0"/>
              <a:t>Please run the C1_pgs_top_hits.R script. </a:t>
            </a:r>
          </a:p>
          <a:p>
            <a:r>
              <a:rPr lang="en-US" dirty="0" smtClean="0"/>
              <a:t>Aim is to understand the mechanics of what is happening as well as the substantive implications.</a:t>
            </a:r>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C2_pgs_homebrew.R</a:t>
            </a:r>
            <a:endParaRPr lang="en-US" dirty="0"/>
          </a:p>
        </p:txBody>
      </p:sp>
      <p:sp>
        <p:nvSpPr>
          <p:cNvPr id="3" name="Content Placeholder 2"/>
          <p:cNvSpPr>
            <a:spLocks noGrp="1"/>
          </p:cNvSpPr>
          <p:nvPr>
            <p:ph idx="1"/>
          </p:nvPr>
        </p:nvSpPr>
        <p:spPr/>
        <p:txBody>
          <a:bodyPr/>
          <a:lstStyle/>
          <a:p>
            <a:r>
              <a:rPr lang="en-US" dirty="0" smtClean="0"/>
              <a:t>Goal: Exert as much control as possible on what we ultimately give plink via the --score option.</a:t>
            </a:r>
          </a:p>
          <a:p>
            <a:r>
              <a:rPr lang="en-US" dirty="0" smtClean="0"/>
              <a:t>This is done via </a:t>
            </a:r>
            <a:r>
              <a:rPr lang="en-US" dirty="0" err="1" smtClean="0"/>
              <a:t>make_pgs</a:t>
            </a:r>
            <a:r>
              <a:rPr lang="en-US" dirty="0" smtClean="0"/>
              <a:t>() function.</a:t>
            </a:r>
          </a:p>
        </p:txBody>
      </p:sp>
    </p:spTree>
    <p:extLst>
      <p:ext uri="{BB962C8B-B14F-4D97-AF65-F5344CB8AC3E}">
        <p14:creationId xmlns:p14="http://schemas.microsoft.com/office/powerpoint/2010/main" xmlns="" val="100183234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make_pgs</a:t>
            </a:r>
            <a:r>
              <a:rPr lang="en-US" dirty="0" smtClean="0"/>
              <a:t>()</a:t>
            </a:r>
            <a:endParaRPr lang="en-US" dirty="0"/>
          </a:p>
        </p:txBody>
      </p:sp>
      <p:sp>
        <p:nvSpPr>
          <p:cNvPr id="3" name="Content Placeholder 2"/>
          <p:cNvSpPr>
            <a:spLocks noGrp="1"/>
          </p:cNvSpPr>
          <p:nvPr>
            <p:ph idx="1"/>
          </p:nvPr>
        </p:nvSpPr>
        <p:spPr>
          <a:xfrm>
            <a:off x="457200" y="1600201"/>
            <a:ext cx="8077200" cy="2057400"/>
          </a:xfrm>
        </p:spPr>
        <p:txBody>
          <a:bodyPr>
            <a:normAutofit lnSpcReduction="10000"/>
          </a:bodyPr>
          <a:lstStyle/>
          <a:p>
            <a:r>
              <a:rPr lang="en-US" dirty="0" smtClean="0"/>
              <a:t>Homebrewed function to create a pgs.</a:t>
            </a:r>
          </a:p>
          <a:p>
            <a:r>
              <a:rPr lang="en-US" dirty="0" smtClean="0"/>
              <a:t>Available at </a:t>
            </a:r>
            <a:r>
              <a:rPr lang="en-US" dirty="0" smtClean="0">
                <a:hlinkClick r:id="rId2"/>
              </a:rPr>
              <a:t>https://github.com/ben-domingue/HeritHelper/blob/master/R/make_pgs.R</a:t>
            </a:r>
            <a:endParaRPr lang="en-US" dirty="0" smtClean="0"/>
          </a:p>
          <a:p>
            <a:endParaRPr lang="en-US" dirty="0"/>
          </a:p>
        </p:txBody>
      </p:sp>
      <p:pic>
        <p:nvPicPr>
          <p:cNvPr id="7171" name="Picture 3"/>
          <p:cNvPicPr>
            <a:picLocks noChangeAspect="1" noChangeArrowheads="1"/>
          </p:cNvPicPr>
          <p:nvPr/>
        </p:nvPicPr>
        <p:blipFill>
          <a:blip r:embed="rId3" cstate="print"/>
          <a:srcRect/>
          <a:stretch>
            <a:fillRect/>
          </a:stretch>
        </p:blipFill>
        <p:spPr bwMode="auto">
          <a:xfrm>
            <a:off x="990600" y="3657600"/>
            <a:ext cx="7162800" cy="2972531"/>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 </a:t>
            </a:r>
            <a:r>
              <a:rPr lang="en-US" dirty="0" err="1" smtClean="0"/>
              <a:t>make_pgs</a:t>
            </a:r>
            <a:endParaRPr lang="en-US" dirty="0"/>
          </a:p>
        </p:txBody>
      </p:sp>
      <p:sp>
        <p:nvSpPr>
          <p:cNvPr id="3" name="Content Placeholder 2"/>
          <p:cNvSpPr>
            <a:spLocks noGrp="1"/>
          </p:cNvSpPr>
          <p:nvPr>
            <p:ph idx="1"/>
          </p:nvPr>
        </p:nvSpPr>
        <p:spPr/>
        <p:txBody>
          <a:bodyPr/>
          <a:lstStyle/>
          <a:p>
            <a:r>
              <a:rPr lang="en-US" dirty="0" smtClean="0"/>
              <a:t>How deep you go here is going to depend on how much fun you have wading through R code.</a:t>
            </a:r>
          </a:p>
          <a:p>
            <a:pPr lvl="1"/>
            <a:r>
              <a:rPr lang="en-US" dirty="0" smtClean="0"/>
              <a:t>Specifically R code being used as a wrapper for calls to plink and other busy work.</a:t>
            </a:r>
          </a:p>
          <a:p>
            <a:r>
              <a:rPr lang="en-US" dirty="0" smtClean="0"/>
              <a:t>If you want to walk through it, use debug(</a:t>
            </a:r>
            <a:r>
              <a:rPr lang="en-US" dirty="0" err="1" smtClean="0"/>
              <a:t>make_pgs</a:t>
            </a:r>
            <a:r>
              <a:rPr lang="en-US" dirty="0" smtClean="0"/>
              <a:t>) and then run the function.</a:t>
            </a:r>
          </a:p>
          <a:p>
            <a:r>
              <a:rPr lang="en-US" dirty="0" smtClean="0"/>
              <a:t>We’ll walk through the main points as a group.</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Step process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Remove </a:t>
            </a:r>
            <a:r>
              <a:rPr lang="en-US" dirty="0" err="1" smtClean="0"/>
              <a:t>ambig</a:t>
            </a:r>
            <a:r>
              <a:rPr lang="en-US" dirty="0" smtClean="0"/>
              <a:t> SNPs from the GWAS file.</a:t>
            </a:r>
          </a:p>
          <a:p>
            <a:pPr marL="514350" indent="-514350">
              <a:buFont typeface="+mj-lt"/>
              <a:buAutoNum type="arabicPeriod"/>
            </a:pPr>
            <a:r>
              <a:rPr lang="en-US" dirty="0" smtClean="0"/>
              <a:t>Clumping</a:t>
            </a:r>
          </a:p>
          <a:p>
            <a:pPr marL="514350" indent="-514350">
              <a:buFont typeface="+mj-lt"/>
              <a:buAutoNum type="arabicPeriod"/>
            </a:pPr>
            <a:r>
              <a:rPr lang="en-US" dirty="0" smtClean="0"/>
              <a:t>Remove </a:t>
            </a:r>
            <a:r>
              <a:rPr lang="en-US" dirty="0" err="1" smtClean="0"/>
              <a:t>ambig</a:t>
            </a:r>
            <a:r>
              <a:rPr lang="en-US" dirty="0" smtClean="0"/>
              <a:t> SNPs and those removed in step 2 from plink files.</a:t>
            </a:r>
          </a:p>
          <a:p>
            <a:pPr marL="514350" indent="-514350">
              <a:buFont typeface="+mj-lt"/>
              <a:buAutoNum type="arabicPeriod"/>
            </a:pPr>
            <a:r>
              <a:rPr lang="en-US" dirty="0" smtClean="0"/>
              <a:t>Generate polygenic score</a:t>
            </a:r>
          </a:p>
          <a:p>
            <a:pPr marL="514350" indent="-514350">
              <a:buFont typeface="+mj-lt"/>
              <a:buAutoNum type="arabicPeriod"/>
            </a:pPr>
            <a:endParaRPr lang="en-US" dirty="0" smtClean="0"/>
          </a:p>
          <a:p>
            <a:pPr marL="514350" indent="-514350">
              <a:buNone/>
            </a:pPr>
            <a:r>
              <a:rPr lang="en-US" dirty="0" smtClean="0"/>
              <a:t>Step 3 is really messy. </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Cleaning plink files</a:t>
            </a:r>
            <a:endParaRPr lang="en-US" dirty="0"/>
          </a:p>
        </p:txBody>
      </p:sp>
      <p:sp>
        <p:nvSpPr>
          <p:cNvPr id="3" name="Content Placeholder 2"/>
          <p:cNvSpPr>
            <a:spLocks noGrp="1"/>
          </p:cNvSpPr>
          <p:nvPr>
            <p:ph idx="1"/>
          </p:nvPr>
        </p:nvSpPr>
        <p:spPr/>
        <p:txBody>
          <a:bodyPr/>
          <a:lstStyle/>
          <a:p>
            <a:pPr marL="0" indent="0">
              <a:buNone/>
            </a:pPr>
            <a:r>
              <a:rPr lang="en-US" dirty="0" smtClean="0"/>
              <a:t>Remember that the goal is to exert maximum possible control over what is happening.</a:t>
            </a:r>
          </a:p>
          <a:p>
            <a:pPr marL="514350" indent="-514350">
              <a:buFont typeface="+mj-lt"/>
              <a:buAutoNum type="arabicPeriod"/>
            </a:pPr>
            <a:r>
              <a:rPr lang="en-US" dirty="0" smtClean="0"/>
              <a:t>Get rid of clumped SNPs</a:t>
            </a:r>
          </a:p>
          <a:p>
            <a:pPr marL="514350" indent="-514350">
              <a:buFont typeface="+mj-lt"/>
              <a:buAutoNum type="arabicPeriod"/>
            </a:pPr>
            <a:r>
              <a:rPr lang="en-US" dirty="0" smtClean="0"/>
              <a:t>Eliminate </a:t>
            </a:r>
            <a:r>
              <a:rPr lang="en-US" dirty="0" err="1" smtClean="0"/>
              <a:t>ambig</a:t>
            </a:r>
            <a:r>
              <a:rPr lang="en-US" dirty="0" smtClean="0"/>
              <a:t> SNPs</a:t>
            </a:r>
          </a:p>
          <a:p>
            <a:pPr marL="514350" indent="-514350">
              <a:buFont typeface="+mj-lt"/>
              <a:buAutoNum type="arabicPeriod"/>
            </a:pPr>
            <a:r>
              <a:rPr lang="en-US" dirty="0" smtClean="0"/>
              <a:t>“Force” everything to A/C</a:t>
            </a:r>
          </a:p>
          <a:p>
            <a:pPr marL="514350" indent="-514350">
              <a:buFont typeface="+mj-lt"/>
              <a:buAutoNum type="arabicPeriod"/>
            </a:pPr>
            <a:r>
              <a:rPr lang="en-US" dirty="0" smtClean="0"/>
              <a:t>Flip effect if necessary</a:t>
            </a:r>
          </a:p>
          <a:p>
            <a:pPr marL="514350" indent="-514350">
              <a:buFont typeface="+mj-lt"/>
              <a:buAutoNum type="arabicPeriod"/>
            </a:pPr>
            <a:r>
              <a:rPr lang="en-US" dirty="0" smtClean="0"/>
              <a:t>Revert to original SNP coding (undo #3)</a:t>
            </a:r>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use of </a:t>
            </a:r>
            <a:r>
              <a:rPr lang="en-US" dirty="0" err="1" smtClean="0"/>
              <a:t>make_pgs</a:t>
            </a:r>
            <a:r>
              <a:rPr lang="en-US" dirty="0" smtClean="0"/>
              <a:t>()</a:t>
            </a:r>
            <a:endParaRPr lang="en-US"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304800" y="1676400"/>
            <a:ext cx="8229600" cy="1005523"/>
          </a:xfrm>
          <a:prstGeom prst="rect">
            <a:avLst/>
          </a:prstGeom>
          <a:noFill/>
          <a:ln w="9525">
            <a:noFill/>
            <a:miter lim="800000"/>
            <a:headEnd/>
            <a:tailEnd/>
          </a:ln>
        </p:spPr>
      </p:pic>
      <p:sp>
        <p:nvSpPr>
          <p:cNvPr id="5" name="TextBox 4"/>
          <p:cNvSpPr txBox="1"/>
          <p:nvPr/>
        </p:nvSpPr>
        <p:spPr>
          <a:xfrm>
            <a:off x="762000" y="2895601"/>
            <a:ext cx="6629400" cy="2031325"/>
          </a:xfrm>
          <a:prstGeom prst="rect">
            <a:avLst/>
          </a:prstGeom>
          <a:noFill/>
        </p:spPr>
        <p:txBody>
          <a:bodyPr wrap="square" rtlCol="0">
            <a:spAutoFit/>
          </a:bodyPr>
          <a:lstStyle/>
          <a:p>
            <a:r>
              <a:rPr lang="en-US" dirty="0" smtClean="0"/>
              <a:t>-Won’t work on EC2 easily, but you should be able to install on your  machine or server.</a:t>
            </a:r>
          </a:p>
          <a:p>
            <a:r>
              <a:rPr lang="en-US" dirty="0" smtClean="0"/>
              <a:t>-You can also download the package directly from </a:t>
            </a:r>
            <a:r>
              <a:rPr lang="en-US" dirty="0" err="1" smtClean="0"/>
              <a:t>github</a:t>
            </a:r>
            <a:r>
              <a:rPr lang="en-US" dirty="0" smtClean="0"/>
              <a:t> and install without the </a:t>
            </a:r>
            <a:r>
              <a:rPr lang="en-US" dirty="0" err="1" smtClean="0"/>
              <a:t>devtools</a:t>
            </a:r>
            <a:r>
              <a:rPr lang="en-US" dirty="0" smtClean="0"/>
              <a:t> package. </a:t>
            </a:r>
          </a:p>
          <a:p>
            <a:endParaRPr lang="en-US" dirty="0" smtClean="0"/>
          </a:p>
          <a:p>
            <a:r>
              <a:rPr lang="en-US" dirty="0" smtClean="0"/>
              <a:t>-If you are really interested in this option but these things sound complicated, please talk to me. </a:t>
            </a:r>
            <a:endParaRPr lang="en-US" dirty="0"/>
          </a:p>
        </p:txBody>
      </p:sp>
      <p:pic>
        <p:nvPicPr>
          <p:cNvPr id="8195" name="Picture 3"/>
          <p:cNvPicPr>
            <a:picLocks noChangeAspect="1" noChangeArrowheads="1"/>
          </p:cNvPicPr>
          <p:nvPr/>
        </p:nvPicPr>
        <p:blipFill>
          <a:blip r:embed="rId3" cstate="print"/>
          <a:srcRect/>
          <a:stretch>
            <a:fillRect/>
          </a:stretch>
        </p:blipFill>
        <p:spPr bwMode="auto">
          <a:xfrm>
            <a:off x="1295400" y="5257800"/>
            <a:ext cx="5829300" cy="1200150"/>
          </a:xfrm>
          <a:prstGeom prst="rect">
            <a:avLst/>
          </a:prstGeom>
          <a:noFill/>
          <a:ln w="9525">
            <a:noFill/>
            <a:miter lim="800000"/>
            <a:headEnd/>
            <a:tailEnd/>
          </a:ln>
        </p:spPr>
      </p:pic>
      <p:cxnSp>
        <p:nvCxnSpPr>
          <p:cNvPr id="8" name="Shape 7"/>
          <p:cNvCxnSpPr>
            <a:stCxn id="5" idx="1"/>
            <a:endCxn id="8195" idx="1"/>
          </p:cNvCxnSpPr>
          <p:nvPr/>
        </p:nvCxnSpPr>
        <p:spPr>
          <a:xfrm rot="10800000" flipH="1" flipV="1">
            <a:off x="762000" y="3911263"/>
            <a:ext cx="533400" cy="1946611"/>
          </a:xfrm>
          <a:prstGeom prst="bentConnector3">
            <a:avLst>
              <a:gd name="adj1" fmla="val -42857"/>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make_pgs</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457200" y="1371600"/>
            <a:ext cx="6296025" cy="1600200"/>
          </a:xfrm>
          <a:prstGeom prst="rect">
            <a:avLst/>
          </a:prstGeom>
          <a:noFill/>
          <a:ln w="9525">
            <a:noFill/>
            <a:miter lim="800000"/>
            <a:headEnd/>
            <a:tailEnd/>
          </a:ln>
        </p:spPr>
      </p:pic>
      <p:cxnSp>
        <p:nvCxnSpPr>
          <p:cNvPr id="6" name="Straight Arrow Connector 5"/>
          <p:cNvCxnSpPr/>
          <p:nvPr/>
        </p:nvCxnSpPr>
        <p:spPr>
          <a:xfrm>
            <a:off x="1524000" y="1905000"/>
            <a:ext cx="3048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19200" y="3581400"/>
            <a:ext cx="1524000" cy="646331"/>
          </a:xfrm>
          <a:prstGeom prst="rect">
            <a:avLst/>
          </a:prstGeom>
          <a:noFill/>
        </p:spPr>
        <p:txBody>
          <a:bodyPr wrap="square" rtlCol="0">
            <a:spAutoFit/>
          </a:bodyPr>
          <a:lstStyle/>
          <a:p>
            <a:r>
              <a:rPr lang="en-US" dirty="0" smtClean="0"/>
              <a:t>Get </a:t>
            </a:r>
            <a:r>
              <a:rPr lang="en-US" dirty="0" err="1" smtClean="0"/>
              <a:t>gwas</a:t>
            </a:r>
            <a:r>
              <a:rPr lang="en-US" dirty="0" smtClean="0"/>
              <a:t> results</a:t>
            </a:r>
            <a:endParaRPr lang="en-US" dirty="0"/>
          </a:p>
        </p:txBody>
      </p:sp>
      <p:cxnSp>
        <p:nvCxnSpPr>
          <p:cNvPr id="9" name="Straight Arrow Connector 8"/>
          <p:cNvCxnSpPr/>
          <p:nvPr/>
        </p:nvCxnSpPr>
        <p:spPr>
          <a:xfrm>
            <a:off x="3200400" y="2667000"/>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57600" y="3505200"/>
            <a:ext cx="2590800" cy="646331"/>
          </a:xfrm>
          <a:prstGeom prst="rect">
            <a:avLst/>
          </a:prstGeom>
          <a:noFill/>
        </p:spPr>
        <p:txBody>
          <a:bodyPr wrap="square" rtlCol="0">
            <a:spAutoFit/>
          </a:bodyPr>
          <a:lstStyle/>
          <a:p>
            <a:r>
              <a:rPr lang="en-US" dirty="0" smtClean="0"/>
              <a:t>Create genome-wide score without clumping</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check in on </a:t>
            </a:r>
            <a:r>
              <a:rPr lang="en-US" dirty="0" err="1" smtClean="0"/>
              <a:t>ambig</a:t>
            </a:r>
            <a:r>
              <a:rPr lang="en-US" dirty="0" smtClean="0"/>
              <a:t> SNPs</a:t>
            </a:r>
            <a:endParaRPr lang="en-US" dirty="0"/>
          </a:p>
        </p:txBody>
      </p:sp>
      <p:sp>
        <p:nvSpPr>
          <p:cNvPr id="3" name="Content Placeholder 2"/>
          <p:cNvSpPr>
            <a:spLocks noGrp="1"/>
          </p:cNvSpPr>
          <p:nvPr>
            <p:ph idx="1"/>
          </p:nvPr>
        </p:nvSpPr>
        <p:spPr/>
        <p:txBody>
          <a:bodyPr/>
          <a:lstStyle/>
          <a:p>
            <a:r>
              <a:rPr lang="en-US" dirty="0" smtClean="0"/>
              <a:t># in GWAS results: 2 554 638</a:t>
            </a:r>
          </a:p>
          <a:p>
            <a:r>
              <a:rPr lang="en-US" dirty="0" smtClean="0"/>
              <a:t># in plink file: 406 123</a:t>
            </a:r>
          </a:p>
          <a:p>
            <a:pPr lvl="1"/>
            <a:r>
              <a:rPr lang="en-US" smtClean="0"/>
              <a:t># common: 375 285</a:t>
            </a:r>
            <a:endParaRPr lang="en-US" dirty="0" smtClean="0"/>
          </a:p>
          <a:p>
            <a:r>
              <a:rPr lang="en-US" dirty="0" smtClean="0"/>
              <a:t># used to create risk score: 327 797</a:t>
            </a:r>
            <a:endParaRPr 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Clumped score</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914400" y="1600200"/>
            <a:ext cx="6267450" cy="1990725"/>
          </a:xfrm>
          <a:prstGeom prst="rect">
            <a:avLst/>
          </a:prstGeom>
          <a:noFill/>
          <a:ln w="9525">
            <a:noFill/>
            <a:miter lim="800000"/>
            <a:headEnd/>
            <a:tailEnd/>
          </a:ln>
        </p:spPr>
      </p:pic>
      <p:cxnSp>
        <p:nvCxnSpPr>
          <p:cNvPr id="5" name="Straight Arrow Connector 4"/>
          <p:cNvCxnSpPr/>
          <p:nvPr/>
        </p:nvCxnSpPr>
        <p:spPr>
          <a:xfrm>
            <a:off x="1828800" y="2590800"/>
            <a:ext cx="762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19200" y="4114800"/>
            <a:ext cx="1981200" cy="1200329"/>
          </a:xfrm>
          <a:prstGeom prst="rect">
            <a:avLst/>
          </a:prstGeom>
          <a:noFill/>
        </p:spPr>
        <p:txBody>
          <a:bodyPr wrap="square" rtlCol="0">
            <a:spAutoFit/>
          </a:bodyPr>
          <a:lstStyle/>
          <a:p>
            <a:r>
              <a:rPr lang="en-US" dirty="0" smtClean="0"/>
              <a:t>Restrict </a:t>
            </a:r>
            <a:r>
              <a:rPr lang="en-US" dirty="0" err="1" smtClean="0"/>
              <a:t>gwas</a:t>
            </a:r>
            <a:r>
              <a:rPr lang="en-US" dirty="0" smtClean="0"/>
              <a:t> results to only those </a:t>
            </a:r>
            <a:r>
              <a:rPr lang="en-US" dirty="0" err="1" smtClean="0"/>
              <a:t>snps</a:t>
            </a:r>
            <a:r>
              <a:rPr lang="en-US" dirty="0" smtClean="0"/>
              <a:t> in our .</a:t>
            </a:r>
            <a:r>
              <a:rPr lang="en-US" dirty="0" err="1" smtClean="0"/>
              <a:t>bim</a:t>
            </a:r>
            <a:r>
              <a:rPr lang="en-US" dirty="0" smtClean="0"/>
              <a:t> file.</a:t>
            </a:r>
            <a:endParaRPr lang="en-US" dirty="0"/>
          </a:p>
        </p:txBody>
      </p:sp>
      <p:cxnSp>
        <p:nvCxnSpPr>
          <p:cNvPr id="8" name="Straight Arrow Connector 7"/>
          <p:cNvCxnSpPr/>
          <p:nvPr/>
        </p:nvCxnSpPr>
        <p:spPr>
          <a:xfrm>
            <a:off x="3962400" y="3276600"/>
            <a:ext cx="5334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267200" y="4419600"/>
            <a:ext cx="1524000" cy="923330"/>
          </a:xfrm>
          <a:prstGeom prst="rect">
            <a:avLst/>
          </a:prstGeom>
          <a:noFill/>
        </p:spPr>
        <p:txBody>
          <a:bodyPr wrap="square" rtlCol="0">
            <a:spAutoFit/>
          </a:bodyPr>
          <a:lstStyle/>
          <a:p>
            <a:r>
              <a:rPr lang="en-US" dirty="0" smtClean="0"/>
              <a:t>Make clumped score!</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PGS</a:t>
            </a:r>
            <a:endParaRPr lang="en-US" dirty="0"/>
          </a:p>
        </p:txBody>
      </p:sp>
      <p:sp>
        <p:nvSpPr>
          <p:cNvPr id="3" name="Content Placeholder 2"/>
          <p:cNvSpPr>
            <a:spLocks noGrp="1"/>
          </p:cNvSpPr>
          <p:nvPr>
            <p:ph idx="1"/>
          </p:nvPr>
        </p:nvSpPr>
        <p:spPr/>
        <p:txBody>
          <a:bodyPr/>
          <a:lstStyle/>
          <a:p>
            <a:r>
              <a:rPr lang="en-US" dirty="0"/>
              <a:t>M</a:t>
            </a:r>
            <a:r>
              <a:rPr lang="en-US" dirty="0" smtClean="0"/>
              <a:t>ean (potentially weighted) # of risk alleles identified by GWAS</a:t>
            </a:r>
          </a:p>
          <a:p>
            <a:endParaRPr lang="en-US" dirty="0" smtClean="0"/>
          </a:p>
          <a:p>
            <a:r>
              <a:rPr lang="en-US" dirty="0" smtClean="0"/>
              <a:t>Let’s examine some findings for the PGS for educational attainment.</a:t>
            </a:r>
            <a:endParaRPr lang="en-US" dirty="0"/>
          </a:p>
        </p:txBody>
      </p:sp>
    </p:spTree>
    <p:extLst>
      <p:ext uri="{BB962C8B-B14F-4D97-AF65-F5344CB8AC3E}">
        <p14:creationId xmlns:p14="http://schemas.microsoft.com/office/powerpoint/2010/main" xmlns="" val="1158551441"/>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r>
              <a:rPr lang="en-US" dirty="0" smtClean="0"/>
              <a:t>Please run the C2 code.</a:t>
            </a:r>
            <a:endParaRPr 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C3_pgs_PRSice.R</a:t>
            </a:r>
            <a:endParaRPr lang="en-US" dirty="0"/>
          </a:p>
        </p:txBody>
      </p:sp>
      <p:sp>
        <p:nvSpPr>
          <p:cNvPr id="3" name="Content Placeholder 2"/>
          <p:cNvSpPr>
            <a:spLocks noGrp="1"/>
          </p:cNvSpPr>
          <p:nvPr>
            <p:ph idx="1"/>
          </p:nvPr>
        </p:nvSpPr>
        <p:spPr/>
        <p:txBody>
          <a:bodyPr/>
          <a:lstStyle/>
          <a:p>
            <a:r>
              <a:rPr lang="en-US" dirty="0" smtClean="0"/>
              <a:t>Now we’re going to construct polygenic scores via “official” software. </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057400" y="3124200"/>
            <a:ext cx="5124450" cy="32194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C3_pgs_PRSice.R</a:t>
            </a:r>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381000" y="1295400"/>
            <a:ext cx="6191250" cy="3705225"/>
          </a:xfrm>
          <a:prstGeom prst="rect">
            <a:avLst/>
          </a:prstGeom>
          <a:noFill/>
          <a:ln w="9525">
            <a:noFill/>
            <a:miter lim="800000"/>
            <a:headEnd/>
            <a:tailEnd/>
          </a:ln>
        </p:spPr>
      </p:pic>
      <p:cxnSp>
        <p:nvCxnSpPr>
          <p:cNvPr id="7" name="Straight Arrow Connector 6"/>
          <p:cNvCxnSpPr/>
          <p:nvPr/>
        </p:nvCxnSpPr>
        <p:spPr>
          <a:xfrm>
            <a:off x="5105400" y="2286000"/>
            <a:ext cx="1219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00800" y="2514600"/>
            <a:ext cx="2057400" cy="1200329"/>
          </a:xfrm>
          <a:prstGeom prst="rect">
            <a:avLst/>
          </a:prstGeom>
          <a:noFill/>
        </p:spPr>
        <p:txBody>
          <a:bodyPr wrap="square" rtlCol="0">
            <a:spAutoFit/>
          </a:bodyPr>
          <a:lstStyle/>
          <a:p>
            <a:r>
              <a:rPr lang="en-US" dirty="0" smtClean="0"/>
              <a:t>Some housekeeping, prepping files for </a:t>
            </a:r>
            <a:r>
              <a:rPr lang="en-US" dirty="0" err="1" smtClean="0"/>
              <a:t>PRSice</a:t>
            </a:r>
            <a:endParaRPr lang="en-US" dirty="0"/>
          </a:p>
        </p:txBody>
      </p:sp>
      <p:cxnSp>
        <p:nvCxnSpPr>
          <p:cNvPr id="10" name="Straight Arrow Connector 9"/>
          <p:cNvCxnSpPr/>
          <p:nvPr/>
        </p:nvCxnSpPr>
        <p:spPr>
          <a:xfrm>
            <a:off x="2743200" y="3733800"/>
            <a:ext cx="1066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886200" y="3886200"/>
            <a:ext cx="3352800" cy="2031325"/>
          </a:xfrm>
          <a:prstGeom prst="rect">
            <a:avLst/>
          </a:prstGeom>
          <a:noFill/>
        </p:spPr>
        <p:txBody>
          <a:bodyPr wrap="square" rtlCol="0">
            <a:spAutoFit/>
          </a:bodyPr>
          <a:lstStyle/>
          <a:p>
            <a:r>
              <a:rPr lang="en-US" dirty="0" smtClean="0"/>
              <a:t>This is how you run </a:t>
            </a:r>
            <a:r>
              <a:rPr lang="en-US" dirty="0" err="1" smtClean="0"/>
              <a:t>PRSice</a:t>
            </a:r>
            <a:r>
              <a:rPr lang="en-US" dirty="0" smtClean="0"/>
              <a:t>. One caveat: requires being able to install several auxiliary R packages. Potentially a problem if you are using a server that doesn’t allow for that type of thing. </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Please run the code in C3.</a:t>
            </a:r>
            <a:endParaRPr lang="en-US"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D_all.R</a:t>
            </a:r>
            <a:endParaRPr lang="en-US" dirty="0"/>
          </a:p>
        </p:txBody>
      </p:sp>
      <p:sp>
        <p:nvSpPr>
          <p:cNvPr id="3" name="Content Placeholder 2"/>
          <p:cNvSpPr>
            <a:spLocks noGrp="1"/>
          </p:cNvSpPr>
          <p:nvPr>
            <p:ph idx="1"/>
          </p:nvPr>
        </p:nvSpPr>
        <p:spPr/>
        <p:txBody>
          <a:bodyPr/>
          <a:lstStyle/>
          <a:p>
            <a:r>
              <a:rPr lang="en-US" dirty="0" smtClean="0"/>
              <a:t>This contains source to put all results together. </a:t>
            </a:r>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762000" y="2895600"/>
            <a:ext cx="7229475" cy="3105150"/>
          </a:xfrm>
          <a:prstGeom prst="rect">
            <a:avLst/>
          </a:prstGeom>
          <a:noFill/>
          <a:ln w="9525">
            <a:noFill/>
            <a:miter lim="800000"/>
            <a:headEnd/>
            <a:tailEnd/>
          </a:ln>
        </p:spPr>
      </p:pic>
      <p:sp>
        <p:nvSpPr>
          <p:cNvPr id="5" name="Oval 4"/>
          <p:cNvSpPr/>
          <p:nvPr/>
        </p:nvSpPr>
        <p:spPr>
          <a:xfrm>
            <a:off x="5791200" y="5562600"/>
            <a:ext cx="1143000" cy="4572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Caveats</a:t>
            </a:r>
            <a:endParaRPr lang="en-US" dirty="0"/>
          </a:p>
        </p:txBody>
      </p:sp>
      <p:sp>
        <p:nvSpPr>
          <p:cNvPr id="3" name="Content Placeholder 2"/>
          <p:cNvSpPr>
            <a:spLocks noGrp="1"/>
          </p:cNvSpPr>
          <p:nvPr>
            <p:ph idx="1"/>
          </p:nvPr>
        </p:nvSpPr>
        <p:spPr/>
        <p:txBody>
          <a:bodyPr/>
          <a:lstStyle/>
          <a:p>
            <a:r>
              <a:rPr lang="en-US" dirty="0" smtClean="0"/>
              <a:t>Polygenic Scores only capture GWAS variants</a:t>
            </a:r>
          </a:p>
          <a:p>
            <a:pPr lvl="1"/>
            <a:r>
              <a:rPr lang="en-US" dirty="0" smtClean="0"/>
              <a:t>Common variants</a:t>
            </a:r>
          </a:p>
          <a:p>
            <a:pPr lvl="1"/>
            <a:r>
              <a:rPr lang="en-US" dirty="0" smtClean="0"/>
              <a:t>Relatively constant prediction across environments</a:t>
            </a:r>
          </a:p>
          <a:p>
            <a:r>
              <a:rPr lang="en-US" dirty="0" smtClean="0"/>
              <a:t>Conservative method for testing </a:t>
            </a:r>
            <a:r>
              <a:rPr lang="en-US" dirty="0" err="1" smtClean="0"/>
              <a:t>GxE</a:t>
            </a:r>
            <a:endParaRPr lang="en-US" dirty="0" smtClean="0"/>
          </a:p>
        </p:txBody>
      </p:sp>
    </p:spTree>
    <p:extLst>
      <p:ext uri="{BB962C8B-B14F-4D97-AF65-F5344CB8AC3E}">
        <p14:creationId xmlns:p14="http://schemas.microsoft.com/office/powerpoint/2010/main" xmlns="" val="234865513"/>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0" y="1663700"/>
            <a:ext cx="9144000" cy="3528164"/>
          </a:xfrm>
          <a:prstGeom prst="rect">
            <a:avLst/>
          </a:prstGeom>
        </p:spPr>
      </p:pic>
      <p:sp>
        <p:nvSpPr>
          <p:cNvPr id="5" name="TextBox 4"/>
          <p:cNvSpPr txBox="1"/>
          <p:nvPr/>
        </p:nvSpPr>
        <p:spPr>
          <a:xfrm>
            <a:off x="1447800" y="381000"/>
            <a:ext cx="4876800" cy="523220"/>
          </a:xfrm>
          <a:prstGeom prst="rect">
            <a:avLst/>
          </a:prstGeom>
          <a:noFill/>
        </p:spPr>
        <p:txBody>
          <a:bodyPr wrap="square" rtlCol="0">
            <a:spAutoFit/>
          </a:bodyPr>
          <a:lstStyle/>
          <a:p>
            <a:r>
              <a:rPr lang="en-US" sz="2800" dirty="0" smtClean="0"/>
              <a:t>New LD considerations</a:t>
            </a:r>
            <a:endParaRPr lang="en-US" sz="2800" dirty="0"/>
          </a:p>
        </p:txBody>
      </p:sp>
    </p:spTree>
    <p:extLst>
      <p:ext uri="{BB962C8B-B14F-4D97-AF65-F5344CB8AC3E}">
        <p14:creationId xmlns:p14="http://schemas.microsoft.com/office/powerpoint/2010/main" xmlns="" val="3689434463"/>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Imputed versus genotyped</a:t>
            </a:r>
            <a:endParaRPr lang="en-US" dirty="0"/>
          </a:p>
        </p:txBody>
      </p:sp>
      <p:sp>
        <p:nvSpPr>
          <p:cNvPr id="3" name="Content Placeholder 2"/>
          <p:cNvSpPr>
            <a:spLocks noGrp="1"/>
          </p:cNvSpPr>
          <p:nvPr>
            <p:ph idx="1"/>
          </p:nvPr>
        </p:nvSpPr>
        <p:spPr/>
        <p:txBody>
          <a:bodyPr/>
          <a:lstStyle/>
          <a:p>
            <a:r>
              <a:rPr lang="en-US" dirty="0" smtClean="0"/>
              <a:t>I’m not an expert on working with imputed data, but this will require some modifications to the workflow we’ve used here. </a:t>
            </a:r>
          </a:p>
          <a:p>
            <a:endParaRPr lang="en-US" dirty="0"/>
          </a:p>
        </p:txBody>
      </p:sp>
    </p:spTree>
    <p:extLst>
      <p:ext uri="{BB962C8B-B14F-4D97-AF65-F5344CB8AC3E}">
        <p14:creationId xmlns:p14="http://schemas.microsoft.com/office/powerpoint/2010/main" xmlns="" val="993975238"/>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stuff off EC2 instance</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Zip everything up:</a:t>
            </a:r>
          </a:p>
          <a:p>
            <a:pPr marL="914400" lvl="1" indent="-514350">
              <a:buFont typeface="+mj-lt"/>
              <a:buAutoNum type="arabicPeriod"/>
            </a:pPr>
            <a:r>
              <a:rPr lang="en-US" dirty="0" smtClean="0"/>
              <a:t>See end of </a:t>
            </a:r>
            <a:r>
              <a:rPr lang="en-US" dirty="0" err="1" smtClean="0"/>
              <a:t>D_all.R</a:t>
            </a:r>
            <a:endParaRPr lang="en-US" dirty="0" smtClean="0"/>
          </a:p>
          <a:p>
            <a:pPr marL="514350" indent="-514350">
              <a:buFont typeface="+mj-lt"/>
              <a:buAutoNum type="arabicPeriod"/>
            </a:pPr>
            <a:r>
              <a:rPr lang="en-US" dirty="0" smtClean="0"/>
              <a:t>Secure copy (</a:t>
            </a:r>
            <a:r>
              <a:rPr lang="en-US" dirty="0" err="1" smtClean="0"/>
              <a:t>scp</a:t>
            </a:r>
            <a:r>
              <a:rPr lang="en-US" dirty="0" smtClean="0"/>
              <a:t>)</a:t>
            </a:r>
          </a:p>
          <a:p>
            <a:pPr marL="914400" lvl="1" indent="-514350">
              <a:buFont typeface="+mj-lt"/>
              <a:buAutoNum type="arabicPeriod"/>
            </a:pPr>
            <a:r>
              <a:rPr lang="en-US" dirty="0" smtClean="0"/>
              <a:t>Linux: </a:t>
            </a:r>
            <a:r>
              <a:rPr lang="en-US" dirty="0" err="1" smtClean="0"/>
              <a:t>scp</a:t>
            </a:r>
            <a:r>
              <a:rPr lang="en-US" dirty="0" smtClean="0"/>
              <a:t> igss.pem ec2-user@[your instance]:~/igss.zip .</a:t>
            </a:r>
          </a:p>
          <a:p>
            <a:pPr marL="914400" lvl="1" indent="-514350">
              <a:buFont typeface="+mj-lt"/>
              <a:buAutoNum type="arabicPeriod"/>
            </a:pPr>
            <a:r>
              <a:rPr lang="en-US" dirty="0" smtClean="0"/>
              <a:t>Windows: Use </a:t>
            </a:r>
            <a:r>
              <a:rPr lang="en-US" dirty="0" err="1" smtClean="0"/>
              <a:t>pscp</a:t>
            </a:r>
            <a:r>
              <a:rPr lang="en-US" dirty="0" smtClean="0"/>
              <a:t> (part of putty suite)</a:t>
            </a:r>
          </a:p>
          <a:p>
            <a:pPr marL="514350" indent="-514350">
              <a:buNone/>
            </a:pPr>
            <a:endParaRPr lang="en-US" dirty="0" smtClean="0"/>
          </a:p>
          <a:p>
            <a:pPr marL="514350" indent="-514350">
              <a:buNone/>
            </a:pPr>
            <a:r>
              <a:rPr lang="en-US" dirty="0" smtClean="0"/>
              <a:t>NOTE: I will kill all images as of tomorrow unless instructed otherwise. </a:t>
            </a:r>
          </a:p>
          <a:p>
            <a:pPr marL="514350" indent="-514350">
              <a:buNone/>
            </a:pPr>
            <a:r>
              <a:rPr lang="en-US" dirty="0" smtClean="0"/>
              <a:t>You should also be able to recreate things from publicly available </a:t>
            </a:r>
            <a:r>
              <a:rPr lang="en-US" dirty="0" err="1" smtClean="0"/>
              <a:t>hapmap</a:t>
            </a:r>
            <a:r>
              <a:rPr lang="en-US" dirty="0" smtClean="0"/>
              <a:t> data. </a:t>
            </a:r>
          </a:p>
          <a:p>
            <a:pPr marL="914400" lvl="1" indent="-514350">
              <a:buFont typeface="+mj-lt"/>
              <a:buAutoNum type="arabicPeriod"/>
            </a:pPr>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Examples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Smoking</a:t>
            </a:r>
          </a:p>
          <a:p>
            <a:pPr lvl="1"/>
            <a:r>
              <a:rPr lang="en-US" dirty="0" smtClean="0"/>
              <a:t>Domingue BW, Conley D, Fletcher J, Boardman JD. (2015). Cohort Effects in the Genetic Influence on Smoking. </a:t>
            </a:r>
            <a:r>
              <a:rPr lang="en-US" i="1" dirty="0" smtClean="0"/>
              <a:t>Behavior genetics</a:t>
            </a:r>
            <a:r>
              <a:rPr lang="en-US" dirty="0" smtClean="0"/>
              <a:t>,</a:t>
            </a:r>
          </a:p>
          <a:p>
            <a:r>
              <a:rPr lang="en-US" dirty="0" smtClean="0"/>
              <a:t>BMI</a:t>
            </a:r>
          </a:p>
          <a:p>
            <a:pPr lvl="1"/>
            <a:r>
              <a:rPr lang="en-US" dirty="0" smtClean="0"/>
              <a:t>Domingue BW, </a:t>
            </a:r>
            <a:r>
              <a:rPr lang="en-US" dirty="0" err="1" smtClean="0"/>
              <a:t>Belsky</a:t>
            </a:r>
            <a:r>
              <a:rPr lang="en-US" dirty="0" smtClean="0"/>
              <a:t> DW, Harris KM, </a:t>
            </a:r>
            <a:r>
              <a:rPr lang="en-US" dirty="0" err="1" smtClean="0"/>
              <a:t>Smolen</a:t>
            </a:r>
            <a:r>
              <a:rPr lang="en-US" dirty="0" smtClean="0"/>
              <a:t> A, McQueen MB, Boardman JD. (2014). Polygenic risk predicts obesity in both white and black young adults. PLOS One</a:t>
            </a:r>
          </a:p>
          <a:p>
            <a:r>
              <a:rPr lang="en-US" dirty="0" smtClean="0"/>
              <a:t>Education</a:t>
            </a:r>
          </a:p>
          <a:p>
            <a:pPr lvl="1"/>
            <a:r>
              <a:rPr lang="en-US" dirty="0" smtClean="0"/>
              <a:t>Domingue BW, </a:t>
            </a:r>
            <a:r>
              <a:rPr lang="en-US" dirty="0" err="1" smtClean="0"/>
              <a:t>Belsky</a:t>
            </a:r>
            <a:r>
              <a:rPr lang="en-US" dirty="0" smtClean="0"/>
              <a:t> DW, Conley D, Harris KM, Boardman JD. (2015). Polygenic Influence on Educational Attainment. </a:t>
            </a:r>
            <a:r>
              <a:rPr lang="en-US" i="1" dirty="0" smtClean="0"/>
              <a:t>AERA Open</a:t>
            </a:r>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xmlns="" val="366901351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Predicts out of sample</a:t>
            </a:r>
            <a:endParaRPr lang="en-US" dirty="0"/>
          </a:p>
        </p:txBody>
      </p:sp>
      <p:pic>
        <p:nvPicPr>
          <p:cNvPr id="6"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838200" y="1600200"/>
            <a:ext cx="4600575" cy="4248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5943600" y="2209800"/>
            <a:ext cx="2590800" cy="1384995"/>
          </a:xfrm>
          <a:prstGeom prst="rect">
            <a:avLst/>
          </a:prstGeom>
          <a:noFill/>
        </p:spPr>
        <p:txBody>
          <a:bodyPr wrap="square" rtlCol="0">
            <a:spAutoFit/>
          </a:bodyPr>
          <a:lstStyle/>
          <a:p>
            <a:r>
              <a:rPr lang="en-US" sz="2800" dirty="0" smtClean="0"/>
              <a:t>Aside: </a:t>
            </a:r>
          </a:p>
          <a:p>
            <a:r>
              <a:rPr lang="en-US" sz="2800" dirty="0" smtClean="0"/>
              <a:t>top-hits versus genome-wide.</a:t>
            </a:r>
            <a:endParaRPr lang="en-US" sz="2800" dirty="0"/>
          </a:p>
        </p:txBody>
      </p:sp>
      <p:cxnSp>
        <p:nvCxnSpPr>
          <p:cNvPr id="7" name="Straight Arrow Connector 6"/>
          <p:cNvCxnSpPr/>
          <p:nvPr/>
        </p:nvCxnSpPr>
        <p:spPr>
          <a:xfrm flipH="1">
            <a:off x="2362200" y="2971800"/>
            <a:ext cx="3657600" cy="914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029200" y="2438400"/>
            <a:ext cx="914400" cy="914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363739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PGS types</a:t>
            </a:r>
            <a:endParaRPr lang="en-US" dirty="0"/>
          </a:p>
        </p:txBody>
      </p:sp>
      <p:sp>
        <p:nvSpPr>
          <p:cNvPr id="3" name="Content Placeholder 2"/>
          <p:cNvSpPr>
            <a:spLocks noGrp="1"/>
          </p:cNvSpPr>
          <p:nvPr>
            <p:ph idx="1"/>
          </p:nvPr>
        </p:nvSpPr>
        <p:spPr/>
        <p:txBody>
          <a:bodyPr/>
          <a:lstStyle/>
          <a:p>
            <a:r>
              <a:rPr lang="en-US" dirty="0" smtClean="0"/>
              <a:t>Top hits: only SNPs that reach some (stringent) level of statistical significance (1e-8)</a:t>
            </a:r>
          </a:p>
          <a:p>
            <a:r>
              <a:rPr lang="en-US" dirty="0" smtClean="0"/>
              <a:t>Genome-wide: all SNPs or all below some nominal level of significance (0.5)</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4450" y="304800"/>
            <a:ext cx="4145604" cy="1828800"/>
          </a:xfrm>
        </p:spPr>
        <p:txBody>
          <a:bodyPr>
            <a:normAutofit/>
          </a:bodyPr>
          <a:lstStyle/>
          <a:p>
            <a:r>
              <a:rPr lang="en-US" dirty="0" smtClean="0"/>
              <a:t>Predicts within families</a:t>
            </a:r>
            <a:endParaRPr lang="en-US" dirty="0"/>
          </a:p>
        </p:txBody>
      </p:sp>
      <p:sp>
        <p:nvSpPr>
          <p:cNvPr id="3" name="Content Placeholder 2"/>
          <p:cNvSpPr>
            <a:spLocks noGrp="1"/>
          </p:cNvSpPr>
          <p:nvPr>
            <p:ph idx="1"/>
          </p:nvPr>
        </p:nvSpPr>
        <p:spPr/>
        <p:txBody>
          <a:bodyPr/>
          <a:lstStyle/>
          <a:p>
            <a:endParaRPr lang="en-US" dirty="0"/>
          </a:p>
        </p:txBody>
      </p:sp>
      <p:pic>
        <p:nvPicPr>
          <p:cNvPr id="4100"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0" y="3401033"/>
            <a:ext cx="4629150" cy="3394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2400" y="410183"/>
            <a:ext cx="4972050" cy="2990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1720815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a:xfrm>
            <a:off x="457200" y="3048000"/>
            <a:ext cx="2971800" cy="3078163"/>
          </a:xfrm>
        </p:spPr>
        <p:txBody>
          <a:bodyPr/>
          <a:lstStyle/>
          <a:p>
            <a:pPr marL="0" indent="0">
              <a:buNone/>
            </a:pPr>
            <a:r>
              <a:rPr lang="en-US" dirty="0" smtClean="0"/>
              <a:t>Predicts academic performance</a:t>
            </a:r>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4800" y="609600"/>
            <a:ext cx="7067550" cy="2114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67200" y="2057400"/>
            <a:ext cx="3419475" cy="4181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8350184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2542</TotalTime>
  <Words>1635</Words>
  <Application>Microsoft Office PowerPoint</Application>
  <PresentationFormat>On-screen Show (4:3)</PresentationFormat>
  <Paragraphs>196</Paragraphs>
  <Slides>59</Slides>
  <Notes>1</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   Polygenic Scores:  IGSS 2015 Tutorial   </vt:lpstr>
      <vt:lpstr>Gameplan</vt:lpstr>
      <vt:lpstr>Slide 3</vt:lpstr>
      <vt:lpstr>Polygenic  Scores (PGS): think credit scores</vt:lpstr>
      <vt:lpstr>What is a PGS</vt:lpstr>
      <vt:lpstr>Predicts out of sample</vt:lpstr>
      <vt:lpstr>PGS types</vt:lpstr>
      <vt:lpstr>Predicts within families</vt:lpstr>
      <vt:lpstr>Slide 9</vt:lpstr>
      <vt:lpstr>Mediated by intelligence …</vt:lpstr>
      <vt:lpstr>and ADHD!</vt:lpstr>
      <vt:lpstr>Other characteristics of interest</vt:lpstr>
      <vt:lpstr>                         Smoking</vt:lpstr>
      <vt:lpstr>Slide 14</vt:lpstr>
      <vt:lpstr>Slide 15</vt:lpstr>
      <vt:lpstr>Slide 16</vt:lpstr>
      <vt:lpstr>Slide 17</vt:lpstr>
      <vt:lpstr>Slide 18</vt:lpstr>
      <vt:lpstr>Now what?</vt:lpstr>
      <vt:lpstr>Constructed by “others”</vt:lpstr>
      <vt:lpstr>What about making your own?</vt:lpstr>
      <vt:lpstr>Some things to be mindful of before we get started.</vt:lpstr>
      <vt:lpstr>Additive Model of Genetic effects</vt:lpstr>
      <vt:lpstr>Ambiguous strands</vt:lpstr>
      <vt:lpstr>GWAS Results</vt:lpstr>
      <vt:lpstr>Strand issues</vt:lpstr>
      <vt:lpstr>Strand issues</vt:lpstr>
      <vt:lpstr>Weights</vt:lpstr>
      <vt:lpstr>LD considerations</vt:lpstr>
      <vt:lpstr>HapMap Data</vt:lpstr>
      <vt:lpstr>The files</vt:lpstr>
      <vt:lpstr>EC2</vt:lpstr>
      <vt:lpstr>A few notes about working on EC2</vt:lpstr>
      <vt:lpstr>A_qc.txt</vt:lpstr>
      <vt:lpstr>Slide 35</vt:lpstr>
      <vt:lpstr>Slide 36</vt:lpstr>
      <vt:lpstr>B_pheno_simulation.R</vt:lpstr>
      <vt:lpstr>C1_pgs_top_hits.R</vt:lpstr>
      <vt:lpstr>C1_pgs_top_hits.R</vt:lpstr>
      <vt:lpstr>Slide 40</vt:lpstr>
      <vt:lpstr>C2_pgs_homebrew.R</vt:lpstr>
      <vt:lpstr>make_pgs()</vt:lpstr>
      <vt:lpstr>Explain make_pgs</vt:lpstr>
      <vt:lpstr>4 Step process</vt:lpstr>
      <vt:lpstr>Step 3. Cleaning plink files</vt:lpstr>
      <vt:lpstr>Quick use of make_pgs()</vt:lpstr>
      <vt:lpstr>Using make_pgs</vt:lpstr>
      <vt:lpstr>Let’s check in on ambig SNPs</vt:lpstr>
      <vt:lpstr>Clumped score</vt:lpstr>
      <vt:lpstr>Slide 50</vt:lpstr>
      <vt:lpstr>C3_pgs_PRSice.R</vt:lpstr>
      <vt:lpstr>C3_pgs_PRSice.R</vt:lpstr>
      <vt:lpstr>Slide 53</vt:lpstr>
      <vt:lpstr>D_all.R</vt:lpstr>
      <vt:lpstr>Caveats</vt:lpstr>
      <vt:lpstr>Slide 56</vt:lpstr>
      <vt:lpstr>Imputed versus genotyped</vt:lpstr>
      <vt:lpstr>Getting stuff off EC2 instance</vt:lpstr>
      <vt:lpstr>Additional Examples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Genetics and Educational Attainment: What we know and what we would like to know</dc:title>
  <dc:creator/>
  <cp:lastModifiedBy>bd</cp:lastModifiedBy>
  <cp:revision>112</cp:revision>
  <dcterms:created xsi:type="dcterms:W3CDTF">2006-08-16T00:00:00Z</dcterms:created>
  <dcterms:modified xsi:type="dcterms:W3CDTF">2015-10-21T13:05:26Z</dcterms:modified>
</cp:coreProperties>
</file>