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70" r:id="rId2"/>
    <p:sldId id="271" r:id="rId3"/>
    <p:sldId id="274" r:id="rId4"/>
    <p:sldId id="277" r:id="rId5"/>
    <p:sldId id="278" r:id="rId6"/>
    <p:sldId id="292" r:id="rId7"/>
    <p:sldId id="293" r:id="rId8"/>
    <p:sldId id="295" r:id="rId9"/>
    <p:sldId id="297" r:id="rId10"/>
    <p:sldId id="296" r:id="rId11"/>
    <p:sldId id="298" r:id="rId12"/>
    <p:sldId id="299" r:id="rId13"/>
    <p:sldId id="300" r:id="rId14"/>
    <p:sldId id="301" r:id="rId15"/>
    <p:sldId id="279" r:id="rId16"/>
    <p:sldId id="280" r:id="rId17"/>
    <p:sldId id="281" r:id="rId18"/>
    <p:sldId id="282" r:id="rId19"/>
    <p:sldId id="283" r:id="rId20"/>
    <p:sldId id="285" r:id="rId21"/>
    <p:sldId id="288" r:id="rId22"/>
    <p:sldId id="289" r:id="rId23"/>
    <p:sldId id="284" r:id="rId24"/>
    <p:sldId id="286" r:id="rId25"/>
    <p:sldId id="290" r:id="rId26"/>
    <p:sldId id="294" r:id="rId27"/>
    <p:sldId id="291" r:id="rId28"/>
    <p:sldId id="287" r:id="rId29"/>
    <p:sldId id="27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en" initials="BD" lastIdx="2" clrIdx="0"/>
  <p:cmAuthor id="1" name="bd" initials="b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1275" autoAdjust="0"/>
  </p:normalViewPr>
  <p:slideViewPr>
    <p:cSldViewPr>
      <p:cViewPr varScale="1">
        <p:scale>
          <a:sx n="91" d="100"/>
          <a:sy n="91" d="100"/>
        </p:scale>
        <p:origin x="219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9C9203-9E46-5B4F-9956-E55578863F26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B67028-69B1-B34D-A11C-B6F8A33C72B7}">
      <dgm:prSet/>
      <dgm:spPr/>
      <dgm:t>
        <a:bodyPr/>
        <a:lstStyle/>
        <a:p>
          <a:pPr algn="ctr" rtl="0"/>
          <a:r>
            <a:rPr lang="en-US" dirty="0" smtClean="0"/>
            <a:t>Biology</a:t>
          </a:r>
          <a:endParaRPr lang="en-US" dirty="0"/>
        </a:p>
      </dgm:t>
    </dgm:pt>
    <dgm:pt modelId="{C9A21EF5-59AD-EF4E-B1C9-0725277CC972}" type="parTrans" cxnId="{DBE2B3F6-F7ED-E94A-9B90-341724E43CDB}">
      <dgm:prSet/>
      <dgm:spPr/>
      <dgm:t>
        <a:bodyPr/>
        <a:lstStyle/>
        <a:p>
          <a:pPr algn="ctr"/>
          <a:endParaRPr lang="en-US"/>
        </a:p>
      </dgm:t>
    </dgm:pt>
    <dgm:pt modelId="{587B3C8A-6534-8D48-A96C-1CB744ED32B6}" type="sibTrans" cxnId="{DBE2B3F6-F7ED-E94A-9B90-341724E43CDB}">
      <dgm:prSet/>
      <dgm:spPr/>
      <dgm:t>
        <a:bodyPr/>
        <a:lstStyle/>
        <a:p>
          <a:pPr algn="ctr"/>
          <a:endParaRPr lang="en-US"/>
        </a:p>
      </dgm:t>
    </dgm:pt>
    <dgm:pt modelId="{12FC9D07-DC2F-CF46-87DF-10D050C7C3AB}">
      <dgm:prSet/>
      <dgm:spPr/>
      <dgm:t>
        <a:bodyPr/>
        <a:lstStyle/>
        <a:p>
          <a:pPr algn="ctr"/>
          <a:r>
            <a:rPr lang="en-US" dirty="0" smtClean="0"/>
            <a:t>Society</a:t>
          </a:r>
          <a:endParaRPr lang="en-US" dirty="0"/>
        </a:p>
      </dgm:t>
    </dgm:pt>
    <dgm:pt modelId="{77C8C5B0-1A79-E748-BD48-BC7279CD44C7}" type="parTrans" cxnId="{973E90E9-949A-9F41-AA07-5424ECF8E402}">
      <dgm:prSet/>
      <dgm:spPr/>
      <dgm:t>
        <a:bodyPr/>
        <a:lstStyle/>
        <a:p>
          <a:pPr algn="ctr"/>
          <a:endParaRPr lang="en-US"/>
        </a:p>
      </dgm:t>
    </dgm:pt>
    <dgm:pt modelId="{D2E6CE7C-F399-5440-A7B7-FA687E6FF434}" type="sibTrans" cxnId="{973E90E9-949A-9F41-AA07-5424ECF8E402}">
      <dgm:prSet/>
      <dgm:spPr/>
      <dgm:t>
        <a:bodyPr/>
        <a:lstStyle/>
        <a:p>
          <a:pPr algn="ctr"/>
          <a:endParaRPr lang="en-US"/>
        </a:p>
      </dgm:t>
    </dgm:pt>
    <dgm:pt modelId="{BCFB767E-33B1-1B47-ABC2-268F05565738}" type="pres">
      <dgm:prSet presAssocID="{799C9203-9E46-5B4F-9956-E55578863F26}" presName="cycle" presStyleCnt="0">
        <dgm:presLayoutVars>
          <dgm:dir val="rev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FB489B3-E877-7547-B7C1-F16715B79E35}" type="pres">
      <dgm:prSet presAssocID="{6BB67028-69B1-B34D-A11C-B6F8A33C72B7}" presName="node" presStyleLbl="node1" presStyleIdx="0" presStyleCnt="2" custScaleX="62151" custScaleY="635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E60F8F-322A-5542-AAA9-2A8F0C250B2C}" type="pres">
      <dgm:prSet presAssocID="{587B3C8A-6534-8D48-A96C-1CB744ED32B6}" presName="sibTrans" presStyleLbl="sibTrans2D1" presStyleIdx="0" presStyleCnt="2"/>
      <dgm:spPr/>
      <dgm:t>
        <a:bodyPr/>
        <a:lstStyle/>
        <a:p>
          <a:endParaRPr lang="en-US"/>
        </a:p>
      </dgm:t>
    </dgm:pt>
    <dgm:pt modelId="{CCC8685E-A684-B248-BE2B-AC04EFCC04DF}" type="pres">
      <dgm:prSet presAssocID="{587B3C8A-6534-8D48-A96C-1CB744ED32B6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7B4D093F-F30A-7243-AAD5-6F8098F3C12E}" type="pres">
      <dgm:prSet presAssocID="{12FC9D07-DC2F-CF46-87DF-10D050C7C3AB}" presName="node" presStyleLbl="node1" presStyleIdx="1" presStyleCnt="2" custScaleX="62151" custScaleY="635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5A3EB8-F005-8B49-ABD0-98CB3B1A083A}" type="pres">
      <dgm:prSet presAssocID="{D2E6CE7C-F399-5440-A7B7-FA687E6FF43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9B3ED3D4-90BB-F740-9376-D3F0F4E149CC}" type="pres">
      <dgm:prSet presAssocID="{D2E6CE7C-F399-5440-A7B7-FA687E6FF434}" presName="connectorText" presStyleLbl="sibTrans2D1" presStyleIdx="1" presStyleCnt="2"/>
      <dgm:spPr/>
      <dgm:t>
        <a:bodyPr/>
        <a:lstStyle/>
        <a:p>
          <a:endParaRPr lang="en-US"/>
        </a:p>
      </dgm:t>
    </dgm:pt>
  </dgm:ptLst>
  <dgm:cxnLst>
    <dgm:cxn modelId="{CF571602-0F81-4EA9-B1E9-B233CE7753B5}" type="presOf" srcId="{12FC9D07-DC2F-CF46-87DF-10D050C7C3AB}" destId="{7B4D093F-F30A-7243-AAD5-6F8098F3C12E}" srcOrd="0" destOrd="0" presId="urn:microsoft.com/office/officeart/2005/8/layout/cycle2"/>
    <dgm:cxn modelId="{891B258A-E543-4B9B-96B1-CBC095CAF1B2}" type="presOf" srcId="{6BB67028-69B1-B34D-A11C-B6F8A33C72B7}" destId="{1FB489B3-E877-7547-B7C1-F16715B79E35}" srcOrd="0" destOrd="0" presId="urn:microsoft.com/office/officeart/2005/8/layout/cycle2"/>
    <dgm:cxn modelId="{F2328CDB-0DC7-4CEB-97F0-40CC3BB2766A}" type="presOf" srcId="{D2E6CE7C-F399-5440-A7B7-FA687E6FF434}" destId="{9B3ED3D4-90BB-F740-9376-D3F0F4E149CC}" srcOrd="1" destOrd="0" presId="urn:microsoft.com/office/officeart/2005/8/layout/cycle2"/>
    <dgm:cxn modelId="{DBE2B3F6-F7ED-E94A-9B90-341724E43CDB}" srcId="{799C9203-9E46-5B4F-9956-E55578863F26}" destId="{6BB67028-69B1-B34D-A11C-B6F8A33C72B7}" srcOrd="0" destOrd="0" parTransId="{C9A21EF5-59AD-EF4E-B1C9-0725277CC972}" sibTransId="{587B3C8A-6534-8D48-A96C-1CB744ED32B6}"/>
    <dgm:cxn modelId="{B55592FA-CFBC-4EF0-931F-FBCC7911462F}" type="presOf" srcId="{799C9203-9E46-5B4F-9956-E55578863F26}" destId="{BCFB767E-33B1-1B47-ABC2-268F05565738}" srcOrd="0" destOrd="0" presId="urn:microsoft.com/office/officeart/2005/8/layout/cycle2"/>
    <dgm:cxn modelId="{AFF8E948-3B27-48E9-AB43-007E79ED85C6}" type="presOf" srcId="{587B3C8A-6534-8D48-A96C-1CB744ED32B6}" destId="{9FE60F8F-322A-5542-AAA9-2A8F0C250B2C}" srcOrd="0" destOrd="0" presId="urn:microsoft.com/office/officeart/2005/8/layout/cycle2"/>
    <dgm:cxn modelId="{973E90E9-949A-9F41-AA07-5424ECF8E402}" srcId="{799C9203-9E46-5B4F-9956-E55578863F26}" destId="{12FC9D07-DC2F-CF46-87DF-10D050C7C3AB}" srcOrd="1" destOrd="0" parTransId="{77C8C5B0-1A79-E748-BD48-BC7279CD44C7}" sibTransId="{D2E6CE7C-F399-5440-A7B7-FA687E6FF434}"/>
    <dgm:cxn modelId="{58B2CD1F-3379-4CAC-BFF0-ED5072D42FD2}" type="presOf" srcId="{D2E6CE7C-F399-5440-A7B7-FA687E6FF434}" destId="{4A5A3EB8-F005-8B49-ABD0-98CB3B1A083A}" srcOrd="0" destOrd="0" presId="urn:microsoft.com/office/officeart/2005/8/layout/cycle2"/>
    <dgm:cxn modelId="{0379B9B9-56CB-4FBD-9254-FA19303CA0E9}" type="presOf" srcId="{587B3C8A-6534-8D48-A96C-1CB744ED32B6}" destId="{CCC8685E-A684-B248-BE2B-AC04EFCC04DF}" srcOrd="1" destOrd="0" presId="urn:microsoft.com/office/officeart/2005/8/layout/cycle2"/>
    <dgm:cxn modelId="{A82EF3C7-C878-4294-BB7B-C968636B634D}" type="presParOf" srcId="{BCFB767E-33B1-1B47-ABC2-268F05565738}" destId="{1FB489B3-E877-7547-B7C1-F16715B79E35}" srcOrd="0" destOrd="0" presId="urn:microsoft.com/office/officeart/2005/8/layout/cycle2"/>
    <dgm:cxn modelId="{EAA49B28-B875-4D63-A3DA-0664D184AC49}" type="presParOf" srcId="{BCFB767E-33B1-1B47-ABC2-268F05565738}" destId="{9FE60F8F-322A-5542-AAA9-2A8F0C250B2C}" srcOrd="1" destOrd="0" presId="urn:microsoft.com/office/officeart/2005/8/layout/cycle2"/>
    <dgm:cxn modelId="{C525E5E4-AB16-40C2-AF97-FF8EF24AD427}" type="presParOf" srcId="{9FE60F8F-322A-5542-AAA9-2A8F0C250B2C}" destId="{CCC8685E-A684-B248-BE2B-AC04EFCC04DF}" srcOrd="0" destOrd="0" presId="urn:microsoft.com/office/officeart/2005/8/layout/cycle2"/>
    <dgm:cxn modelId="{776A26BF-E49D-4C59-94E8-3297287EDB6B}" type="presParOf" srcId="{BCFB767E-33B1-1B47-ABC2-268F05565738}" destId="{7B4D093F-F30A-7243-AAD5-6F8098F3C12E}" srcOrd="2" destOrd="0" presId="urn:microsoft.com/office/officeart/2005/8/layout/cycle2"/>
    <dgm:cxn modelId="{C031F80D-0FAB-43C7-9842-F1F713F088A6}" type="presParOf" srcId="{BCFB767E-33B1-1B47-ABC2-268F05565738}" destId="{4A5A3EB8-F005-8B49-ABD0-98CB3B1A083A}" srcOrd="3" destOrd="0" presId="urn:microsoft.com/office/officeart/2005/8/layout/cycle2"/>
    <dgm:cxn modelId="{5763616E-E8AA-4DC6-92E4-7375BC228940}" type="presParOf" srcId="{4A5A3EB8-F005-8B49-ABD0-98CB3B1A083A}" destId="{9B3ED3D4-90BB-F740-9376-D3F0F4E149CC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B489B3-E877-7547-B7C1-F16715B79E35}">
      <dsp:nvSpPr>
        <dsp:cNvPr id="0" name=""/>
        <dsp:cNvSpPr/>
      </dsp:nvSpPr>
      <dsp:spPr>
        <a:xfrm>
          <a:off x="5873621" y="1519071"/>
          <a:ext cx="2042914" cy="208755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Biology</a:t>
          </a:r>
          <a:endParaRPr lang="en-US" sz="3500" kern="1200" dirty="0"/>
        </a:p>
      </dsp:txBody>
      <dsp:txXfrm>
        <a:off x="6172799" y="1824786"/>
        <a:ext cx="1444558" cy="1476122"/>
      </dsp:txXfrm>
    </dsp:sp>
    <dsp:sp modelId="{9FE60F8F-322A-5542-AAA9-2A8F0C250B2C}">
      <dsp:nvSpPr>
        <dsp:cNvPr id="0" name=""/>
        <dsp:cNvSpPr/>
      </dsp:nvSpPr>
      <dsp:spPr>
        <a:xfrm rot="10800000">
          <a:off x="3296084" y="3007849"/>
          <a:ext cx="2395051" cy="11093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 rot="10800000">
        <a:off x="3628894" y="3229723"/>
        <a:ext cx="2062241" cy="665620"/>
      </dsp:txXfrm>
    </dsp:sp>
    <dsp:sp modelId="{7B4D093F-F30A-7243-AAD5-6F8098F3C12E}">
      <dsp:nvSpPr>
        <dsp:cNvPr id="0" name=""/>
        <dsp:cNvSpPr/>
      </dsp:nvSpPr>
      <dsp:spPr>
        <a:xfrm>
          <a:off x="935116" y="1519071"/>
          <a:ext cx="2042914" cy="208755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Society</a:t>
          </a:r>
          <a:endParaRPr lang="en-US" sz="3500" kern="1200" dirty="0"/>
        </a:p>
      </dsp:txBody>
      <dsp:txXfrm>
        <a:off x="1234294" y="1824786"/>
        <a:ext cx="1444558" cy="1476122"/>
      </dsp:txXfrm>
    </dsp:sp>
    <dsp:sp modelId="{4A5A3EB8-F005-8B49-ABD0-98CB3B1A083A}">
      <dsp:nvSpPr>
        <dsp:cNvPr id="0" name=""/>
        <dsp:cNvSpPr/>
      </dsp:nvSpPr>
      <dsp:spPr>
        <a:xfrm>
          <a:off x="3160515" y="1008478"/>
          <a:ext cx="2395051" cy="11093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>
        <a:off x="3160515" y="1230352"/>
        <a:ext cx="2062241" cy="665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CCC27-1E7F-484C-8AB6-B20001086278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EF2331-5F2A-46A5-BD12-B450D1D457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74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F2331-5F2A-46A5-BD12-B450D1D457E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91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224"/>
          <a:stretch/>
        </p:blipFill>
        <p:spPr>
          <a:xfrm>
            <a:off x="0" y="0"/>
            <a:ext cx="9144000" cy="6293998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6" y="2051686"/>
            <a:ext cx="2954337" cy="1234440"/>
          </a:xfrm>
          <a:prstGeom prst="rect">
            <a:avLst/>
          </a:prstGeom>
        </p:spPr>
        <p:txBody>
          <a:bodyPr anchor="b"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6" y="3429000"/>
            <a:ext cx="2954337" cy="124396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2046816"/>
            <a:ext cx="1951038" cy="2601384"/>
          </a:xfrm>
          <a:prstGeom prst="rect">
            <a:avLst/>
          </a:prstGeom>
          <a:blipFill rotWithShape="1">
            <a:blip r:embed="rId5" cstate="print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729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51686"/>
            <a:ext cx="4953000" cy="2063114"/>
          </a:xfrm>
        </p:spPr>
        <p:txBody>
          <a:bodyPr>
            <a:noAutofit/>
          </a:bodyPr>
          <a:lstStyle/>
          <a:p>
            <a:r>
              <a:rPr lang="en-US" sz="2400" smtClean="0"/>
              <a:t>Moving forward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0" dirty="0" smtClean="0"/>
              <a:t>2016 Summer Workshop</a:t>
            </a:r>
            <a:br>
              <a:rPr lang="en-US" sz="2400" b="0" dirty="0" smtClean="0"/>
            </a:br>
            <a:r>
              <a:rPr lang="en-US" sz="2400" b="0" dirty="0" smtClean="0"/>
              <a:t>CEDUA</a:t>
            </a:r>
            <a:br>
              <a:rPr lang="en-US" sz="2400" b="0" dirty="0" smtClean="0"/>
            </a:br>
            <a:r>
              <a:rPr lang="es-ES" sz="2400" b="0" dirty="0" smtClean="0"/>
              <a:t>El </a:t>
            </a:r>
            <a:r>
              <a:rPr lang="es-ES" sz="2400" b="0" dirty="0"/>
              <a:t>Colegio de </a:t>
            </a:r>
            <a:r>
              <a:rPr lang="es-ES" sz="2400" b="0" dirty="0" err="1"/>
              <a:t>Mexico</a:t>
            </a:r>
            <a:r>
              <a:rPr lang="es-ES" sz="2400" b="0" dirty="0"/>
              <a:t>, A. C.</a:t>
            </a:r>
            <a:endParaRPr lang="en-US" sz="2400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00200" y="4191000"/>
            <a:ext cx="4187824" cy="634366"/>
          </a:xfrm>
        </p:spPr>
        <p:txBody>
          <a:bodyPr>
            <a:normAutofit/>
          </a:bodyPr>
          <a:lstStyle/>
          <a:p>
            <a:r>
              <a:rPr lang="en-US" sz="1600" dirty="0" smtClean="0"/>
              <a:t>Ben </a:t>
            </a:r>
            <a:r>
              <a:rPr lang="en-US" sz="1600" dirty="0" err="1" smtClean="0"/>
              <a:t>Domingue</a:t>
            </a:r>
            <a:endParaRPr lang="en-US" sz="1600" dirty="0"/>
          </a:p>
        </p:txBody>
      </p:sp>
      <p:pic>
        <p:nvPicPr>
          <p:cNvPr id="5" name="Picture Placeholder 4" descr="DividerSlidePhoto.jpg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/>
          <a:srcRect t="202" b="202"/>
          <a:stretch>
            <a:fillRect/>
          </a:stretch>
        </p:blipFill>
        <p:spPr>
          <a:xfrm>
            <a:off x="5943600" y="1981200"/>
            <a:ext cx="1951038" cy="2601384"/>
          </a:xfrm>
        </p:spPr>
      </p:pic>
    </p:spTree>
    <p:extLst>
      <p:ext uri="{BB962C8B-B14F-4D97-AF65-F5344CB8AC3E}">
        <p14:creationId xmlns:p14="http://schemas.microsoft.com/office/powerpoint/2010/main" val="42038835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" y="33337"/>
            <a:ext cx="7610475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1726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-76200"/>
            <a:ext cx="4895850" cy="42767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200525"/>
            <a:ext cx="5934075" cy="2590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2743200"/>
            <a:ext cx="69532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5938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286000"/>
            <a:ext cx="8153400" cy="10191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38" y="152400"/>
            <a:ext cx="7829550" cy="17192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87" y="581025"/>
            <a:ext cx="7896225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3960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04800"/>
            <a:ext cx="8634413" cy="59249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34" y="3124200"/>
            <a:ext cx="9053512" cy="60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6263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52387"/>
            <a:ext cx="8763000" cy="67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2272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types of genetic variation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Exome</a:t>
            </a:r>
            <a:r>
              <a:rPr lang="en-US" dirty="0" smtClean="0"/>
              <a:t>? Rare variants? </a:t>
            </a:r>
            <a:r>
              <a:rPr lang="en-US" dirty="0" err="1" smtClean="0"/>
              <a:t>Cnvs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Higher-order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33528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Obviously, lots of things occur between the fixed DNA and our dynamic selves. </a:t>
            </a:r>
          </a:p>
          <a:p>
            <a:r>
              <a:rPr lang="en-US" dirty="0" smtClean="0"/>
              <a:t>Nascent interest in social science/demography in certain of these processes. </a:t>
            </a:r>
          </a:p>
          <a:p>
            <a:pPr lvl="1"/>
            <a:r>
              <a:rPr lang="en-US" dirty="0" smtClean="0"/>
              <a:t>I’m going to talk about those that are fairly close to the genetics.</a:t>
            </a:r>
            <a:endParaRPr lang="en-US" dirty="0"/>
          </a:p>
        </p:txBody>
      </p:sp>
      <p:pic>
        <p:nvPicPr>
          <p:cNvPr id="4" name="Picture 3" descr="Metabolomics_schem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62400" y="1676400"/>
            <a:ext cx="5181600" cy="38862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Epigenetics</a:t>
            </a:r>
            <a:r>
              <a:rPr lang="en-US" dirty="0" smtClean="0"/>
              <a:t>: what is it?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14600"/>
            <a:ext cx="6858000" cy="1475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4724400"/>
            <a:ext cx="576262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care?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71600"/>
            <a:ext cx="4603219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1" y="4648201"/>
            <a:ext cx="5334000" cy="121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Dutch Hunger Winter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14800" y="1828800"/>
            <a:ext cx="4325216" cy="114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" y="2971800"/>
            <a:ext cx="6380726" cy="22606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6877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411860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657600" y="2057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Epigenetics</a:t>
            </a:r>
            <a:r>
              <a:rPr lang="en-US" dirty="0" smtClean="0"/>
              <a:t>!</a:t>
            </a:r>
            <a:endParaRPr lang="en-US" dirty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Telomeres</a:t>
            </a:r>
          </a:p>
          <a:p>
            <a:r>
              <a:rPr lang="en-US" dirty="0" err="1" smtClean="0"/>
              <a:t>Methylation</a:t>
            </a:r>
            <a:endParaRPr lang="en-US" dirty="0" smtClean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telomeres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Methylation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524000"/>
            <a:ext cx="3390900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4876800"/>
            <a:ext cx="6486525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04800"/>
            <a:ext cx="582540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2963" y="2062163"/>
            <a:ext cx="745807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8572500" cy="35582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4198004"/>
            <a:ext cx="6896100" cy="196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8029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457200"/>
            <a:ext cx="499110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1981200"/>
            <a:ext cx="437648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 we go from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other things you may want to know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Great deal of caution associated with all of the coming topics!</a:t>
            </a:r>
            <a:endParaRPr 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Mendelian</a:t>
            </a:r>
            <a:r>
              <a:rPr lang="en-US" dirty="0" smtClean="0"/>
              <a:t> Randomization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idea: genes as instrumental variables</a:t>
            </a:r>
          </a:p>
          <a:p>
            <a:r>
              <a:rPr lang="en-US" dirty="0" smtClean="0"/>
              <a:t>Quick review of IV theory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304800"/>
            <a:ext cx="4810125" cy="70275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Beware </a:t>
            </a:r>
            <a:r>
              <a:rPr lang="en-US" dirty="0" err="1" smtClean="0"/>
              <a:t>pleiotropy</a:t>
            </a:r>
            <a:r>
              <a:rPr lang="en-US" dirty="0" smtClean="0"/>
              <a:t>!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" y="846138"/>
            <a:ext cx="8969567" cy="441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2121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533400"/>
            <a:ext cx="8324850" cy="1524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048000"/>
            <a:ext cx="668655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699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6400"/>
            <a:ext cx="9125620" cy="403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02135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12" y="428625"/>
            <a:ext cx="5819775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7900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5072</TotalTime>
  <Words>129</Words>
  <Application>Microsoft Office PowerPoint</Application>
  <PresentationFormat>On-screen Show (4:3)</PresentationFormat>
  <Paragraphs>38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Office Theme</vt:lpstr>
      <vt:lpstr>Moving forward  2016 Summer Workshop CEDUA El Colegio de Mexico, A. C.</vt:lpstr>
      <vt:lpstr>Goals</vt:lpstr>
      <vt:lpstr>Review</vt:lpstr>
      <vt:lpstr>Some other things you may want to know about</vt:lpstr>
      <vt:lpstr>Mendelian Randomization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Other types of genetic variation</vt:lpstr>
      <vt:lpstr>Higher-order processes</vt:lpstr>
      <vt:lpstr>Epigenetics: what is it?</vt:lpstr>
      <vt:lpstr>Why do we care?</vt:lpstr>
      <vt:lpstr>Dutch Hunger Winter</vt:lpstr>
      <vt:lpstr>PowerPoint Presentation</vt:lpstr>
      <vt:lpstr>Two examples</vt:lpstr>
      <vt:lpstr>telomeres</vt:lpstr>
      <vt:lpstr>Methylation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Where do we go from here?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Genetics and Educational Attainment: What we know and what we would like to know</dc:title>
  <dc:creator/>
  <cp:lastModifiedBy>ben</cp:lastModifiedBy>
  <cp:revision>275</cp:revision>
  <dcterms:created xsi:type="dcterms:W3CDTF">2006-08-16T00:00:00Z</dcterms:created>
  <dcterms:modified xsi:type="dcterms:W3CDTF">2016-06-16T15:44:43Z</dcterms:modified>
</cp:coreProperties>
</file>