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0" r:id="rId2"/>
    <p:sldId id="271" r:id="rId3"/>
    <p:sldId id="319" r:id="rId4"/>
    <p:sldId id="272" r:id="rId5"/>
    <p:sldId id="273" r:id="rId6"/>
    <p:sldId id="299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00" r:id="rId27"/>
    <p:sldId id="293" r:id="rId28"/>
    <p:sldId id="294" r:id="rId29"/>
    <p:sldId id="295" r:id="rId30"/>
    <p:sldId id="306" r:id="rId31"/>
    <p:sldId id="302" r:id="rId32"/>
    <p:sldId id="307" r:id="rId33"/>
    <p:sldId id="303" r:id="rId34"/>
    <p:sldId id="304" r:id="rId35"/>
    <p:sldId id="305" r:id="rId36"/>
    <p:sldId id="308" r:id="rId37"/>
    <p:sldId id="316" r:id="rId38"/>
    <p:sldId id="296" r:id="rId39"/>
    <p:sldId id="309" r:id="rId40"/>
    <p:sldId id="311" r:id="rId41"/>
    <p:sldId id="310" r:id="rId42"/>
    <p:sldId id="312" r:id="rId43"/>
    <p:sldId id="315" r:id="rId44"/>
    <p:sldId id="314" r:id="rId45"/>
    <p:sldId id="313" r:id="rId46"/>
    <p:sldId id="297" r:id="rId47"/>
    <p:sldId id="317" r:id="rId48"/>
    <p:sldId id="320" r:id="rId49"/>
    <p:sldId id="298" r:id="rId50"/>
    <p:sldId id="31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n" initials="BD" lastIdx="2" clrIdx="0"/>
  <p:cmAuthor id="1" name="bd" initials="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275" autoAdjust="0"/>
  </p:normalViewPr>
  <p:slideViewPr>
    <p:cSldViewPr>
      <p:cViewPr varScale="1">
        <p:scale>
          <a:sx n="91" d="100"/>
          <a:sy n="91" d="100"/>
        </p:scale>
        <p:origin x="21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CCC27-1E7F-484C-8AB6-B20001086278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F2331-5F2A-46A5-BD12-B450D1D457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F2331-5F2A-46A5-BD12-B450D1D457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224"/>
          <a:stretch/>
        </p:blipFill>
        <p:spPr>
          <a:xfrm>
            <a:off x="0" y="0"/>
            <a:ext cx="9144000" cy="629399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6" y="2051686"/>
            <a:ext cx="2954337" cy="1234440"/>
          </a:xfrm>
          <a:prstGeom prst="rect">
            <a:avLst/>
          </a:prstGeom>
        </p:spPr>
        <p:txBody>
          <a:bodyPr anchor="b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6" y="3429000"/>
            <a:ext cx="2954337" cy="12439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5" cstate="print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2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hapmap.ncbi.nlm.nih.gov/downloads/index.html.e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hlbi.nih.gov/research/resources/genetics-genomics/share" TargetMode="External"/><Relationship Id="rId2" Type="http://schemas.openxmlformats.org/officeDocument/2006/relationships/hyperlink" Target="http://www.ncbi.nlm.nih.gov/ga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1686"/>
            <a:ext cx="4953000" cy="2063114"/>
          </a:xfrm>
        </p:spPr>
        <p:txBody>
          <a:bodyPr>
            <a:noAutofit/>
          </a:bodyPr>
          <a:lstStyle/>
          <a:p>
            <a:r>
              <a:rPr lang="en-US" sz="2400" dirty="0" smtClean="0"/>
              <a:t>Working with population-based genetic data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0" dirty="0" smtClean="0"/>
              <a:t>2016 Summer Workshop</a:t>
            </a:r>
            <a:br>
              <a:rPr lang="en-US" sz="2400" b="0" dirty="0" smtClean="0"/>
            </a:br>
            <a:r>
              <a:rPr lang="en-US" sz="2400" b="0" dirty="0" smtClean="0"/>
              <a:t>CEDUA</a:t>
            </a:r>
            <a:br>
              <a:rPr lang="en-US" sz="2400" b="0" dirty="0" smtClean="0"/>
            </a:br>
            <a:r>
              <a:rPr lang="es-ES" sz="2400" b="0" dirty="0" smtClean="0"/>
              <a:t>El </a:t>
            </a:r>
            <a:r>
              <a:rPr lang="es-ES" sz="2400" b="0" dirty="0"/>
              <a:t>Colegio de </a:t>
            </a:r>
            <a:r>
              <a:rPr lang="es-ES" sz="2400" b="0" dirty="0" err="1"/>
              <a:t>Mexico</a:t>
            </a:r>
            <a:r>
              <a:rPr lang="es-ES" sz="2400" b="0" dirty="0"/>
              <a:t>, A. C.</a:t>
            </a:r>
            <a:endParaRPr lang="en-US" sz="24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00200" y="4191000"/>
            <a:ext cx="4187824" cy="634366"/>
          </a:xfrm>
        </p:spPr>
        <p:txBody>
          <a:bodyPr>
            <a:normAutofit/>
          </a:bodyPr>
          <a:lstStyle/>
          <a:p>
            <a:r>
              <a:rPr lang="en-US" sz="1600" dirty="0" smtClean="0"/>
              <a:t>Ben </a:t>
            </a:r>
            <a:r>
              <a:rPr lang="en-US" sz="1600" dirty="0" err="1" smtClean="0"/>
              <a:t>Domingue</a:t>
            </a:r>
            <a:endParaRPr lang="en-US" sz="1600" dirty="0"/>
          </a:p>
        </p:txBody>
      </p:sp>
      <p:pic>
        <p:nvPicPr>
          <p:cNvPr id="5" name="Picture Placeholder 4" descr="DividerSlidePhoto.jp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/>
          <a:srcRect t="202" b="202"/>
          <a:stretch>
            <a:fillRect/>
          </a:stretch>
        </p:blipFill>
        <p:spPr>
          <a:xfrm>
            <a:off x="5943600" y="1981200"/>
            <a:ext cx="1951038" cy="2601384"/>
          </a:xfrm>
        </p:spPr>
      </p:pic>
    </p:spTree>
    <p:extLst>
      <p:ext uri="{BB962C8B-B14F-4D97-AF65-F5344CB8AC3E}">
        <p14:creationId xmlns:p14="http://schemas.microsoft.com/office/powerpoint/2010/main" val="4203883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895350"/>
            <a:ext cx="75819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876300"/>
            <a:ext cx="73818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67913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486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Increased genetic similarity → Increased Phenotypic Similarity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800100"/>
            <a:ext cx="751522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Turkheimer’s</a:t>
            </a:r>
            <a:r>
              <a:rPr lang="en-US" dirty="0" smtClean="0"/>
              <a:t> Law of 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Law: All human </a:t>
            </a:r>
            <a:r>
              <a:rPr lang="en-US" dirty="0" err="1" smtClean="0"/>
              <a:t>behavioural</a:t>
            </a:r>
            <a:r>
              <a:rPr lang="en-US" dirty="0" smtClean="0"/>
              <a:t> traits are heritable.</a:t>
            </a:r>
          </a:p>
          <a:p>
            <a:endParaRPr lang="en-US" dirty="0" smtClean="0"/>
          </a:p>
          <a:p>
            <a:r>
              <a:rPr lang="en-US" dirty="0" smtClean="0"/>
              <a:t>Second Law: The effect of being raised in the same family is smaller than the effect of the genes.</a:t>
            </a:r>
          </a:p>
          <a:p>
            <a:endParaRPr lang="en-US" dirty="0" smtClean="0"/>
          </a:p>
          <a:p>
            <a:r>
              <a:rPr lang="en-US" dirty="0" smtClean="0"/>
              <a:t>Third Law: A substantial portion of the variation in complex human </a:t>
            </a:r>
            <a:r>
              <a:rPr lang="en-US" dirty="0" err="1" smtClean="0"/>
              <a:t>behavioural</a:t>
            </a:r>
            <a:r>
              <a:rPr lang="en-US" dirty="0" smtClean="0"/>
              <a:t> traits is not accounted for by the effects of genes or families.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past pedigree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Genome Project completed in 2003. Three big aims:</a:t>
            </a:r>
          </a:p>
          <a:p>
            <a:pPr lvl="1"/>
            <a:r>
              <a:rPr lang="en-US" dirty="0" smtClean="0"/>
              <a:t>determining the order, or ”sequence,” of all the bases in our genome’s DNA</a:t>
            </a:r>
          </a:p>
          <a:p>
            <a:pPr lvl="1"/>
            <a:r>
              <a:rPr lang="en-US" dirty="0" smtClean="0"/>
              <a:t>making maps that show the locations of genes for major sections of all our chromosomes</a:t>
            </a:r>
          </a:p>
          <a:p>
            <a:pPr lvl="1"/>
            <a:r>
              <a:rPr lang="en-US" dirty="0" smtClean="0"/>
              <a:t>producing what are called linkage maps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central role for DNA?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Dogma of Molecular Biology</a:t>
            </a:r>
          </a:p>
          <a:p>
            <a:pPr lvl="1"/>
            <a:r>
              <a:rPr lang="en-US" dirty="0" smtClean="0"/>
              <a:t>“DNA makes RNA and RNA makes protein”</a:t>
            </a:r>
          </a:p>
          <a:p>
            <a:endParaRPr lang="en-US" dirty="0" smtClean="0"/>
          </a:p>
          <a:p>
            <a:r>
              <a:rPr lang="en-US" dirty="0" smtClean="0"/>
              <a:t>For social science:</a:t>
            </a:r>
          </a:p>
          <a:p>
            <a:pPr lvl="1"/>
            <a:r>
              <a:rPr lang="en-US" dirty="0" smtClean="0"/>
              <a:t>Fixed at conception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DNA</a:t>
            </a:r>
            <a:endParaRPr lang="en-US" dirty="0"/>
          </a:p>
        </p:txBody>
      </p:sp>
      <p:pic>
        <p:nvPicPr>
          <p:cNvPr id="4" name="Picture 3" descr="dnastru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752600"/>
            <a:ext cx="472440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1200" y="1676400"/>
            <a:ext cx="2514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 billion base pairs in total.</a:t>
            </a:r>
          </a:p>
          <a:p>
            <a:endParaRPr lang="en-US" sz="3200" dirty="0" smtClean="0"/>
          </a:p>
          <a:p>
            <a:r>
              <a:rPr lang="en-US" sz="3200" dirty="0" smtClean="0"/>
              <a:t>We are all identical at vast majority of them. </a:t>
            </a:r>
          </a:p>
          <a:p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Nucleotide Polymorphisms (SNPs)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72000"/>
          </a:xfrm>
        </p:spPr>
        <p:txBody>
          <a:bodyPr/>
          <a:lstStyle/>
          <a:p>
            <a:r>
              <a:rPr lang="en-US" dirty="0" smtClean="0"/>
              <a:t>SNPs occur ~1/300 base pairs</a:t>
            </a:r>
          </a:p>
          <a:p>
            <a:r>
              <a:rPr lang="en-US" dirty="0" smtClean="0"/>
              <a:t>In &gt;1% of the population.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0"/>
            <a:ext cx="3200400" cy="4000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Nucleotide Polymorphisms (SNPs)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600200"/>
            <a:ext cx="49530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flavors of a SNP are “alleles”.</a:t>
            </a:r>
          </a:p>
          <a:p>
            <a:pPr lvl="1"/>
            <a:r>
              <a:rPr lang="en-US" dirty="0" smtClean="0"/>
              <a:t>Major and minor alleles. Reference </a:t>
            </a:r>
            <a:r>
              <a:rPr lang="en-US" dirty="0" err="1" smtClean="0"/>
              <a:t>Allelle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inherit two pieces of genetic information, one from mom and one from dad.</a:t>
            </a:r>
          </a:p>
          <a:p>
            <a:r>
              <a:rPr lang="en-US" dirty="0" smtClean="0"/>
              <a:t>Focus is on number (0,1,2) of reference alleles at a SNP.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0"/>
            <a:ext cx="3200400" cy="4000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Interests</a:t>
            </a:r>
          </a:p>
          <a:p>
            <a:r>
              <a:rPr lang="en-US" dirty="0" smtClean="0"/>
              <a:t>Personal goals for this week</a:t>
            </a:r>
          </a:p>
          <a:p>
            <a:r>
              <a:rPr lang="en-US" dirty="0" smtClean="0"/>
              <a:t>Feel free to interrupt, tell me to slow down, etc etc</a:t>
            </a:r>
            <a:r>
              <a:rPr lang="en-US" dirty="0" smtClean="0"/>
              <a:t>. We have LOTS of time.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About you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68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Chromosomes: Packages of DNA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743581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this about genetics from mom and dad?</a:t>
            </a:r>
            <a:endParaRPr lang="en-US" dirty="0"/>
          </a:p>
        </p:txBody>
      </p:sp>
      <p:pic>
        <p:nvPicPr>
          <p:cNvPr id="4" name="Picture 3" descr="Meiosis_Over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0999" y="1981200"/>
            <a:ext cx="5821785" cy="3657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and foremost: I </a:t>
            </a:r>
            <a:r>
              <a:rPr lang="en-US" smtClean="0"/>
              <a:t>am self-taught!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SNPs are not genes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648200"/>
          </a:xfrm>
        </p:spPr>
        <p:txBody>
          <a:bodyPr/>
          <a:lstStyle/>
          <a:p>
            <a:r>
              <a:rPr lang="en-US" dirty="0" smtClean="0"/>
              <a:t>We have ~25,000 genes.</a:t>
            </a:r>
          </a:p>
          <a:p>
            <a:r>
              <a:rPr lang="en-US" dirty="0" smtClean="0"/>
              <a:t>SNPs may be embedded within genes. Or not.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2057400"/>
            <a:ext cx="4572000" cy="37833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traits are not </a:t>
            </a:r>
            <a:r>
              <a:rPr lang="en-US" dirty="0" err="1" smtClean="0"/>
              <a:t>Mendelian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Mendelian</a:t>
            </a:r>
            <a:r>
              <a:rPr lang="en-US" dirty="0" smtClean="0"/>
              <a:t> traits are due to difference at single genetic locus.</a:t>
            </a:r>
          </a:p>
          <a:p>
            <a:r>
              <a:rPr lang="en-US" dirty="0" smtClean="0"/>
              <a:t>Most traits of interest to social scientists are influenced by LOTS of genes. </a:t>
            </a:r>
          </a:p>
          <a:p>
            <a:pPr lvl="1"/>
            <a:r>
              <a:rPr lang="en-US" i="1" dirty="0" err="1" smtClean="0"/>
              <a:t>Mendelian</a:t>
            </a:r>
            <a:r>
              <a:rPr lang="en-US" dirty="0" smtClean="0"/>
              <a:t>: Cystic Fibrosis, sickle cell anemia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Quasi-</a:t>
            </a:r>
            <a:r>
              <a:rPr lang="en-US" i="1" dirty="0" err="1" smtClean="0"/>
              <a:t>Mendelian</a:t>
            </a:r>
            <a:r>
              <a:rPr lang="en-US" dirty="0" smtClean="0"/>
              <a:t>”: breast cancer, Alzheimer’s</a:t>
            </a:r>
          </a:p>
          <a:p>
            <a:pPr lvl="1"/>
            <a:r>
              <a:rPr lang="en-US" i="1" dirty="0" smtClean="0"/>
              <a:t>Complex</a:t>
            </a:r>
            <a:r>
              <a:rPr lang="en-US" dirty="0" smtClean="0"/>
              <a:t>: height, BMI, educational attainment, etc.</a:t>
            </a:r>
          </a:p>
          <a:p>
            <a:r>
              <a:rPr lang="en-US" dirty="0" smtClean="0"/>
              <a:t>We will talk about trait “architectures”.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Genome-wide data is not sequence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Genome-wide data will look at just SNPs (and even just a sample of those). </a:t>
            </a:r>
          </a:p>
          <a:p>
            <a:r>
              <a:rPr lang="en-US" dirty="0" smtClean="0"/>
              <a:t>Sequence data contains information about EVERY base pair.</a:t>
            </a:r>
          </a:p>
          <a:p>
            <a:pPr lvl="1"/>
            <a:r>
              <a:rPr lang="en-US" dirty="0" smtClean="0"/>
              <a:t>Of interest for study of rare variants and de novo mutations.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123950"/>
            <a:ext cx="6858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Genotyping in pop-based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most DNA samples were based on blood draws.</a:t>
            </a:r>
          </a:p>
          <a:p>
            <a:r>
              <a:rPr lang="en-US" dirty="0" smtClean="0"/>
              <a:t>In recent years, some form of saliva collection has become the dominant mode [especially for population-based studies].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2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/>
          <a:lstStyle/>
          <a:p>
            <a:r>
              <a:rPr lang="en-US" dirty="0" smtClean="0"/>
              <a:t>Call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After samples are collected, lots of molecular biology takes place.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We’ll pick the story back up at “intensity plots”.</a:t>
            </a:r>
          </a:p>
          <a:p>
            <a:r>
              <a:rPr lang="en-US" dirty="0" smtClean="0"/>
              <a:t>When calling algorithms work properly, we now have 0/1/2s for our SNPs.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52525"/>
            <a:ext cx="34004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075" y="304800"/>
            <a:ext cx="2828925" cy="59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QC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working with genetic data, need to filter out genetic variants and individuals that seem to be problematic. </a:t>
            </a:r>
          </a:p>
          <a:p>
            <a:pPr lvl="1"/>
            <a:r>
              <a:rPr lang="en-US" dirty="0" err="1" smtClean="0"/>
              <a:t>Missingness</a:t>
            </a:r>
            <a:endParaRPr lang="en-US" dirty="0" smtClean="0"/>
          </a:p>
          <a:p>
            <a:pPr lvl="1"/>
            <a:r>
              <a:rPr lang="en-US" dirty="0" smtClean="0"/>
              <a:t>Allele Frequency</a:t>
            </a:r>
          </a:p>
          <a:p>
            <a:pPr lvl="1"/>
            <a:r>
              <a:rPr lang="en-US" dirty="0" smtClean="0"/>
              <a:t>Hardy-Weinberg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911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available here:</a:t>
            </a:r>
          </a:p>
          <a:p>
            <a:pPr marL="0" indent="0">
              <a:buNone/>
            </a:pPr>
            <a:r>
              <a:rPr lang="en-US"/>
              <a:t>https://github.com/ben-domingue/mex-gw-workshop</a:t>
            </a:r>
          </a:p>
        </p:txBody>
      </p:sp>
    </p:spTree>
    <p:extLst>
      <p:ext uri="{BB962C8B-B14F-4D97-AF65-F5344CB8AC3E}">
        <p14:creationId xmlns:p14="http://schemas.microsoft.com/office/powerpoint/2010/main" val="31502369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/>
          <a:lstStyle/>
          <a:p>
            <a:r>
              <a:rPr lang="en-US" dirty="0" err="1" smtClean="0"/>
              <a:t>Missingness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we see high </a:t>
            </a:r>
            <a:r>
              <a:rPr lang="en-US" dirty="0" err="1" smtClean="0"/>
              <a:t>missingness</a:t>
            </a:r>
            <a:r>
              <a:rPr lang="en-US" dirty="0" smtClean="0"/>
              <a:t>, it is likely due to a failure of the calling algorithm. </a:t>
            </a:r>
          </a:p>
          <a:p>
            <a:r>
              <a:rPr lang="en-US" dirty="0" smtClean="0"/>
              <a:t>We will exclude such SNPs. </a:t>
            </a:r>
          </a:p>
          <a:p>
            <a:pPr lvl="1"/>
            <a:r>
              <a:rPr lang="en-US" dirty="0" smtClean="0"/>
              <a:t>E.g., those missing more than 5% of calls.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152525"/>
            <a:ext cx="34004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5075" y="304800"/>
            <a:ext cx="2828925" cy="59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Allele Frequencies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SNPs are, by definition, common variants</a:t>
            </a:r>
          </a:p>
          <a:p>
            <a:r>
              <a:rPr lang="en-US" dirty="0" smtClean="0"/>
              <a:t>Rare variants are hard to study in the general population.</a:t>
            </a:r>
          </a:p>
          <a:p>
            <a:endParaRPr lang="en-US" dirty="0" smtClean="0"/>
          </a:p>
          <a:p>
            <a:r>
              <a:rPr lang="en-US" dirty="0" smtClean="0"/>
              <a:t>We will exclude SNPs whose minor allele doesn’t occur at least 1% or 5% of the time.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NOTE: Allele frequencies are not constant across human populations (“population stratification”)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6557963" cy="4429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Hardy-Weinberg Equilibrium (HWE)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Recall that we have 2 alleles at each SNP. We get one from mom and one from dad. </a:t>
            </a:r>
          </a:p>
          <a:p>
            <a:r>
              <a:rPr lang="en-US" dirty="0" smtClean="0"/>
              <a:t>Suppose allele A has probability p and allele B has probability q (</a:t>
            </a:r>
            <a:r>
              <a:rPr lang="en-US" dirty="0" err="1" smtClean="0"/>
              <a:t>q+p</a:t>
            </a:r>
            <a:r>
              <a:rPr lang="en-US" dirty="0" smtClean="0"/>
              <a:t>=1).</a:t>
            </a:r>
          </a:p>
          <a:p>
            <a:r>
              <a:rPr lang="en-US" dirty="0" smtClean="0"/>
              <a:t>What distribution of genotypes (AA, AB, BB) do you expect to see?</a:t>
            </a:r>
          </a:p>
          <a:p>
            <a:pPr lvl="1"/>
            <a:r>
              <a:rPr lang="en-US" dirty="0" smtClean="0"/>
              <a:t>Pr(AA)=p^2</a:t>
            </a:r>
          </a:p>
          <a:p>
            <a:pPr lvl="1"/>
            <a:r>
              <a:rPr lang="en-US" dirty="0" smtClean="0"/>
              <a:t>Pr(AB)=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/>
              <a:t>Pr(BB)=q^2</a:t>
            </a:r>
          </a:p>
          <a:p>
            <a:r>
              <a:rPr lang="en-US" dirty="0" smtClean="0"/>
              <a:t>Deviations can be a sign of genotyping error.</a:t>
            </a:r>
          </a:p>
          <a:p>
            <a:r>
              <a:rPr lang="en-US" dirty="0" smtClean="0"/>
              <a:t>Key assumptions: random mating (maternal and paternal genotypes are independent); p &amp; q are constant across sample (you don’t have admixed sample).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1114425"/>
            <a:ext cx="72961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Warning: Working across </a:t>
            </a:r>
            <a:r>
              <a:rPr lang="en-US" dirty="0" err="1" smtClean="0"/>
              <a:t>mutiple</a:t>
            </a:r>
            <a:r>
              <a:rPr lang="en-US" dirty="0" smtClean="0"/>
              <a:t> populations is HARD. </a:t>
            </a:r>
          </a:p>
          <a:p>
            <a:r>
              <a:rPr lang="en-US" dirty="0" smtClean="0"/>
              <a:t>I want to reiterate this.</a:t>
            </a:r>
          </a:p>
          <a:p>
            <a:r>
              <a:rPr lang="en-US" dirty="0" smtClean="0"/>
              <a:t>It will be the basis for tomorrow’s talk.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Linkage: A Key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Linkage refers to the fact that “chunks” of chromosomes get inherited together.</a:t>
            </a:r>
          </a:p>
          <a:p>
            <a:r>
              <a:rPr lang="en-US" dirty="0" smtClean="0"/>
              <a:t>Consequence: SNPs are correlated with those nearby.</a:t>
            </a:r>
            <a:endParaRPr lang="en-US" dirty="0"/>
          </a:p>
        </p:txBody>
      </p:sp>
      <p:pic>
        <p:nvPicPr>
          <p:cNvPr id="4" name="Picture 3" descr="Meiosis_Over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7661" y="1981200"/>
            <a:ext cx="4366339" cy="274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Linkage map</a:t>
            </a:r>
            <a:endParaRPr lang="en-US" dirty="0"/>
          </a:p>
        </p:txBody>
      </p:sp>
      <p:pic>
        <p:nvPicPr>
          <p:cNvPr id="4" name="Picture 3" descr="linkage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200"/>
            <a:ext cx="7416800" cy="417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4864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Tag SNPs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Linkage patterns vary across population.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Tag SNP in one group may not tag same gene in different population.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plink is the standard tool for processing genome-wide (and now sequence) data. </a:t>
            </a:r>
          </a:p>
          <a:p>
            <a:pPr lvl="1"/>
            <a:r>
              <a:rPr lang="en-US" dirty="0" smtClean="0"/>
              <a:t>Very good documentation: http://pngu.mgh.harvard.edu/~purcell/plink/</a:t>
            </a:r>
          </a:p>
          <a:p>
            <a:r>
              <a:rPr lang="en-US" dirty="0" smtClean="0"/>
              <a:t>We are going to use it a lot this week. Most of the instruction will come in the lab portion, but let me first walk through the plink file formats.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06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PED file (describes individuals):</a:t>
            </a:r>
          </a:p>
          <a:p>
            <a:r>
              <a:rPr lang="en-US" dirty="0" smtClean="0"/>
              <a:t>First 6 columns:</a:t>
            </a:r>
          </a:p>
          <a:p>
            <a:pPr lvl="1"/>
            <a:r>
              <a:rPr lang="en-US" dirty="0" smtClean="0"/>
              <a:t>Family ID</a:t>
            </a:r>
          </a:p>
          <a:p>
            <a:pPr lvl="1"/>
            <a:r>
              <a:rPr lang="en-US" dirty="0" smtClean="0"/>
              <a:t>     Individual ID</a:t>
            </a:r>
          </a:p>
          <a:p>
            <a:pPr lvl="1"/>
            <a:r>
              <a:rPr lang="en-US" dirty="0" smtClean="0"/>
              <a:t>     Paternal ID</a:t>
            </a:r>
          </a:p>
          <a:p>
            <a:pPr lvl="1"/>
            <a:r>
              <a:rPr lang="en-US" dirty="0" smtClean="0"/>
              <a:t>     Maternal ID</a:t>
            </a:r>
          </a:p>
          <a:p>
            <a:pPr lvl="1"/>
            <a:r>
              <a:rPr lang="en-US" dirty="0" smtClean="0"/>
              <a:t>     Sex (1=male; 2=female; other=unknown)</a:t>
            </a:r>
          </a:p>
          <a:p>
            <a:pPr lvl="1"/>
            <a:r>
              <a:rPr lang="en-US" dirty="0" smtClean="0"/>
              <a:t>     Phenotype</a:t>
            </a:r>
          </a:p>
          <a:p>
            <a:r>
              <a:rPr lang="en-US" dirty="0" smtClean="0"/>
              <a:t>Columns 7 onward:</a:t>
            </a:r>
          </a:p>
          <a:p>
            <a:pPr lvl="1"/>
            <a:r>
              <a:rPr lang="en-US" dirty="0" smtClean="0"/>
              <a:t>Genotypes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file (describes genetic markers):</a:t>
            </a:r>
          </a:p>
          <a:p>
            <a:pPr lvl="1"/>
            <a:r>
              <a:rPr lang="en-US" dirty="0" smtClean="0"/>
              <a:t> chromosome (1-22, X, Y or 0 if unplaced)</a:t>
            </a:r>
          </a:p>
          <a:p>
            <a:pPr lvl="1"/>
            <a:r>
              <a:rPr lang="en-US" dirty="0" smtClean="0"/>
              <a:t>     </a:t>
            </a:r>
            <a:r>
              <a:rPr lang="en-US" dirty="0" err="1" smtClean="0"/>
              <a:t>rs</a:t>
            </a:r>
            <a:r>
              <a:rPr lang="en-US" dirty="0" smtClean="0"/>
              <a:t># or </a:t>
            </a:r>
            <a:r>
              <a:rPr lang="en-US" dirty="0" err="1" smtClean="0"/>
              <a:t>snp</a:t>
            </a:r>
            <a:r>
              <a:rPr lang="en-US" dirty="0" smtClean="0"/>
              <a:t> identifier</a:t>
            </a:r>
          </a:p>
          <a:p>
            <a:pPr lvl="1"/>
            <a:r>
              <a:rPr lang="en-US" dirty="0" smtClean="0"/>
              <a:t>     Genetic distance (</a:t>
            </a:r>
            <a:r>
              <a:rPr lang="en-US" dirty="0" err="1" smtClean="0"/>
              <a:t>morgans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    Base-pair position (</a:t>
            </a:r>
            <a:r>
              <a:rPr lang="en-US" dirty="0" err="1" smtClean="0"/>
              <a:t>bp</a:t>
            </a:r>
            <a:r>
              <a:rPr lang="en-US" dirty="0" smtClean="0"/>
              <a:t> units)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565894"/>
              </p:ext>
            </p:extLst>
          </p:nvPr>
        </p:nvGraphicFramePr>
        <p:xfrm>
          <a:off x="457200" y="1600200"/>
          <a:ext cx="82296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HANDS-ON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Genome-wide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r>
                        <a:rPr lang="en-US" baseline="0" dirty="0" smtClean="0"/>
                        <a:t> tools</a:t>
                      </a:r>
                    </a:p>
                    <a:p>
                      <a:r>
                        <a:rPr lang="en-US" baseline="0" dirty="0" smtClean="0"/>
                        <a:t>Starting with plink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Population stratification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 plink!</a:t>
                      </a:r>
                    </a:p>
                    <a:p>
                      <a:r>
                        <a:rPr lang="en-US" dirty="0" err="1" smtClean="0"/>
                        <a:t>Hapmap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GWAS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dirty="0" smtClean="0"/>
                        <a:t>Polygenic</a:t>
                      </a:r>
                      <a:r>
                        <a:rPr lang="en-US" baseline="0" dirty="0" smtClean="0"/>
                        <a:t> 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Constructing</a:t>
                      </a:r>
                      <a:r>
                        <a:rPr lang="en-US" baseline="0" dirty="0" smtClean="0"/>
                        <a:t> polygenic scores</a:t>
                      </a:r>
                      <a:endParaRPr lang="en-US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Relatedness</a:t>
                      </a:r>
                      <a:r>
                        <a:rPr lang="en-US" baseline="0" dirty="0" smtClean="0"/>
                        <a:t> and heritability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GCTA</a:t>
                      </a:r>
                    </a:p>
                    <a:p>
                      <a:r>
                        <a:rPr lang="en-US" dirty="0" smtClean="0"/>
                        <a:t>Other measures of relatedness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en-US" dirty="0" smtClean="0"/>
                        <a:t>Looking 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414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example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7772400" cy="78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PED example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822900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format (--recode-</a:t>
            </a:r>
            <a:r>
              <a:rPr lang="en-US" dirty="0" err="1" smtClean="0"/>
              <a:t>lgen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524000"/>
            <a:ext cx="59340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(--recode12)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80375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(--</a:t>
            </a:r>
            <a:r>
              <a:rPr lang="en-US" dirty="0" err="1" smtClean="0"/>
              <a:t>recodeA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4345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(--make-bed)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60263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4953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is also a .bed file. These are the genotypes (in binary). 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Crucial Issues for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tie genetic variation to phenotypic variation in a reliable way?</a:t>
            </a:r>
          </a:p>
          <a:p>
            <a:r>
              <a:rPr lang="en-US" dirty="0" smtClean="0"/>
              <a:t>How does the population structure that exists in genetic data complicate this task?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Give overview of what is coming on each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Tuesday: Population structure</a:t>
            </a:r>
          </a:p>
          <a:p>
            <a:pPr lvl="1"/>
            <a:r>
              <a:rPr lang="en-US" dirty="0" smtClean="0"/>
              <a:t>How do ancestral differences affect study of genetics?</a:t>
            </a:r>
          </a:p>
          <a:p>
            <a:r>
              <a:rPr lang="en-US" dirty="0" smtClean="0"/>
              <a:t>Wednesday: GWAS &amp; Polygenic scores</a:t>
            </a:r>
          </a:p>
          <a:p>
            <a:pPr lvl="1"/>
            <a:r>
              <a:rPr lang="en-US" dirty="0" smtClean="0"/>
              <a:t>How do we associate phenotypic variation to genetic variation?</a:t>
            </a:r>
          </a:p>
          <a:p>
            <a:r>
              <a:rPr lang="en-US" dirty="0" smtClean="0"/>
              <a:t>Thursday: Relatedness &amp; Heritability</a:t>
            </a:r>
          </a:p>
          <a:p>
            <a:pPr lvl="1"/>
            <a:r>
              <a:rPr lang="en-US" dirty="0" smtClean="0"/>
              <a:t>How do we quantify genetic similarity between different humans (e.g., siblings versus first-cousins)?</a:t>
            </a:r>
          </a:p>
          <a:p>
            <a:pPr lvl="1"/>
            <a:r>
              <a:rPr lang="en-US" dirty="0" smtClean="0"/>
              <a:t>How can we use this?</a:t>
            </a:r>
          </a:p>
          <a:p>
            <a:pPr lvl="1"/>
            <a:r>
              <a:rPr lang="en-US" dirty="0" smtClean="0"/>
              <a:t>[Note: this is out of order with Wednesday for </a:t>
            </a:r>
            <a:r>
              <a:rPr lang="en-US" smtClean="0"/>
              <a:t>practical reasons.]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data do we have?</a:t>
            </a:r>
          </a:p>
          <a:p>
            <a:pPr lvl="1"/>
            <a:r>
              <a:rPr lang="en-US" dirty="0" err="1" smtClean="0"/>
              <a:t>Hapmap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hapmap.ncbi.nlm.nih.gov/downloads/index.html.en</a:t>
            </a:r>
            <a:endParaRPr lang="en-US" dirty="0" smtClean="0"/>
          </a:p>
          <a:p>
            <a:pPr lvl="1"/>
            <a:r>
              <a:rPr lang="en-US" dirty="0" smtClean="0"/>
              <a:t>Mexico:</a:t>
            </a:r>
          </a:p>
          <a:p>
            <a:pPr lvl="2"/>
            <a:r>
              <a:rPr lang="en-US" dirty="0"/>
              <a:t>http://www.pnas.org/content/106/21/8611.short</a:t>
            </a:r>
          </a:p>
        </p:txBody>
      </p:sp>
    </p:spTree>
    <p:extLst>
      <p:ext uri="{BB962C8B-B14F-4D97-AF65-F5344CB8AC3E}">
        <p14:creationId xmlns:p14="http://schemas.microsoft.com/office/powerpoint/2010/main" val="355192581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Brainstorm Session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Let’s set aside the next XX minutes to look for previously published papers of interest [potential replication projects?]. </a:t>
            </a:r>
          </a:p>
          <a:p>
            <a:pPr lvl="1"/>
            <a:r>
              <a:rPr lang="en-US" dirty="0" err="1" smtClean="0"/>
              <a:t>Biodemography</a:t>
            </a:r>
            <a:r>
              <a:rPr lang="en-US" dirty="0" smtClean="0"/>
              <a:t> &amp; social biology, behavior genetics</a:t>
            </a:r>
          </a:p>
          <a:p>
            <a:pPr lvl="1"/>
            <a:r>
              <a:rPr lang="en-US" dirty="0" err="1" smtClean="0"/>
              <a:t>Ssgac</a:t>
            </a:r>
            <a:r>
              <a:rPr lang="en-US" dirty="0" smtClean="0"/>
              <a:t> papers [and subsequent cites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Cites </a:t>
            </a:r>
            <a:r>
              <a:rPr lang="en-US" dirty="0"/>
              <a:t>of Science Paper: https://scholar.google.com/scholar?cites=12238045381303286987&amp;as_sdt=2005&amp;sciodt=0,5&amp;hl=en</a:t>
            </a:r>
            <a:endParaRPr lang="en-US" dirty="0" smtClean="0"/>
          </a:p>
          <a:p>
            <a:pPr lvl="1"/>
            <a:r>
              <a:rPr lang="en-US" dirty="0" err="1" smtClean="0"/>
              <a:t>Sociogenomics</a:t>
            </a:r>
            <a:r>
              <a:rPr lang="en-US" dirty="0" smtClean="0"/>
              <a:t> topics</a:t>
            </a:r>
          </a:p>
          <a:p>
            <a:pPr lvl="2"/>
            <a:r>
              <a:rPr lang="en-US" dirty="0" smtClean="0"/>
              <a:t>Polygenic score, </a:t>
            </a:r>
            <a:r>
              <a:rPr lang="en-US" dirty="0" err="1" smtClean="0"/>
              <a:t>mendelian</a:t>
            </a:r>
            <a:r>
              <a:rPr lang="en-US" dirty="0" smtClean="0"/>
              <a:t> randomization, </a:t>
            </a:r>
            <a:r>
              <a:rPr lang="en-US" dirty="0" err="1" smtClean="0"/>
              <a:t>gwas</a:t>
            </a:r>
            <a:r>
              <a:rPr lang="en-US" dirty="0" smtClean="0"/>
              <a:t>, </a:t>
            </a:r>
            <a:r>
              <a:rPr lang="en-US" dirty="0" err="1" smtClean="0"/>
              <a:t>gcta</a:t>
            </a:r>
            <a:r>
              <a:rPr lang="en-US" dirty="0" smtClean="0"/>
              <a:t>, gene-environment interaction (</a:t>
            </a:r>
            <a:r>
              <a:rPr lang="en-US" dirty="0" err="1" smtClean="0"/>
              <a:t>GxE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Scholars </a:t>
            </a:r>
          </a:p>
          <a:p>
            <a:pPr lvl="2"/>
            <a:r>
              <a:rPr lang="en-US" dirty="0" err="1" smtClean="0"/>
              <a:t>jason</a:t>
            </a:r>
            <a:r>
              <a:rPr lang="en-US" dirty="0" smtClean="0"/>
              <a:t> </a:t>
            </a:r>
            <a:r>
              <a:rPr lang="en-US" dirty="0" err="1" smtClean="0"/>
              <a:t>boardman</a:t>
            </a:r>
            <a:r>
              <a:rPr lang="en-US" dirty="0" smtClean="0"/>
              <a:t>, </a:t>
            </a:r>
            <a:r>
              <a:rPr lang="en-US" dirty="0" err="1" smtClean="0"/>
              <a:t>dalton</a:t>
            </a:r>
            <a:r>
              <a:rPr lang="en-US" dirty="0" smtClean="0"/>
              <a:t> </a:t>
            </a:r>
            <a:r>
              <a:rPr lang="en-US" dirty="0" err="1" smtClean="0"/>
              <a:t>conley</a:t>
            </a:r>
            <a:r>
              <a:rPr lang="en-US" dirty="0" smtClean="0"/>
              <a:t>, </a:t>
            </a:r>
            <a:r>
              <a:rPr lang="en-US" dirty="0" err="1" smtClean="0"/>
              <a:t>jason</a:t>
            </a:r>
            <a:r>
              <a:rPr lang="en-US" dirty="0" smtClean="0"/>
              <a:t> fletcher, </a:t>
            </a:r>
            <a:r>
              <a:rPr lang="en-US" dirty="0" err="1" smtClean="0"/>
              <a:t>guang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belsky</a:t>
            </a:r>
            <a:r>
              <a:rPr lang="en-US" dirty="0" smtClean="0"/>
              <a:t>, </a:t>
            </a:r>
            <a:r>
              <a:rPr lang="en-US" dirty="0" err="1" smtClean="0"/>
              <a:t>eileen</a:t>
            </a:r>
            <a:r>
              <a:rPr lang="en-US" dirty="0" smtClean="0"/>
              <a:t> </a:t>
            </a:r>
            <a:r>
              <a:rPr lang="en-US" dirty="0" err="1" smtClean="0"/>
              <a:t>crimmins</a:t>
            </a:r>
            <a:r>
              <a:rPr lang="en-US" dirty="0" smtClean="0"/>
              <a:t>, </a:t>
            </a:r>
            <a:r>
              <a:rPr lang="en-US" dirty="0" err="1" smtClean="0"/>
              <a:t>morgan</a:t>
            </a:r>
            <a:r>
              <a:rPr lang="en-US" dirty="0" smtClean="0"/>
              <a:t> </a:t>
            </a:r>
            <a:r>
              <a:rPr lang="en-US" dirty="0" err="1" smtClean="0"/>
              <a:t>levine</a:t>
            </a:r>
            <a:r>
              <a:rPr lang="en-US" dirty="0" smtClean="0"/>
              <a:t>, </a:t>
            </a:r>
            <a:r>
              <a:rPr lang="en-US" dirty="0" err="1" smtClean="0"/>
              <a:t>david</a:t>
            </a:r>
            <a:r>
              <a:rPr lang="en-US" dirty="0" smtClean="0"/>
              <a:t> </a:t>
            </a:r>
            <a:r>
              <a:rPr lang="en-US" dirty="0" err="1" smtClean="0"/>
              <a:t>rehkopf</a:t>
            </a:r>
            <a:r>
              <a:rPr lang="en-US" dirty="0" smtClean="0"/>
              <a:t>, </a:t>
            </a:r>
            <a:r>
              <a:rPr lang="en-US" dirty="0" err="1" smtClean="0"/>
              <a:t>jeremy</a:t>
            </a:r>
            <a:r>
              <a:rPr lang="en-US" dirty="0" smtClean="0"/>
              <a:t> </a:t>
            </a:r>
            <a:r>
              <a:rPr lang="en-US" dirty="0" err="1" smtClean="0"/>
              <a:t>freese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IGSS: http://www.colorado.edu/ibs/cupc/conferences/IGSS_2016/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8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read papers that utilize genetic data. </a:t>
            </a:r>
          </a:p>
          <a:p>
            <a:r>
              <a:rPr lang="en-US" dirty="0" smtClean="0"/>
              <a:t>Start developing research questions that might utilize genetic data. </a:t>
            </a:r>
          </a:p>
          <a:p>
            <a:r>
              <a:rPr lang="en-US" dirty="0" smtClean="0"/>
              <a:t>Begin to figure out how to work with genetic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70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Brainstorm Session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Let’s set aside the next XX minutes to look for potentially interesting data sources. </a:t>
            </a:r>
          </a:p>
          <a:p>
            <a:r>
              <a:rPr lang="en-US" dirty="0" smtClean="0"/>
              <a:t>I know some:</a:t>
            </a:r>
          </a:p>
          <a:p>
            <a:pPr lvl="1"/>
            <a:r>
              <a:rPr lang="en-US" dirty="0" smtClean="0"/>
              <a:t>HRS, WHI, </a:t>
            </a:r>
          </a:p>
          <a:p>
            <a:pPr lvl="1"/>
            <a:r>
              <a:rPr lang="en-US" dirty="0" smtClean="0"/>
              <a:t>Add Health</a:t>
            </a:r>
          </a:p>
          <a:p>
            <a:pPr lvl="1"/>
            <a:r>
              <a:rPr lang="en-US" dirty="0" smtClean="0"/>
              <a:t>UK </a:t>
            </a:r>
            <a:r>
              <a:rPr lang="en-US" dirty="0" err="1" smtClean="0"/>
              <a:t>Biobank</a:t>
            </a:r>
            <a:endParaRPr lang="en-US" dirty="0" smtClean="0"/>
          </a:p>
          <a:p>
            <a:r>
              <a:rPr lang="en-US" dirty="0" smtClean="0"/>
              <a:t>But these are US/Europe specific. What about </a:t>
            </a:r>
            <a:r>
              <a:rPr lang="en-US" dirty="0" smtClean="0"/>
              <a:t>Mexico/Latin America? </a:t>
            </a:r>
            <a:endParaRPr lang="en-US" dirty="0" smtClean="0"/>
          </a:p>
          <a:p>
            <a:r>
              <a:rPr lang="en-US" dirty="0" smtClean="0"/>
              <a:t>Also, consider: </a:t>
            </a:r>
          </a:p>
          <a:p>
            <a:pPr lvl="1"/>
            <a:r>
              <a:rPr lang="en-US" dirty="0" smtClean="0">
                <a:hlinkClick r:id="rId2"/>
              </a:rPr>
              <a:t>http://www.ncbi.nlm.nih.gov/gap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http://www.nhlbi.nih.gov/research/resources/genetics-genomics/share</a:t>
            </a:r>
            <a:endParaRPr lang="en-US" dirty="0" smtClean="0"/>
          </a:p>
          <a:p>
            <a:pPr lvl="1"/>
            <a:r>
              <a:rPr lang="en-US" dirty="0" smtClean="0"/>
              <a:t>http://ldsc.broadinstitute.org/gwashare/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8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to understand relevant genetics and structure of genetic data.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quantitative Genetics</a:t>
            </a:r>
            <a:endParaRPr lang="en-US" dirty="0"/>
          </a:p>
        </p:txBody>
      </p:sp>
      <p:pic>
        <p:nvPicPr>
          <p:cNvPr id="5" name="Picture 4" descr="05822430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43000"/>
            <a:ext cx="3150423" cy="5562600"/>
          </a:xfrm>
          <a:prstGeom prst="rect">
            <a:avLst/>
          </a:prstGeom>
        </p:spPr>
      </p:pic>
      <p:pic>
        <p:nvPicPr>
          <p:cNvPr id="6" name="Picture 5" descr="51uNu89ViAL._SY344_BO1,204,203,200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371600"/>
            <a:ext cx="3581400" cy="503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4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Vocabulary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Phenotype, outcome, trait</a:t>
            </a:r>
          </a:p>
          <a:p>
            <a:r>
              <a:rPr lang="en-US" dirty="0" smtClean="0"/>
              <a:t>Variant, locus, marker: a location in the genome where we observe variation.</a:t>
            </a:r>
          </a:p>
          <a:p>
            <a:r>
              <a:rPr lang="en-US" dirty="0" smtClean="0"/>
              <a:t>Allele: instance of genetic variation (e.g., a SNP will have two alleles)</a:t>
            </a:r>
          </a:p>
          <a:p>
            <a:r>
              <a:rPr lang="en-US" dirty="0" smtClean="0"/>
              <a:t>Heterozygote/homozygote</a:t>
            </a:r>
          </a:p>
          <a:p>
            <a:r>
              <a:rPr lang="en-US" dirty="0" smtClean="0"/>
              <a:t>Admixture, admixed</a:t>
            </a:r>
          </a:p>
          <a:p>
            <a:r>
              <a:rPr lang="en-US" dirty="0" smtClean="0"/>
              <a:t>Population (stratification, structure)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885825"/>
            <a:ext cx="76009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1398</Words>
  <Application>Microsoft Office PowerPoint</Application>
  <PresentationFormat>On-screen Show (4:3)</PresentationFormat>
  <Paragraphs>194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Working with population-based genetic data  2016 Summer Workshop CEDUA El Colegio de Mexico, A. C.</vt:lpstr>
      <vt:lpstr>About me</vt:lpstr>
      <vt:lpstr>PowerPoint Presentation</vt:lpstr>
      <vt:lpstr>Schedule</vt:lpstr>
      <vt:lpstr>Goals for workshop</vt:lpstr>
      <vt:lpstr>Goals for today</vt:lpstr>
      <vt:lpstr>Basic quantitative Genetics</vt:lpstr>
      <vt:lpstr>Vocabulary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Turkheimer’s Law of BG</vt:lpstr>
      <vt:lpstr>Moving past pedigree studies</vt:lpstr>
      <vt:lpstr>Why the central role for DNA?</vt:lpstr>
      <vt:lpstr>DNA</vt:lpstr>
      <vt:lpstr>Single Nucleotide Polymorphisms (SNPs)</vt:lpstr>
      <vt:lpstr>Single Nucleotide Polymorphisms (SNPs)</vt:lpstr>
      <vt:lpstr>Chromosomes: Packages of DNA</vt:lpstr>
      <vt:lpstr>What’s this about genetics from mom and dad?</vt:lpstr>
      <vt:lpstr>Some warnings</vt:lpstr>
      <vt:lpstr>SNPs are not genes</vt:lpstr>
      <vt:lpstr>Most traits are not Mendelian</vt:lpstr>
      <vt:lpstr>Genome-wide data is not sequence data</vt:lpstr>
      <vt:lpstr>PowerPoint Presentation</vt:lpstr>
      <vt:lpstr>Genotyping in pop-based samples</vt:lpstr>
      <vt:lpstr>Call Algorithms</vt:lpstr>
      <vt:lpstr>The QC process</vt:lpstr>
      <vt:lpstr>Missingness</vt:lpstr>
      <vt:lpstr>Allele Frequencies</vt:lpstr>
      <vt:lpstr>NOTE: Allele frequencies are not constant across human populations (“population stratification”) </vt:lpstr>
      <vt:lpstr>Hardy-Weinberg Equilibrium (HWE)</vt:lpstr>
      <vt:lpstr>PowerPoint Presentation</vt:lpstr>
      <vt:lpstr>PowerPoint Presentation</vt:lpstr>
      <vt:lpstr>Linkage: A Key concept</vt:lpstr>
      <vt:lpstr>Linkage map</vt:lpstr>
      <vt:lpstr>plink</vt:lpstr>
      <vt:lpstr>Plain text</vt:lpstr>
      <vt:lpstr>MAP example</vt:lpstr>
      <vt:lpstr>PED example</vt:lpstr>
      <vt:lpstr>Long format (--recode-lgen)</vt:lpstr>
      <vt:lpstr>Numeric (--recode12)</vt:lpstr>
      <vt:lpstr>Additive (--recodeA)</vt:lpstr>
      <vt:lpstr>Binary (--make-bed)</vt:lpstr>
      <vt:lpstr>Crucial Issues for this week</vt:lpstr>
      <vt:lpstr>Give overview of what is coming on each day</vt:lpstr>
      <vt:lpstr>PowerPoint Presentation</vt:lpstr>
      <vt:lpstr>Research Brainstorm Session #1</vt:lpstr>
      <vt:lpstr>Research Brainstorm Session #1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 and Educational Attainment: What we know and what we would like to know</dc:title>
  <dc:creator>bd</dc:creator>
  <cp:lastModifiedBy>ben</cp:lastModifiedBy>
  <cp:revision>293</cp:revision>
  <dcterms:created xsi:type="dcterms:W3CDTF">2006-08-16T00:00:00Z</dcterms:created>
  <dcterms:modified xsi:type="dcterms:W3CDTF">2016-06-12T16:03:18Z</dcterms:modified>
</cp:coreProperties>
</file>