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EA21FE4B-0F4C-4F0A-B1EB-C00FBC35E862}" type="datetimeFigureOut">
              <a:rPr lang="es-MX" smtClean="0"/>
              <a:t>17/06/2016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323741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A21FE4B-0F4C-4F0A-B1EB-C00FBC35E862}" type="datetimeFigureOut">
              <a:rPr lang="es-MX" smtClean="0"/>
              <a:t>17/06/2016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29422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A21FE4B-0F4C-4F0A-B1EB-C00FBC35E862}" type="datetimeFigureOut">
              <a:rPr lang="es-MX" smtClean="0"/>
              <a:t>17/06/2016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361222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A21FE4B-0F4C-4F0A-B1EB-C00FBC35E862}" type="datetimeFigureOut">
              <a:rPr lang="es-MX" smtClean="0"/>
              <a:t>17/06/2016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62982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A21FE4B-0F4C-4F0A-B1EB-C00FBC35E862}" type="datetimeFigureOut">
              <a:rPr lang="es-MX" smtClean="0"/>
              <a:t>17/06/2016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18281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EA21FE4B-0F4C-4F0A-B1EB-C00FBC35E862}" type="datetimeFigureOut">
              <a:rPr lang="es-MX" smtClean="0"/>
              <a:t>17/06/2016</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829904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A21FE4B-0F4C-4F0A-B1EB-C00FBC35E862}" type="datetimeFigureOut">
              <a:rPr lang="es-MX" smtClean="0"/>
              <a:t>17/06/2016</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133799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EA21FE4B-0F4C-4F0A-B1EB-C00FBC35E862}" type="datetimeFigureOut">
              <a:rPr lang="es-MX" smtClean="0"/>
              <a:t>17/06/2016</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216767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A21FE4B-0F4C-4F0A-B1EB-C00FBC35E862}" type="datetimeFigureOut">
              <a:rPr lang="es-MX" smtClean="0"/>
              <a:t>17/06/2016</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323144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A21FE4B-0F4C-4F0A-B1EB-C00FBC35E862}" type="datetimeFigureOut">
              <a:rPr lang="es-MX" smtClean="0"/>
              <a:t>17/06/2016</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15681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A21FE4B-0F4C-4F0A-B1EB-C00FBC35E862}" type="datetimeFigureOut">
              <a:rPr lang="es-MX" smtClean="0"/>
              <a:t>17/06/2016</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B508490-60BA-4FBB-B110-B841F1FBC3DB}" type="slidenum">
              <a:rPr lang="es-MX" smtClean="0"/>
              <a:t>‹Nº›</a:t>
            </a:fld>
            <a:endParaRPr lang="es-MX"/>
          </a:p>
        </p:txBody>
      </p:sp>
    </p:spTree>
    <p:extLst>
      <p:ext uri="{BB962C8B-B14F-4D97-AF65-F5344CB8AC3E}">
        <p14:creationId xmlns:p14="http://schemas.microsoft.com/office/powerpoint/2010/main" val="261451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1FE4B-0F4C-4F0A-B1EB-C00FBC35E862}" type="datetimeFigureOut">
              <a:rPr lang="es-MX" smtClean="0"/>
              <a:t>17/06/2016</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08490-60BA-4FBB-B110-B841F1FBC3DB}" type="slidenum">
              <a:rPr lang="es-MX" smtClean="0"/>
              <a:t>‹Nº›</a:t>
            </a:fld>
            <a:endParaRPr lang="es-MX"/>
          </a:p>
        </p:txBody>
      </p:sp>
    </p:spTree>
    <p:extLst>
      <p:ext uri="{BB962C8B-B14F-4D97-AF65-F5344CB8AC3E}">
        <p14:creationId xmlns:p14="http://schemas.microsoft.com/office/powerpoint/2010/main" val="166960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515600" cy="650215"/>
          </a:xfrm>
        </p:spPr>
        <p:txBody>
          <a:bodyPr>
            <a:normAutofit/>
          </a:bodyPr>
          <a:lstStyle/>
          <a:p>
            <a:r>
              <a:rPr lang="en-US" sz="2000" b="1" dirty="0"/>
              <a:t>Height, body mass index, and socioeconomic status: </a:t>
            </a:r>
            <a:r>
              <a:rPr lang="en-US" sz="2000" b="1" dirty="0" err="1"/>
              <a:t>mendelian</a:t>
            </a:r>
            <a:r>
              <a:rPr lang="en-US" sz="2000" b="1" dirty="0"/>
              <a:t> </a:t>
            </a:r>
            <a:r>
              <a:rPr lang="en-US" sz="2000" b="1" dirty="0" err="1"/>
              <a:t>randomisation</a:t>
            </a:r>
            <a:r>
              <a:rPr lang="en-US" sz="2000" b="1" dirty="0"/>
              <a:t> study in UK Biobank</a:t>
            </a:r>
            <a:br>
              <a:rPr lang="en-US" sz="2000" b="1" dirty="0"/>
            </a:br>
            <a:r>
              <a:rPr lang="en-US" sz="2000" b="1" dirty="0" smtClean="0"/>
              <a:t>http://www.bmj.com/content/352/bmj.i582</a:t>
            </a:r>
            <a:endParaRPr lang="es-MX" sz="2000" b="1" dirty="0"/>
          </a:p>
        </p:txBody>
      </p:sp>
      <p:sp>
        <p:nvSpPr>
          <p:cNvPr id="6" name="Rectángulo 5"/>
          <p:cNvSpPr/>
          <p:nvPr/>
        </p:nvSpPr>
        <p:spPr>
          <a:xfrm>
            <a:off x="522514" y="1108798"/>
            <a:ext cx="11174681" cy="5632311"/>
          </a:xfrm>
          <a:prstGeom prst="rect">
            <a:avLst/>
          </a:prstGeom>
        </p:spPr>
        <p:txBody>
          <a:bodyPr wrap="square">
            <a:spAutoFit/>
          </a:bodyPr>
          <a:lstStyle/>
          <a:p>
            <a:pPr marL="285750" indent="-285750" algn="just" fontAlgn="base">
              <a:buFont typeface="Arial" panose="020B0604020202020204" pitchFamily="34" charset="0"/>
              <a:buChar char="•"/>
            </a:pPr>
            <a:r>
              <a:rPr lang="en-US" sz="1500" b="1" i="0" dirty="0" smtClean="0">
                <a:solidFill>
                  <a:srgbClr val="333333"/>
                </a:solidFill>
                <a:effectLst/>
                <a:latin typeface="inherit"/>
              </a:rPr>
              <a:t>Objective</a:t>
            </a:r>
            <a:r>
              <a:rPr lang="en-US" sz="1500" b="0" i="0" dirty="0" smtClean="0">
                <a:solidFill>
                  <a:srgbClr val="333333"/>
                </a:solidFill>
                <a:effectLst/>
                <a:latin typeface="interfaceregular"/>
              </a:rPr>
              <a:t> To determine whether height and body mass index (BMI) have a causal role in five measures of socioeconomic status.</a:t>
            </a:r>
          </a:p>
          <a:p>
            <a:pPr marL="285750" indent="-285750" algn="just" fontAlgn="base">
              <a:buFont typeface="Arial" panose="020B0604020202020204" pitchFamily="34" charset="0"/>
              <a:buChar char="•"/>
            </a:pPr>
            <a:r>
              <a:rPr lang="en-US" sz="1500" b="1" i="0" dirty="0" smtClean="0">
                <a:solidFill>
                  <a:srgbClr val="333333"/>
                </a:solidFill>
                <a:effectLst/>
                <a:latin typeface="inherit"/>
              </a:rPr>
              <a:t>Design</a:t>
            </a:r>
            <a:r>
              <a:rPr lang="en-US" sz="1500" b="0" i="0" dirty="0" smtClean="0">
                <a:solidFill>
                  <a:srgbClr val="333333"/>
                </a:solidFill>
                <a:effectLst/>
                <a:latin typeface="interfaceregular"/>
              </a:rPr>
              <a:t> Mendelian </a:t>
            </a:r>
            <a:r>
              <a:rPr lang="en-US" sz="1500" b="0" i="0" dirty="0" err="1" smtClean="0">
                <a:solidFill>
                  <a:srgbClr val="333333"/>
                </a:solidFill>
                <a:effectLst/>
                <a:latin typeface="interfaceregular"/>
              </a:rPr>
              <a:t>randomisation</a:t>
            </a:r>
            <a:r>
              <a:rPr lang="en-US" sz="1500" b="0" i="0" dirty="0" smtClean="0">
                <a:solidFill>
                  <a:srgbClr val="333333"/>
                </a:solidFill>
                <a:effectLst/>
                <a:latin typeface="interfaceregular"/>
              </a:rPr>
              <a:t> study to test for causal effects of differences in stature and BMI on five measures of socioeconomic status. Mendelian </a:t>
            </a:r>
            <a:r>
              <a:rPr lang="en-US" sz="1500" b="0" i="0" dirty="0" err="1" smtClean="0">
                <a:solidFill>
                  <a:srgbClr val="333333"/>
                </a:solidFill>
                <a:effectLst/>
                <a:latin typeface="interfaceregular"/>
              </a:rPr>
              <a:t>randomisation</a:t>
            </a:r>
            <a:r>
              <a:rPr lang="en-US" sz="1500" b="0" i="0" dirty="0" smtClean="0">
                <a:solidFill>
                  <a:srgbClr val="333333"/>
                </a:solidFill>
                <a:effectLst/>
                <a:latin typeface="interfaceregular"/>
              </a:rPr>
              <a:t> exploits the fact that genotypes are randomly assigned at conception and thus not confounded by non-genetic factors.</a:t>
            </a:r>
          </a:p>
          <a:p>
            <a:pPr marL="285750" indent="-285750" algn="just" fontAlgn="base">
              <a:buFont typeface="Arial" panose="020B0604020202020204" pitchFamily="34" charset="0"/>
              <a:buChar char="•"/>
            </a:pPr>
            <a:r>
              <a:rPr lang="en-US" sz="1500" b="1" i="0" dirty="0" smtClean="0">
                <a:solidFill>
                  <a:srgbClr val="333333"/>
                </a:solidFill>
                <a:effectLst/>
                <a:latin typeface="inherit"/>
              </a:rPr>
              <a:t>Setting</a:t>
            </a:r>
            <a:r>
              <a:rPr lang="en-US" sz="1500" b="0" i="0" dirty="0" smtClean="0">
                <a:solidFill>
                  <a:srgbClr val="333333"/>
                </a:solidFill>
                <a:effectLst/>
                <a:latin typeface="interfaceregular"/>
              </a:rPr>
              <a:t> UK Biobank.</a:t>
            </a:r>
          </a:p>
          <a:p>
            <a:pPr marL="285750" indent="-285750" algn="just" fontAlgn="base">
              <a:buFont typeface="Arial" panose="020B0604020202020204" pitchFamily="34" charset="0"/>
              <a:buChar char="•"/>
            </a:pPr>
            <a:r>
              <a:rPr lang="en-US" sz="1500" b="1" i="0" dirty="0" smtClean="0">
                <a:solidFill>
                  <a:srgbClr val="333333"/>
                </a:solidFill>
                <a:effectLst/>
                <a:latin typeface="inherit"/>
              </a:rPr>
              <a:t>Participants</a:t>
            </a:r>
            <a:r>
              <a:rPr lang="en-US" sz="1500" b="0" i="0" dirty="0" smtClean="0">
                <a:solidFill>
                  <a:srgbClr val="333333"/>
                </a:solidFill>
                <a:effectLst/>
                <a:latin typeface="interfaceregular"/>
              </a:rPr>
              <a:t> 119 669 men and women of British ancestry, aged between 37 and 73 years.</a:t>
            </a:r>
          </a:p>
          <a:p>
            <a:pPr marL="285750" indent="-285750" algn="just" fontAlgn="base">
              <a:buFont typeface="Arial" panose="020B0604020202020204" pitchFamily="34" charset="0"/>
              <a:buChar char="•"/>
            </a:pPr>
            <a:r>
              <a:rPr lang="en-US" sz="1500" b="1" i="0" dirty="0" smtClean="0">
                <a:solidFill>
                  <a:srgbClr val="333333"/>
                </a:solidFill>
                <a:effectLst/>
                <a:latin typeface="inherit"/>
              </a:rPr>
              <a:t>Main outcome measures</a:t>
            </a:r>
            <a:r>
              <a:rPr lang="en-US" sz="1500" b="0" i="0" dirty="0" smtClean="0">
                <a:solidFill>
                  <a:srgbClr val="333333"/>
                </a:solidFill>
                <a:effectLst/>
                <a:latin typeface="interfaceregular"/>
              </a:rPr>
              <a:t> Age completed full time education, degree level education, job class, annual household income, and Townsend deprivation index.</a:t>
            </a:r>
          </a:p>
          <a:p>
            <a:pPr marL="285750" indent="-285750" algn="just" fontAlgn="base">
              <a:buFont typeface="Arial" panose="020B0604020202020204" pitchFamily="34" charset="0"/>
              <a:buChar char="•"/>
            </a:pPr>
            <a:r>
              <a:rPr lang="en-US" sz="1500" b="1" i="0" dirty="0" smtClean="0">
                <a:solidFill>
                  <a:srgbClr val="333333"/>
                </a:solidFill>
                <a:effectLst/>
                <a:latin typeface="inherit"/>
              </a:rPr>
              <a:t>Results</a:t>
            </a:r>
            <a:r>
              <a:rPr lang="en-US" sz="1500" b="0" i="0" dirty="0" smtClean="0">
                <a:solidFill>
                  <a:srgbClr val="333333"/>
                </a:solidFill>
                <a:effectLst/>
                <a:latin typeface="interfaceregular"/>
              </a:rPr>
              <a:t> In the UK Biobank study, shorter stature and higher BMI were observationally associated with several measures of lower socioeconomic status. The associations between shorter stature and lower socioeconomic status tended to be stronger in men, and the associations between higher BMI and lower socioeconomic status tended to be stronger in women. For example, a 1 standard deviation (SD) higher BMI was associated with a £210 (€276; $300; 95% confidence interval £84 to £420; P=6×10</a:t>
            </a:r>
            <a:r>
              <a:rPr lang="en-US" sz="1500" b="0" i="0" baseline="30000" dirty="0" smtClean="0">
                <a:solidFill>
                  <a:srgbClr val="333333"/>
                </a:solidFill>
                <a:effectLst/>
                <a:latin typeface="inherit"/>
              </a:rPr>
              <a:t>−3</a:t>
            </a:r>
            <a:r>
              <a:rPr lang="en-US" sz="1500" b="0" i="0" dirty="0" smtClean="0">
                <a:solidFill>
                  <a:srgbClr val="333333"/>
                </a:solidFill>
                <a:effectLst/>
                <a:latin typeface="interfaceregular"/>
              </a:rPr>
              <a:t>) lower annual household income in men and a £1890 (£1680 to £2100; P=6×10</a:t>
            </a:r>
            <a:r>
              <a:rPr lang="en-US" sz="1500" b="0" i="0" baseline="30000" dirty="0" smtClean="0">
                <a:solidFill>
                  <a:srgbClr val="333333"/>
                </a:solidFill>
                <a:effectLst/>
                <a:latin typeface="inherit"/>
              </a:rPr>
              <a:t>−15</a:t>
            </a:r>
            <a:r>
              <a:rPr lang="en-US" sz="1500" b="0" i="0" dirty="0" smtClean="0">
                <a:solidFill>
                  <a:srgbClr val="333333"/>
                </a:solidFill>
                <a:effectLst/>
                <a:latin typeface="interfaceregular"/>
              </a:rPr>
              <a:t>) lower annual household income in women. Genetic analysis provided evidence that these associations were partly causal. A genetically determined 1 SD (6.3 cm) taller stature caused a 0.06 (0.02 to 0.09) year older age of completing full time education (P=0.01), a 1.12 (1.07 to 1.18) times higher odds of working in a skilled profession (P=6×10</a:t>
            </a:r>
            <a:r>
              <a:rPr lang="en-US" sz="1500" b="0" i="0" baseline="30000" dirty="0" smtClean="0">
                <a:solidFill>
                  <a:srgbClr val="333333"/>
                </a:solidFill>
                <a:effectLst/>
                <a:latin typeface="inherit"/>
              </a:rPr>
              <a:t>−7</a:t>
            </a:r>
            <a:r>
              <a:rPr lang="en-US" sz="1500" b="0" i="0" dirty="0" smtClean="0">
                <a:solidFill>
                  <a:srgbClr val="333333"/>
                </a:solidFill>
                <a:effectLst/>
                <a:latin typeface="interfaceregular"/>
              </a:rPr>
              <a:t>), and a £1130 (£680 to £1580) higher annual household income (P=4×10</a:t>
            </a:r>
            <a:r>
              <a:rPr lang="en-US" sz="1500" b="0" i="0" baseline="30000" dirty="0" smtClean="0">
                <a:solidFill>
                  <a:srgbClr val="333333"/>
                </a:solidFill>
                <a:effectLst/>
                <a:latin typeface="inherit"/>
              </a:rPr>
              <a:t>−8</a:t>
            </a:r>
            <a:r>
              <a:rPr lang="en-US" sz="1500" b="0" i="0" dirty="0" smtClean="0">
                <a:solidFill>
                  <a:srgbClr val="333333"/>
                </a:solidFill>
                <a:effectLst/>
                <a:latin typeface="interfaceregular"/>
              </a:rPr>
              <a:t>). Associations were stronger in men. A genetically determined 1 SD higher BMI (4.6 kg/m</a:t>
            </a:r>
            <a:r>
              <a:rPr lang="en-US" sz="1500" b="0" i="0" baseline="30000" dirty="0" smtClean="0">
                <a:solidFill>
                  <a:srgbClr val="333333"/>
                </a:solidFill>
                <a:effectLst/>
                <a:latin typeface="inherit"/>
              </a:rPr>
              <a:t>2</a:t>
            </a:r>
            <a:r>
              <a:rPr lang="en-US" sz="1500" b="0" i="0" dirty="0" smtClean="0">
                <a:solidFill>
                  <a:srgbClr val="333333"/>
                </a:solidFill>
                <a:effectLst/>
                <a:latin typeface="interfaceregular"/>
              </a:rPr>
              <a:t>) caused a £2940 (£1680 to £4200; P=1×10</a:t>
            </a:r>
            <a:r>
              <a:rPr lang="en-US" sz="1500" b="0" i="0" baseline="30000" dirty="0" smtClean="0">
                <a:solidFill>
                  <a:srgbClr val="333333"/>
                </a:solidFill>
                <a:effectLst/>
                <a:latin typeface="inherit"/>
              </a:rPr>
              <a:t>−5</a:t>
            </a:r>
            <a:r>
              <a:rPr lang="en-US" sz="1500" b="0" i="0" dirty="0" smtClean="0">
                <a:solidFill>
                  <a:srgbClr val="333333"/>
                </a:solidFill>
                <a:effectLst/>
                <a:latin typeface="interfaceregular"/>
              </a:rPr>
              <a:t>) lower annual household income and a 0.10 (0.04 to 0.16) SD (P=0.001) higher level of deprivation in women only.</a:t>
            </a:r>
          </a:p>
          <a:p>
            <a:pPr marL="285750" indent="-285750" algn="just" fontAlgn="base">
              <a:buFont typeface="Arial" panose="020B0604020202020204" pitchFamily="34" charset="0"/>
              <a:buChar char="•"/>
            </a:pPr>
            <a:r>
              <a:rPr lang="en-US" sz="1500" b="1" i="0" dirty="0" smtClean="0">
                <a:solidFill>
                  <a:srgbClr val="333333"/>
                </a:solidFill>
                <a:effectLst/>
                <a:latin typeface="inherit"/>
              </a:rPr>
              <a:t>Conclusions</a:t>
            </a:r>
            <a:r>
              <a:rPr lang="en-US" sz="1500" b="0" i="0" dirty="0" smtClean="0">
                <a:solidFill>
                  <a:srgbClr val="333333"/>
                </a:solidFill>
                <a:effectLst/>
                <a:latin typeface="interfaceregular"/>
              </a:rPr>
              <a:t> These data support evidence that height and BMI play an important partial role in determining several aspects of a person’s socioeconomic status, especially women’s BMI for income and deprivation and men’s height for education, income, and job class. These findings have important social and health implications, supporting evidence that overweight people, especially women, are at a disadvantage and that taller people, especially men, are at an advantage.</a:t>
            </a:r>
            <a:endParaRPr lang="en-US" sz="1500" b="0" i="0" dirty="0">
              <a:solidFill>
                <a:srgbClr val="333333"/>
              </a:solidFill>
              <a:effectLst/>
              <a:latin typeface="interfaceregular"/>
            </a:endParaRPr>
          </a:p>
        </p:txBody>
      </p:sp>
    </p:spTree>
    <p:extLst>
      <p:ext uri="{BB962C8B-B14F-4D97-AF65-F5344CB8AC3E}">
        <p14:creationId xmlns:p14="http://schemas.microsoft.com/office/powerpoint/2010/main" val="7983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515600" cy="650215"/>
          </a:xfrm>
        </p:spPr>
        <p:txBody>
          <a:bodyPr>
            <a:normAutofit/>
          </a:bodyPr>
          <a:lstStyle/>
          <a:p>
            <a:r>
              <a:rPr lang="en-US" sz="2000" b="1" dirty="0"/>
              <a:t>Height, body mass index, and socioeconomic status: </a:t>
            </a:r>
            <a:r>
              <a:rPr lang="en-US" sz="2000" b="1" dirty="0" err="1"/>
              <a:t>mendelian</a:t>
            </a:r>
            <a:r>
              <a:rPr lang="en-US" sz="2000" b="1" dirty="0"/>
              <a:t> </a:t>
            </a:r>
            <a:r>
              <a:rPr lang="en-US" sz="2000" b="1" dirty="0" err="1"/>
              <a:t>randomisation</a:t>
            </a:r>
            <a:r>
              <a:rPr lang="en-US" sz="2000" b="1" dirty="0"/>
              <a:t> study in UK Biobank</a:t>
            </a:r>
            <a:br>
              <a:rPr lang="en-US" sz="2000" b="1" dirty="0"/>
            </a:br>
            <a:r>
              <a:rPr lang="en-US" sz="2000" b="1" dirty="0" smtClean="0"/>
              <a:t>http://www.bmj.com/content/352/bmj.i582</a:t>
            </a:r>
            <a:endParaRPr lang="es-MX" sz="2000" b="1" dirty="0"/>
          </a:p>
        </p:txBody>
      </p:sp>
      <p:pic>
        <p:nvPicPr>
          <p:cNvPr id="1026" name="Picture 2" descr="http://static.www.bmj.com/content/bmj/352/bmj.i582/F1.large.jpg?width=800&amp;height=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933" y="983199"/>
            <a:ext cx="8254478" cy="370161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433449" y="4684817"/>
            <a:ext cx="11364686" cy="1938992"/>
          </a:xfrm>
          <a:prstGeom prst="rect">
            <a:avLst/>
          </a:prstGeom>
        </p:spPr>
        <p:txBody>
          <a:bodyPr wrap="square">
            <a:spAutoFit/>
          </a:bodyPr>
          <a:lstStyle/>
          <a:p>
            <a:pPr algn="just"/>
            <a:r>
              <a:rPr lang="en-US" sz="1500" b="1" i="0" dirty="0" smtClean="0">
                <a:solidFill>
                  <a:srgbClr val="333333"/>
                </a:solidFill>
                <a:effectLst/>
                <a:latin typeface="interfaceregular"/>
              </a:rPr>
              <a:t>Fig 1</a:t>
            </a:r>
            <a:r>
              <a:rPr lang="en-US" sz="1500" b="0" i="0" dirty="0" smtClean="0">
                <a:solidFill>
                  <a:srgbClr val="333333"/>
                </a:solidFill>
                <a:effectLst/>
                <a:latin typeface="interfaceregular"/>
              </a:rPr>
              <a:t> Principle of </a:t>
            </a:r>
            <a:r>
              <a:rPr lang="en-US" sz="1500" b="0" i="0" dirty="0" err="1" smtClean="0">
                <a:solidFill>
                  <a:srgbClr val="333333"/>
                </a:solidFill>
                <a:effectLst/>
                <a:latin typeface="interfaceregular"/>
              </a:rPr>
              <a:t>mendelian</a:t>
            </a:r>
            <a:r>
              <a:rPr lang="en-US" sz="1500" b="0" i="0" dirty="0" smtClean="0">
                <a:solidFill>
                  <a:srgbClr val="333333"/>
                </a:solidFill>
                <a:effectLst/>
                <a:latin typeface="interfaceregular"/>
              </a:rPr>
              <a:t> </a:t>
            </a:r>
            <a:r>
              <a:rPr lang="en-US" sz="1500" b="0" i="0" dirty="0" err="1" smtClean="0">
                <a:solidFill>
                  <a:srgbClr val="333333"/>
                </a:solidFill>
                <a:effectLst/>
                <a:latin typeface="interfaceregular"/>
              </a:rPr>
              <a:t>randomisation</a:t>
            </a:r>
            <a:r>
              <a:rPr lang="en-US" sz="1500" b="0" i="0" dirty="0" smtClean="0">
                <a:solidFill>
                  <a:srgbClr val="333333"/>
                </a:solidFill>
                <a:effectLst/>
                <a:latin typeface="interfaceregular"/>
              </a:rPr>
              <a:t>: if height or body mass index (BMI) causally influences socioeconomic status, genetic variants associated with that trait will also be associated with socioeconomic status. As genotype is assigned at conception, it should not be associated with factors that normally confound the association between BMI and height and socioeconomic status (</a:t>
            </a:r>
            <a:r>
              <a:rPr lang="en-US" sz="1500" b="0" i="0" dirty="0" err="1" smtClean="0">
                <a:solidFill>
                  <a:srgbClr val="333333"/>
                </a:solidFill>
                <a:effectLst/>
                <a:latin typeface="interfaceregular"/>
              </a:rPr>
              <a:t>eg</a:t>
            </a:r>
            <a:r>
              <a:rPr lang="en-US" sz="1500" b="0" i="0" dirty="0" smtClean="0">
                <a:solidFill>
                  <a:srgbClr val="333333"/>
                </a:solidFill>
                <a:effectLst/>
                <a:latin typeface="interfaceregular"/>
              </a:rPr>
              <a:t>, environmental and </a:t>
            </a:r>
            <a:r>
              <a:rPr lang="en-US" sz="1500" b="0" i="0" dirty="0" err="1" smtClean="0">
                <a:solidFill>
                  <a:srgbClr val="333333"/>
                </a:solidFill>
                <a:effectLst/>
                <a:latin typeface="interfaceregular"/>
              </a:rPr>
              <a:t>behavioural</a:t>
            </a:r>
            <a:r>
              <a:rPr lang="en-US" sz="1500" b="0" i="0" dirty="0" smtClean="0">
                <a:solidFill>
                  <a:srgbClr val="333333"/>
                </a:solidFill>
                <a:effectLst/>
                <a:latin typeface="interfaceregular"/>
              </a:rPr>
              <a:t> factors). We can use our estimates of the genetic-height/BMI association (w) and the genetic-socioeconomic status association (x) to infer the causal effect of height or BMI on socioeconomic status (y=x/w), which is expected to be free from confounding. If the estimated causal effect (y) is different from the observational association between the height or BMI and socioeconomic status, this would suggest that the observational association is confounded (assuming that the assumptions of the </a:t>
            </a:r>
            <a:r>
              <a:rPr lang="en-US" sz="1500" b="0" i="0" dirty="0" err="1" smtClean="0">
                <a:solidFill>
                  <a:srgbClr val="333333"/>
                </a:solidFill>
                <a:effectLst/>
                <a:latin typeface="interfaceregular"/>
              </a:rPr>
              <a:t>mendelian</a:t>
            </a:r>
            <a:r>
              <a:rPr lang="en-US" sz="1500" b="0" i="0" dirty="0" smtClean="0">
                <a:solidFill>
                  <a:srgbClr val="333333"/>
                </a:solidFill>
                <a:effectLst/>
                <a:latin typeface="interfaceregular"/>
              </a:rPr>
              <a:t> </a:t>
            </a:r>
            <a:r>
              <a:rPr lang="en-US" sz="1500" b="0" i="0" dirty="0" err="1" smtClean="0">
                <a:solidFill>
                  <a:srgbClr val="333333"/>
                </a:solidFill>
                <a:effectLst/>
                <a:latin typeface="interfaceregular"/>
              </a:rPr>
              <a:t>randomisation</a:t>
            </a:r>
            <a:r>
              <a:rPr lang="en-US" sz="1500" b="0" i="0" dirty="0" smtClean="0">
                <a:solidFill>
                  <a:srgbClr val="333333"/>
                </a:solidFill>
                <a:effectLst/>
                <a:latin typeface="interfaceregular"/>
              </a:rPr>
              <a:t> analyses are valid). SNP=single nucleotide polymorphism</a:t>
            </a:r>
            <a:endParaRPr lang="es-MX" sz="1500" dirty="0"/>
          </a:p>
        </p:txBody>
      </p:sp>
    </p:spTree>
    <p:extLst>
      <p:ext uri="{BB962C8B-B14F-4D97-AF65-F5344CB8AC3E}">
        <p14:creationId xmlns:p14="http://schemas.microsoft.com/office/powerpoint/2010/main" val="107853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515600" cy="650215"/>
          </a:xfrm>
        </p:spPr>
        <p:txBody>
          <a:bodyPr>
            <a:normAutofit/>
          </a:bodyPr>
          <a:lstStyle/>
          <a:p>
            <a:r>
              <a:rPr lang="en-US" sz="2000" b="1" dirty="0"/>
              <a:t>Height, body mass index, and socioeconomic status: </a:t>
            </a:r>
            <a:r>
              <a:rPr lang="en-US" sz="2000" b="1" dirty="0" err="1"/>
              <a:t>mendelian</a:t>
            </a:r>
            <a:r>
              <a:rPr lang="en-US" sz="2000" b="1" dirty="0"/>
              <a:t> </a:t>
            </a:r>
            <a:r>
              <a:rPr lang="en-US" sz="2000" b="1" dirty="0" err="1"/>
              <a:t>randomisation</a:t>
            </a:r>
            <a:r>
              <a:rPr lang="en-US" sz="2000" b="1" dirty="0"/>
              <a:t> study in UK Biobank</a:t>
            </a:r>
            <a:br>
              <a:rPr lang="en-US" sz="2000" b="1" dirty="0"/>
            </a:br>
            <a:r>
              <a:rPr lang="en-US" sz="2000" b="1" dirty="0" smtClean="0"/>
              <a:t>http://www.bmj.com/content/352/bmj.i582</a:t>
            </a:r>
            <a:endParaRPr lang="es-MX" sz="2000" b="1" dirty="0"/>
          </a:p>
        </p:txBody>
      </p:sp>
      <p:sp>
        <p:nvSpPr>
          <p:cNvPr id="3" name="Rectángulo 2"/>
          <p:cNvSpPr/>
          <p:nvPr/>
        </p:nvSpPr>
        <p:spPr>
          <a:xfrm>
            <a:off x="1555668" y="1119755"/>
            <a:ext cx="8496795" cy="5355312"/>
          </a:xfrm>
          <a:prstGeom prst="rect">
            <a:avLst/>
          </a:prstGeom>
        </p:spPr>
        <p:txBody>
          <a:bodyPr wrap="square">
            <a:spAutoFit/>
          </a:bodyPr>
          <a:lstStyle/>
          <a:p>
            <a:pPr algn="just" fontAlgn="base"/>
            <a:r>
              <a:rPr lang="en-US" b="1" i="0" dirty="0" smtClean="0">
                <a:solidFill>
                  <a:srgbClr val="333333"/>
                </a:solidFill>
                <a:effectLst/>
                <a:latin typeface="inherit"/>
              </a:rPr>
              <a:t>What is already known on this topic</a:t>
            </a:r>
          </a:p>
          <a:p>
            <a:pPr algn="just" fontAlgn="base">
              <a:buFont typeface="Arial" panose="020B0604020202020204" pitchFamily="34" charset="0"/>
              <a:buChar char="•"/>
            </a:pPr>
            <a:r>
              <a:rPr lang="en-US" b="0" i="0" dirty="0" smtClean="0">
                <a:solidFill>
                  <a:srgbClr val="333333"/>
                </a:solidFill>
                <a:effectLst/>
                <a:latin typeface="inherit"/>
              </a:rPr>
              <a:t> Socioeconomic status influences morbidity and mortality, with a recent review highlighting the 18 year gap in life expectancy between men living in the poorest and richest boroughs of London</a:t>
            </a:r>
          </a:p>
          <a:p>
            <a:pPr algn="just" fontAlgn="base">
              <a:buFont typeface="Arial" panose="020B0604020202020204" pitchFamily="34" charset="0"/>
              <a:buChar char="•"/>
            </a:pPr>
            <a:r>
              <a:rPr lang="en-US" b="0" i="0" dirty="0" smtClean="0">
                <a:solidFill>
                  <a:srgbClr val="333333"/>
                </a:solidFill>
                <a:effectLst/>
                <a:latin typeface="inherit"/>
              </a:rPr>
              <a:t> Taller stature and lower body mass index (BMI) are associated with higher socioeconomic status, but the causal directions of these associations are poorly understood</a:t>
            </a:r>
          </a:p>
          <a:p>
            <a:pPr algn="just" fontAlgn="base">
              <a:buFont typeface="Arial" panose="020B0604020202020204" pitchFamily="34" charset="0"/>
              <a:buChar char="•"/>
            </a:pPr>
            <a:r>
              <a:rPr lang="en-US" b="0" i="0" dirty="0" smtClean="0">
                <a:solidFill>
                  <a:srgbClr val="333333"/>
                </a:solidFill>
                <a:effectLst/>
                <a:latin typeface="inherit"/>
              </a:rPr>
              <a:t> Understanding the causal directions of these associations is important for public health and wellbeing policies</a:t>
            </a:r>
          </a:p>
          <a:p>
            <a:pPr algn="just" fontAlgn="base"/>
            <a:r>
              <a:rPr lang="en-US" b="1" i="0" dirty="0" smtClean="0">
                <a:solidFill>
                  <a:srgbClr val="333333"/>
                </a:solidFill>
                <a:effectLst/>
                <a:latin typeface="inherit"/>
              </a:rPr>
              <a:t>What this study adds</a:t>
            </a:r>
          </a:p>
          <a:p>
            <a:pPr algn="just" fontAlgn="base">
              <a:buFont typeface="Arial" panose="020B0604020202020204" pitchFamily="34" charset="0"/>
              <a:buChar char="•"/>
            </a:pPr>
            <a:r>
              <a:rPr lang="en-US" b="0" i="0" dirty="0" smtClean="0">
                <a:solidFill>
                  <a:srgbClr val="333333"/>
                </a:solidFill>
                <a:effectLst/>
                <a:latin typeface="inherit"/>
              </a:rPr>
              <a:t> This study provides a high level of evidence (using 119 000 participants from the UK Biobank) for a causal effect from shorter stature and higher BMI to lower measures of socioeconomic status</a:t>
            </a:r>
          </a:p>
          <a:p>
            <a:pPr algn="just" fontAlgn="base">
              <a:buFont typeface="Arial" panose="020B0604020202020204" pitchFamily="34" charset="0"/>
              <a:buChar char="•"/>
            </a:pPr>
            <a:r>
              <a:rPr lang="en-US" b="0" i="0" dirty="0" smtClean="0">
                <a:solidFill>
                  <a:srgbClr val="333333"/>
                </a:solidFill>
                <a:effectLst/>
                <a:latin typeface="inherit"/>
              </a:rPr>
              <a:t> Shorter height, as estimated by genetics, leads to lower levels of education, lower job status, and less income in men in particular, and higher BMI leads to lower income and greater deprivation in women</a:t>
            </a:r>
          </a:p>
          <a:p>
            <a:pPr algn="just" fontAlgn="base">
              <a:buFont typeface="Arial" panose="020B0604020202020204" pitchFamily="34" charset="0"/>
              <a:buChar char="•"/>
            </a:pPr>
            <a:r>
              <a:rPr lang="en-US" b="0" i="0" dirty="0" smtClean="0">
                <a:solidFill>
                  <a:srgbClr val="333333"/>
                </a:solidFill>
                <a:effectLst/>
                <a:latin typeface="inherit"/>
              </a:rPr>
              <a:t> Genetic evidence has the advantage of being largely free from the problems that afflict observational studies; analyses using inherited DNA variation are much more robust to confounding, bias, and reverse causality</a:t>
            </a:r>
            <a:endParaRPr lang="en-US" b="0" i="0" dirty="0">
              <a:solidFill>
                <a:srgbClr val="333333"/>
              </a:solidFill>
              <a:effectLst/>
              <a:latin typeface="inherit"/>
            </a:endParaRPr>
          </a:p>
        </p:txBody>
      </p:sp>
    </p:spTree>
    <p:extLst>
      <p:ext uri="{BB962C8B-B14F-4D97-AF65-F5344CB8AC3E}">
        <p14:creationId xmlns:p14="http://schemas.microsoft.com/office/powerpoint/2010/main" val="217674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Words>
  <Application>Microsoft Office PowerPoint</Application>
  <PresentationFormat>Panorámica</PresentationFormat>
  <Paragraphs>19</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inherit</vt:lpstr>
      <vt:lpstr>interfaceregular</vt:lpstr>
      <vt:lpstr>Tema de Office</vt:lpstr>
      <vt:lpstr>Height, body mass index, and socioeconomic status: mendelian randomisation study in UK Biobank http://www.bmj.com/content/352/bmj.i582</vt:lpstr>
      <vt:lpstr>Height, body mass index, and socioeconomic status: mendelian randomisation study in UK Biobank http://www.bmj.com/content/352/bmj.i582</vt:lpstr>
      <vt:lpstr>Height, body mass index, and socioeconomic status: mendelian randomisation study in UK Biobank http://www.bmj.com/content/352/bmj.i582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Height, body mass index, and socioeconomic status: mendelian randomisation study in UK Biobank http://www.bmj.com/content/352/bmj.i582</dc:title>
  <dc:creator>Taller Verano CEDUA</dc:creator>
  <cp:lastModifiedBy>Taller Verano CEDUA</cp:lastModifiedBy>
  <cp:revision>1</cp:revision>
  <dcterms:created xsi:type="dcterms:W3CDTF">2016-06-17T15:50:32Z</dcterms:created>
  <dcterms:modified xsi:type="dcterms:W3CDTF">2016-06-17T15:50:54Z</dcterms:modified>
</cp:coreProperties>
</file>