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3" r:id="rId6"/>
    <p:sldId id="260" r:id="rId7"/>
    <p:sldId id="261"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A4AD2-45B7-4723-4DCF-1045DD76F388}" v="86" dt="2023-09-01T00:30:54.870"/>
    <p1510:client id="{60BA6243-40AD-23F7-BFBD-E8211D721AB4}" v="124" dt="2023-08-31T23:44:24.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60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NIM, MUSTAFA O M - (mustafaghanim)" userId="S::mustafaghanim@arizona.edu::eac83d93-a085-4c75-97c8-c488a9d506ed" providerId="AD" clId="Web-{042A4AD2-45B7-4723-4DCF-1045DD76F388}"/>
    <pc:docChg chg="modSld">
      <pc:chgData name="GHANIM, MUSTAFA O M - (mustafaghanim)" userId="S::mustafaghanim@arizona.edu::eac83d93-a085-4c75-97c8-c488a9d506ed" providerId="AD" clId="Web-{042A4AD2-45B7-4723-4DCF-1045DD76F388}" dt="2023-09-01T00:30:54.870" v="76" actId="1076"/>
      <pc:docMkLst>
        <pc:docMk/>
      </pc:docMkLst>
      <pc:sldChg chg="addSp delSp modSp">
        <pc:chgData name="GHANIM, MUSTAFA O M - (mustafaghanim)" userId="S::mustafaghanim@arizona.edu::eac83d93-a085-4c75-97c8-c488a9d506ed" providerId="AD" clId="Web-{042A4AD2-45B7-4723-4DCF-1045DD76F388}" dt="2023-09-01T00:30:54.870" v="76" actId="1076"/>
        <pc:sldMkLst>
          <pc:docMk/>
          <pc:sldMk cId="3793108705" sldId="258"/>
        </pc:sldMkLst>
        <pc:spChg chg="mod">
          <ac:chgData name="GHANIM, MUSTAFA O M - (mustafaghanim)" userId="S::mustafaghanim@arizona.edu::eac83d93-a085-4c75-97c8-c488a9d506ed" providerId="AD" clId="Web-{042A4AD2-45B7-4723-4DCF-1045DD76F388}" dt="2023-09-01T00:28:12.333" v="58" actId="20577"/>
          <ac:spMkLst>
            <pc:docMk/>
            <pc:sldMk cId="3793108705" sldId="258"/>
            <ac:spMk id="8" creationId="{7865E1DD-60CE-E5D4-DFFE-C9D7288C1F7B}"/>
          </ac:spMkLst>
        </pc:spChg>
        <pc:spChg chg="add mod">
          <ac:chgData name="GHANIM, MUSTAFA O M - (mustafaghanim)" userId="S::mustafaghanim@arizona.edu::eac83d93-a085-4c75-97c8-c488a9d506ed" providerId="AD" clId="Web-{042A4AD2-45B7-4723-4DCF-1045DD76F388}" dt="2023-09-01T00:30:54.870" v="76" actId="1076"/>
          <ac:spMkLst>
            <pc:docMk/>
            <pc:sldMk cId="3793108705" sldId="258"/>
            <ac:spMk id="12" creationId="{48F7BDE7-2D4B-EB19-7709-51595E125C1F}"/>
          </ac:spMkLst>
        </pc:spChg>
        <pc:cxnChg chg="add del mod">
          <ac:chgData name="GHANIM, MUSTAFA O M - (mustafaghanim)" userId="S::mustafaghanim@arizona.edu::eac83d93-a085-4c75-97c8-c488a9d506ed" providerId="AD" clId="Web-{042A4AD2-45B7-4723-4DCF-1045DD76F388}" dt="2023-09-01T00:29:45.446" v="66"/>
          <ac:cxnSpMkLst>
            <pc:docMk/>
            <pc:sldMk cId="3793108705" sldId="258"/>
            <ac:cxnSpMk id="6" creationId="{50EF0273-FC3D-EF3A-A14B-1A3B87DFF553}"/>
          </ac:cxnSpMkLst>
        </pc:cxnChg>
        <pc:cxnChg chg="add del">
          <ac:chgData name="GHANIM, MUSTAFA O M - (mustafaghanim)" userId="S::mustafaghanim@arizona.edu::eac83d93-a085-4c75-97c8-c488a9d506ed" providerId="AD" clId="Web-{042A4AD2-45B7-4723-4DCF-1045DD76F388}" dt="2023-09-01T00:30:17.744" v="68"/>
          <ac:cxnSpMkLst>
            <pc:docMk/>
            <pc:sldMk cId="3793108705" sldId="258"/>
            <ac:cxnSpMk id="9" creationId="{85ACCF70-B022-993D-222C-4BFCA9111ED6}"/>
          </ac:cxnSpMkLst>
        </pc:cxnChg>
        <pc:cxnChg chg="add mod">
          <ac:chgData name="GHANIM, MUSTAFA O M - (mustafaghanim)" userId="S::mustafaghanim@arizona.edu::eac83d93-a085-4c75-97c8-c488a9d506ed" providerId="AD" clId="Web-{042A4AD2-45B7-4723-4DCF-1045DD76F388}" dt="2023-09-01T00:30:42.604" v="74" actId="1076"/>
          <ac:cxnSpMkLst>
            <pc:docMk/>
            <pc:sldMk cId="3793108705" sldId="258"/>
            <ac:cxnSpMk id="10" creationId="{1FF7730C-E634-8408-366B-F248406F7249}"/>
          </ac:cxnSpMkLst>
        </pc:cxnChg>
        <pc:cxnChg chg="add del mod">
          <ac:chgData name="GHANIM, MUSTAFA O M - (mustafaghanim)" userId="S::mustafaghanim@arizona.edu::eac83d93-a085-4c75-97c8-c488a9d506ed" providerId="AD" clId="Web-{042A4AD2-45B7-4723-4DCF-1045DD76F388}" dt="2023-09-01T00:29:31.148" v="64" actId="1076"/>
          <ac:cxnSpMkLst>
            <pc:docMk/>
            <pc:sldMk cId="3793108705" sldId="258"/>
            <ac:cxnSpMk id="19" creationId="{00000000-0000-0000-0000-000000000000}"/>
          </ac:cxnSpMkLst>
        </pc:cxnChg>
      </pc:sldChg>
    </pc:docChg>
  </pc:docChgLst>
  <pc:docChgLst>
    <pc:chgData name="GHANIM, MUSTAFA O M - (mustafaghanim)" userId="S::mustafaghanim@arizona.edu::eac83d93-a085-4c75-97c8-c488a9d506ed" providerId="AD" clId="Web-{60BA6243-40AD-23F7-BFBD-E8211D721AB4}"/>
    <pc:docChg chg="modSld">
      <pc:chgData name="GHANIM, MUSTAFA O M - (mustafaghanim)" userId="S::mustafaghanim@arizona.edu::eac83d93-a085-4c75-97c8-c488a9d506ed" providerId="AD" clId="Web-{60BA6243-40AD-23F7-BFBD-E8211D721AB4}" dt="2023-08-31T23:44:23.529" v="103" actId="20577"/>
      <pc:docMkLst>
        <pc:docMk/>
      </pc:docMkLst>
      <pc:sldChg chg="addSp delSp modSp">
        <pc:chgData name="GHANIM, MUSTAFA O M - (mustafaghanim)" userId="S::mustafaghanim@arizona.edu::eac83d93-a085-4c75-97c8-c488a9d506ed" providerId="AD" clId="Web-{60BA6243-40AD-23F7-BFBD-E8211D721AB4}" dt="2023-08-31T23:38:03.096" v="73" actId="1076"/>
        <pc:sldMkLst>
          <pc:docMk/>
          <pc:sldMk cId="2544180645" sldId="257"/>
        </pc:sldMkLst>
        <pc:spChg chg="add mod">
          <ac:chgData name="GHANIM, MUSTAFA O M - (mustafaghanim)" userId="S::mustafaghanim@arizona.edu::eac83d93-a085-4c75-97c8-c488a9d506ed" providerId="AD" clId="Web-{60BA6243-40AD-23F7-BFBD-E8211D721AB4}" dt="2023-08-31T23:03:02.419" v="21" actId="1076"/>
          <ac:spMkLst>
            <pc:docMk/>
            <pc:sldMk cId="2544180645" sldId="257"/>
            <ac:spMk id="11" creationId="{8AB52F55-343E-B961-F177-F065355B1F7B}"/>
          </ac:spMkLst>
        </pc:spChg>
        <pc:spChg chg="mod">
          <ac:chgData name="GHANIM, MUSTAFA O M - (mustafaghanim)" userId="S::mustafaghanim@arizona.edu::eac83d93-a085-4c75-97c8-c488a9d506ed" providerId="AD" clId="Web-{60BA6243-40AD-23F7-BFBD-E8211D721AB4}" dt="2023-08-31T23:38:03.096" v="73" actId="1076"/>
          <ac:spMkLst>
            <pc:docMk/>
            <pc:sldMk cId="2544180645" sldId="257"/>
            <ac:spMk id="52" creationId="{00000000-0000-0000-0000-000000000000}"/>
          </ac:spMkLst>
        </pc:spChg>
        <pc:cxnChg chg="add del mod">
          <ac:chgData name="GHANIM, MUSTAFA O M - (mustafaghanim)" userId="S::mustafaghanim@arizona.edu::eac83d93-a085-4c75-97c8-c488a9d506ed" providerId="AD" clId="Web-{60BA6243-40AD-23F7-BFBD-E8211D721AB4}" dt="2023-08-31T23:01:48.416" v="6"/>
          <ac:cxnSpMkLst>
            <pc:docMk/>
            <pc:sldMk cId="2544180645" sldId="257"/>
            <ac:cxnSpMk id="3" creationId="{30A98EE4-DAC6-51AF-A797-684230AACF00}"/>
          </ac:cxnSpMkLst>
        </pc:cxnChg>
        <pc:cxnChg chg="add mod">
          <ac:chgData name="GHANIM, MUSTAFA O M - (mustafaghanim)" userId="S::mustafaghanim@arizona.edu::eac83d93-a085-4c75-97c8-c488a9d506ed" providerId="AD" clId="Web-{60BA6243-40AD-23F7-BFBD-E8211D721AB4}" dt="2023-08-31T23:02:44.652" v="17" actId="14100"/>
          <ac:cxnSpMkLst>
            <pc:docMk/>
            <pc:sldMk cId="2544180645" sldId="257"/>
            <ac:cxnSpMk id="7" creationId="{9D02F579-9C3A-6481-C140-6736A37620E3}"/>
          </ac:cxnSpMkLst>
        </pc:cxnChg>
        <pc:cxnChg chg="add mod">
          <ac:chgData name="GHANIM, MUSTAFA O M - (mustafaghanim)" userId="S::mustafaghanim@arizona.edu::eac83d93-a085-4c75-97c8-c488a9d506ed" providerId="AD" clId="Web-{60BA6243-40AD-23F7-BFBD-E8211D721AB4}" dt="2023-08-31T23:02:41.012" v="16" actId="14100"/>
          <ac:cxnSpMkLst>
            <pc:docMk/>
            <pc:sldMk cId="2544180645" sldId="257"/>
            <ac:cxnSpMk id="9" creationId="{B45665B7-E271-45AB-30E6-384A63A7D61D}"/>
          </ac:cxnSpMkLst>
        </pc:cxnChg>
        <pc:cxnChg chg="add del mod">
          <ac:chgData name="GHANIM, MUSTAFA O M - (mustafaghanim)" userId="S::mustafaghanim@arizona.edu::eac83d93-a085-4c75-97c8-c488a9d506ed" providerId="AD" clId="Web-{60BA6243-40AD-23F7-BFBD-E8211D721AB4}" dt="2023-08-31T23:02:53.153" v="19"/>
          <ac:cxnSpMkLst>
            <pc:docMk/>
            <pc:sldMk cId="2544180645" sldId="257"/>
            <ac:cxnSpMk id="10" creationId="{875A3572-CD2E-0A6F-90CD-5A8B9D941217}"/>
          </ac:cxnSpMkLst>
        </pc:cxnChg>
      </pc:sldChg>
      <pc:sldChg chg="addSp delSp modSp">
        <pc:chgData name="GHANIM, MUSTAFA O M - (mustafaghanim)" userId="S::mustafaghanim@arizona.edu::eac83d93-a085-4c75-97c8-c488a9d506ed" providerId="AD" clId="Web-{60BA6243-40AD-23F7-BFBD-E8211D721AB4}" dt="2023-08-31T23:44:23.529" v="103" actId="20577"/>
        <pc:sldMkLst>
          <pc:docMk/>
          <pc:sldMk cId="3793108705" sldId="258"/>
        </pc:sldMkLst>
        <pc:spChg chg="add del mod">
          <ac:chgData name="GHANIM, MUSTAFA O M - (mustafaghanim)" userId="S::mustafaghanim@arizona.edu::eac83d93-a085-4c75-97c8-c488a9d506ed" providerId="AD" clId="Web-{60BA6243-40AD-23F7-BFBD-E8211D721AB4}" dt="2023-08-31T23:38:10.018" v="74" actId="1076"/>
          <ac:spMkLst>
            <pc:docMk/>
            <pc:sldMk cId="3793108705" sldId="258"/>
            <ac:spMk id="5" creationId="{20961BF1-0A91-6E2D-5F3B-D4AAAB9A6D09}"/>
          </ac:spMkLst>
        </pc:spChg>
        <pc:spChg chg="add mod">
          <ac:chgData name="GHANIM, MUSTAFA O M - (mustafaghanim)" userId="S::mustafaghanim@arizona.edu::eac83d93-a085-4c75-97c8-c488a9d506ed" providerId="AD" clId="Web-{60BA6243-40AD-23F7-BFBD-E8211D721AB4}" dt="2023-08-31T23:43:36.606" v="100" actId="20577"/>
          <ac:spMkLst>
            <pc:docMk/>
            <pc:sldMk cId="3793108705" sldId="258"/>
            <ac:spMk id="8" creationId="{7865E1DD-60CE-E5D4-DFFE-C9D7288C1F7B}"/>
          </ac:spMkLst>
        </pc:spChg>
        <pc:spChg chg="mod">
          <ac:chgData name="GHANIM, MUSTAFA O M - (mustafaghanim)" userId="S::mustafaghanim@arizona.edu::eac83d93-a085-4c75-97c8-c488a9d506ed" providerId="AD" clId="Web-{60BA6243-40AD-23F7-BFBD-E8211D721AB4}" dt="2023-08-31T23:44:23.529" v="103" actId="20577"/>
          <ac:spMkLst>
            <pc:docMk/>
            <pc:sldMk cId="3793108705" sldId="258"/>
            <ac:spMk id="27" creationId="{3A826AA8-2EF1-4DCC-8D91-5C0C19508BCF}"/>
          </ac:spMkLst>
        </pc:spChg>
        <pc:spChg chg="mod">
          <ac:chgData name="GHANIM, MUSTAFA O M - (mustafaghanim)" userId="S::mustafaghanim@arizona.edu::eac83d93-a085-4c75-97c8-c488a9d506ed" providerId="AD" clId="Web-{60BA6243-40AD-23F7-BFBD-E8211D721AB4}" dt="2023-08-31T23:37:51.736" v="70" actId="20577"/>
          <ac:spMkLst>
            <pc:docMk/>
            <pc:sldMk cId="3793108705" sldId="258"/>
            <ac:spMk id="31" creationId="{00000000-0000-0000-0000-000000000000}"/>
          </ac:spMkLst>
        </pc:spChg>
        <pc:cxnChg chg="add del mod">
          <ac:chgData name="GHANIM, MUSTAFA O M - (mustafaghanim)" userId="S::mustafaghanim@arizona.edu::eac83d93-a085-4c75-97c8-c488a9d506ed" providerId="AD" clId="Web-{60BA6243-40AD-23F7-BFBD-E8211D721AB4}" dt="2023-08-31T23:33:16.634" v="31"/>
          <ac:cxnSpMkLst>
            <pc:docMk/>
            <pc:sldMk cId="3793108705" sldId="258"/>
            <ac:cxnSpMk id="6" creationId="{707363DC-F4B9-4FE4-5809-3E1075EA856A}"/>
          </ac:cxnSpMkLst>
        </pc:cxnChg>
        <pc:cxnChg chg="add mod">
          <ac:chgData name="GHANIM, MUSTAFA O M - (mustafaghanim)" userId="S::mustafaghanim@arizona.edu::eac83d93-a085-4c75-97c8-c488a9d506ed" providerId="AD" clId="Web-{60BA6243-40AD-23F7-BFBD-E8211D721AB4}" dt="2023-08-31T23:34:03.042" v="35" actId="14100"/>
          <ac:cxnSpMkLst>
            <pc:docMk/>
            <pc:sldMk cId="3793108705" sldId="258"/>
            <ac:cxnSpMk id="7" creationId="{15AFB729-2793-2D77-35C4-ED3C892706C9}"/>
          </ac:cxnSpMkLst>
        </pc:cxnChg>
        <pc:cxnChg chg="mod">
          <ac:chgData name="GHANIM, MUSTAFA O M - (mustafaghanim)" userId="S::mustafaghanim@arizona.edu::eac83d93-a085-4c75-97c8-c488a9d506ed" providerId="AD" clId="Web-{60BA6243-40AD-23F7-BFBD-E8211D721AB4}" dt="2023-08-31T23:37:51.736" v="70" actId="20577"/>
          <ac:cxnSpMkLst>
            <pc:docMk/>
            <pc:sldMk cId="3793108705" sldId="258"/>
            <ac:cxnSpMk id="30" creationId="{00000000-0000-0000-0000-000000000000}"/>
          </ac:cxnSpMkLst>
        </pc:cxnChg>
        <pc:cxnChg chg="del mod">
          <ac:chgData name="GHANIM, MUSTAFA O M - (mustafaghanim)" userId="S::mustafaghanim@arizona.edu::eac83d93-a085-4c75-97c8-c488a9d506ed" providerId="AD" clId="Web-{60BA6243-40AD-23F7-BFBD-E8211D721AB4}" dt="2023-08-31T23:32:31.071" v="22"/>
          <ac:cxnSpMkLst>
            <pc:docMk/>
            <pc:sldMk cId="3793108705" sldId="258"/>
            <ac:cxnSpMk id="46" creationId="{00000000-0000-0000-0000-00000000000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0205852-DC14-467B-83EF-183D06DC8D8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1548666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05852-DC14-467B-83EF-183D06DC8D8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206691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05852-DC14-467B-83EF-183D06DC8D8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1985867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205852-DC14-467B-83EF-183D06DC8D8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685919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205852-DC14-467B-83EF-183D06DC8D84}" type="datetimeFigureOut">
              <a:rPr lang="en-US" smtClean="0"/>
              <a:t>8/31/2023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75321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205852-DC14-467B-83EF-183D06DC8D84}"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324180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205852-DC14-467B-83EF-183D06DC8D84}" type="datetimeFigureOut">
              <a:rPr lang="en-US" smtClean="0"/>
              <a:t>8/31/2023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14065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205852-DC14-467B-83EF-183D06DC8D84}" type="datetimeFigureOut">
              <a:rPr lang="en-US" smtClean="0"/>
              <a:t>8/31/2023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889637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205852-DC14-467B-83EF-183D06DC8D84}" type="datetimeFigureOut">
              <a:rPr lang="en-US" smtClean="0"/>
              <a:t>8/31/2023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3178379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05852-DC14-467B-83EF-183D06DC8D84}"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148977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05852-DC14-467B-83EF-183D06DC8D84}" type="datetimeFigureOut">
              <a:rPr lang="en-US" smtClean="0"/>
              <a:t>8/31/2023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D157D-138F-470F-AD24-2FC6574E728A}" type="slidenum">
              <a:rPr lang="en-US" smtClean="0"/>
              <a:t>‹#›</a:t>
            </a:fld>
            <a:endParaRPr lang="en-US"/>
          </a:p>
        </p:txBody>
      </p:sp>
    </p:spTree>
    <p:extLst>
      <p:ext uri="{BB962C8B-B14F-4D97-AF65-F5344CB8AC3E}">
        <p14:creationId xmlns:p14="http://schemas.microsoft.com/office/powerpoint/2010/main" val="175696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05852-DC14-467B-83EF-183D06DC8D84}" type="datetimeFigureOut">
              <a:rPr lang="en-US" smtClean="0"/>
              <a:t>8/31/2023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D157D-138F-470F-AD24-2FC6574E728A}" type="slidenum">
              <a:rPr lang="en-US" smtClean="0"/>
              <a:t>‹#›</a:t>
            </a:fld>
            <a:endParaRPr lang="en-US"/>
          </a:p>
        </p:txBody>
      </p:sp>
    </p:spTree>
    <p:extLst>
      <p:ext uri="{BB962C8B-B14F-4D97-AF65-F5344CB8AC3E}">
        <p14:creationId xmlns:p14="http://schemas.microsoft.com/office/powerpoint/2010/main" val="2558975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ECE369 LAB1</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097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InstructionFetchUnit</a:t>
            </a:r>
            <a:endParaRPr lang="en-US" dirty="0"/>
          </a:p>
        </p:txBody>
      </p:sp>
      <p:sp>
        <p:nvSpPr>
          <p:cNvPr id="3" name="Content Placeholder 2"/>
          <p:cNvSpPr>
            <a:spLocks noGrp="1"/>
          </p:cNvSpPr>
          <p:nvPr>
            <p:ph idx="1"/>
          </p:nvPr>
        </p:nvSpPr>
        <p:spPr/>
        <p:txBody>
          <a:bodyPr/>
          <a:lstStyle/>
          <a:p>
            <a:r>
              <a:rPr lang="en-US" dirty="0" err="1"/>
              <a:t>ProgramCounter</a:t>
            </a:r>
            <a:endParaRPr lang="en-US" dirty="0"/>
          </a:p>
          <a:p>
            <a:pPr lvl="1"/>
            <a:r>
              <a:rPr lang="en-US" dirty="0"/>
              <a:t>A register that stores current instruction address.</a:t>
            </a:r>
          </a:p>
          <a:p>
            <a:pPr lvl="1"/>
            <a:r>
              <a:rPr lang="en-US" dirty="0"/>
              <a:t>POSEDGE clocked.</a:t>
            </a:r>
          </a:p>
          <a:p>
            <a:r>
              <a:rPr lang="en-US" dirty="0" err="1"/>
              <a:t>PCAdder</a:t>
            </a:r>
            <a:endParaRPr lang="en-US" dirty="0"/>
          </a:p>
          <a:p>
            <a:pPr lvl="1"/>
            <a:r>
              <a:rPr lang="en-US" dirty="0"/>
              <a:t>Output &lt;= Input + 4.</a:t>
            </a:r>
          </a:p>
          <a:p>
            <a:pPr lvl="1"/>
            <a:r>
              <a:rPr lang="en-US" dirty="0"/>
              <a:t>Increment to next instruction (similar to next line of code).</a:t>
            </a:r>
          </a:p>
          <a:p>
            <a:r>
              <a:rPr lang="en-US" dirty="0" err="1"/>
              <a:t>InstructionMemory</a:t>
            </a:r>
            <a:endParaRPr lang="en-US" dirty="0"/>
          </a:p>
          <a:p>
            <a:pPr lvl="1"/>
            <a:r>
              <a:rPr lang="en-US" dirty="0"/>
              <a:t>Stores all the instructions </a:t>
            </a:r>
            <a:r>
              <a:rPr lang="en-US"/>
              <a:t>in binary.</a:t>
            </a:r>
            <a:endParaRPr lang="en-US" dirty="0"/>
          </a:p>
          <a:p>
            <a:pPr lvl="1"/>
            <a:r>
              <a:rPr lang="en-US" dirty="0"/>
              <a:t>Read only.</a:t>
            </a:r>
          </a:p>
          <a:p>
            <a:pPr lvl="1"/>
            <a:r>
              <a:rPr lang="en-US" dirty="0"/>
              <a:t>Addressed by </a:t>
            </a:r>
            <a:r>
              <a:rPr lang="en-US" dirty="0" err="1"/>
              <a:t>ProgramCounter</a:t>
            </a:r>
            <a:endParaRPr lang="en-US" dirty="0"/>
          </a:p>
          <a:p>
            <a:pPr lvl="1"/>
            <a:endParaRPr lang="en-US" dirty="0"/>
          </a:p>
          <a:p>
            <a:endParaRPr lang="en-US" dirty="0"/>
          </a:p>
        </p:txBody>
      </p:sp>
    </p:spTree>
    <p:extLst>
      <p:ext uri="{BB962C8B-B14F-4D97-AF65-F5344CB8AC3E}">
        <p14:creationId xmlns:p14="http://schemas.microsoft.com/office/powerpoint/2010/main" val="2688862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InstructionFetchUnit</a:t>
            </a:r>
            <a:endParaRPr lang="en-US" dirty="0"/>
          </a:p>
        </p:txBody>
      </p:sp>
      <p:sp>
        <p:nvSpPr>
          <p:cNvPr id="4" name="Rectangle 3"/>
          <p:cNvSpPr/>
          <p:nvPr/>
        </p:nvSpPr>
        <p:spPr>
          <a:xfrm>
            <a:off x="7060557" y="2746060"/>
            <a:ext cx="2476982" cy="2222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InstructionMemory</a:t>
            </a:r>
            <a:endParaRPr lang="en-US" dirty="0"/>
          </a:p>
        </p:txBody>
      </p:sp>
      <p:sp>
        <p:nvSpPr>
          <p:cNvPr id="5" name="Trapezoid 4"/>
          <p:cNvSpPr/>
          <p:nvPr/>
        </p:nvSpPr>
        <p:spPr>
          <a:xfrm rot="5400000">
            <a:off x="1161629" y="3278125"/>
            <a:ext cx="914400" cy="121615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err="1"/>
              <a:t>PCAdder</a:t>
            </a:r>
            <a:endParaRPr lang="en-US" dirty="0"/>
          </a:p>
        </p:txBody>
      </p:sp>
      <p:sp>
        <p:nvSpPr>
          <p:cNvPr id="6" name="Rectangle 5"/>
          <p:cNvSpPr/>
          <p:nvPr/>
        </p:nvSpPr>
        <p:spPr>
          <a:xfrm>
            <a:off x="4493400" y="2925467"/>
            <a:ext cx="1979272" cy="18635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ProgramCounter</a:t>
            </a:r>
            <a:endParaRPr lang="en-US" dirty="0"/>
          </a:p>
        </p:txBody>
      </p:sp>
      <p:cxnSp>
        <p:nvCxnSpPr>
          <p:cNvPr id="8" name="Straight Arrow Connector 7"/>
          <p:cNvCxnSpPr>
            <a:stCxn id="5" idx="0"/>
            <a:endCxn id="6" idx="1"/>
          </p:cNvCxnSpPr>
          <p:nvPr/>
        </p:nvCxnSpPr>
        <p:spPr>
          <a:xfrm flipV="1">
            <a:off x="2226905" y="3857229"/>
            <a:ext cx="2266495" cy="28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6" idx="3"/>
            <a:endCxn id="4" idx="1"/>
          </p:cNvCxnSpPr>
          <p:nvPr/>
        </p:nvCxnSpPr>
        <p:spPr>
          <a:xfrm>
            <a:off x="6472672" y="3857229"/>
            <a:ext cx="58788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6" idx="3"/>
            <a:endCxn id="5" idx="2"/>
          </p:cNvCxnSpPr>
          <p:nvPr/>
        </p:nvCxnSpPr>
        <p:spPr>
          <a:xfrm flipH="1">
            <a:off x="1010753" y="3857229"/>
            <a:ext cx="5461919" cy="28972"/>
          </a:xfrm>
          <a:prstGeom prst="bentConnector5">
            <a:avLst>
              <a:gd name="adj1" fmla="val -4185"/>
              <a:gd name="adj2" fmla="val 4005115"/>
              <a:gd name="adj3" fmla="val 104185"/>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210765" y="4968399"/>
            <a:ext cx="1612108" cy="369332"/>
          </a:xfrm>
          <a:prstGeom prst="rect">
            <a:avLst/>
          </a:prstGeom>
          <a:noFill/>
        </p:spPr>
        <p:txBody>
          <a:bodyPr wrap="none" rtlCol="0">
            <a:spAutoFit/>
          </a:bodyPr>
          <a:lstStyle/>
          <a:p>
            <a:r>
              <a:rPr lang="en-US" dirty="0" err="1"/>
              <a:t>PCResult</a:t>
            </a:r>
            <a:r>
              <a:rPr lang="en-US" dirty="0"/>
              <a:t> [31:0]</a:t>
            </a:r>
          </a:p>
        </p:txBody>
      </p:sp>
      <p:cxnSp>
        <p:nvCxnSpPr>
          <p:cNvPr id="21" name="Straight Arrow Connector 20"/>
          <p:cNvCxnSpPr>
            <a:stCxn id="4" idx="3"/>
          </p:cNvCxnSpPr>
          <p:nvPr/>
        </p:nvCxnSpPr>
        <p:spPr>
          <a:xfrm flipV="1">
            <a:off x="9537539" y="3857229"/>
            <a:ext cx="135423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537539" y="3392440"/>
            <a:ext cx="1756250" cy="369332"/>
          </a:xfrm>
          <a:prstGeom prst="rect">
            <a:avLst/>
          </a:prstGeom>
          <a:noFill/>
        </p:spPr>
        <p:txBody>
          <a:bodyPr wrap="none" rtlCol="0">
            <a:spAutoFit/>
          </a:bodyPr>
          <a:lstStyle/>
          <a:p>
            <a:r>
              <a:rPr lang="en-US" dirty="0"/>
              <a:t>Instruction[31:0]</a:t>
            </a:r>
          </a:p>
        </p:txBody>
      </p:sp>
      <p:sp>
        <p:nvSpPr>
          <p:cNvPr id="23" name="TextBox 22"/>
          <p:cNvSpPr txBox="1"/>
          <p:nvPr/>
        </p:nvSpPr>
        <p:spPr>
          <a:xfrm>
            <a:off x="2345017" y="3886201"/>
            <a:ext cx="1988814" cy="369332"/>
          </a:xfrm>
          <a:prstGeom prst="rect">
            <a:avLst/>
          </a:prstGeom>
          <a:noFill/>
        </p:spPr>
        <p:txBody>
          <a:bodyPr wrap="none" rtlCol="0">
            <a:spAutoFit/>
          </a:bodyPr>
          <a:lstStyle/>
          <a:p>
            <a:r>
              <a:rPr lang="en-US" dirty="0" err="1"/>
              <a:t>PCAddResult</a:t>
            </a:r>
            <a:r>
              <a:rPr lang="en-US" dirty="0"/>
              <a:t> [31:0]</a:t>
            </a:r>
          </a:p>
        </p:txBody>
      </p:sp>
      <p:cxnSp>
        <p:nvCxnSpPr>
          <p:cNvPr id="49" name="Elbow Connector 48"/>
          <p:cNvCxnSpPr/>
          <p:nvPr/>
        </p:nvCxnSpPr>
        <p:spPr>
          <a:xfrm flipV="1">
            <a:off x="3920490" y="3318510"/>
            <a:ext cx="572910" cy="19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937635" y="3644265"/>
            <a:ext cx="577215" cy="19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791569" y="2923392"/>
            <a:ext cx="701987" cy="369332"/>
          </a:xfrm>
          <a:prstGeom prst="rect">
            <a:avLst/>
          </a:prstGeom>
          <a:noFill/>
        </p:spPr>
        <p:txBody>
          <a:bodyPr wrap="none" lIns="91440" tIns="45720" rIns="91440" bIns="45720" rtlCol="0" anchor="t">
            <a:spAutoFit/>
          </a:bodyPr>
          <a:lstStyle/>
          <a:p>
            <a:r>
              <a:rPr lang="en-US" dirty="0"/>
              <a:t>Reset</a:t>
            </a:r>
          </a:p>
        </p:txBody>
      </p:sp>
      <p:sp>
        <p:nvSpPr>
          <p:cNvPr id="53" name="TextBox 52"/>
          <p:cNvSpPr txBox="1"/>
          <p:nvPr/>
        </p:nvSpPr>
        <p:spPr>
          <a:xfrm>
            <a:off x="3938421" y="3364349"/>
            <a:ext cx="465192" cy="369332"/>
          </a:xfrm>
          <a:prstGeom prst="rect">
            <a:avLst/>
          </a:prstGeom>
          <a:noFill/>
        </p:spPr>
        <p:txBody>
          <a:bodyPr wrap="none" rtlCol="0">
            <a:spAutoFit/>
          </a:bodyPr>
          <a:lstStyle/>
          <a:p>
            <a:r>
              <a:rPr lang="en-US" dirty="0" err="1"/>
              <a:t>Clk</a:t>
            </a:r>
            <a:endParaRPr lang="en-US" dirty="0"/>
          </a:p>
        </p:txBody>
      </p:sp>
      <p:cxnSp>
        <p:nvCxnSpPr>
          <p:cNvPr id="7" name="Straight Arrow Connector 6">
            <a:extLst>
              <a:ext uri="{FF2B5EF4-FFF2-40B4-BE49-F238E27FC236}">
                <a16:creationId xmlns:a16="http://schemas.microsoft.com/office/drawing/2014/main" id="{9D02F579-9C3A-6481-C140-6736A37620E3}"/>
              </a:ext>
            </a:extLst>
          </p:cNvPr>
          <p:cNvCxnSpPr/>
          <p:nvPr/>
        </p:nvCxnSpPr>
        <p:spPr>
          <a:xfrm>
            <a:off x="6703359" y="5616389"/>
            <a:ext cx="4433047" cy="6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45665B7-E271-45AB-30E6-384A63A7D61D}"/>
              </a:ext>
            </a:extLst>
          </p:cNvPr>
          <p:cNvCxnSpPr/>
          <p:nvPr/>
        </p:nvCxnSpPr>
        <p:spPr>
          <a:xfrm>
            <a:off x="6706160" y="5008469"/>
            <a:ext cx="1121" cy="61184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AB52F55-343E-B961-F177-F065355B1F7B}"/>
              </a:ext>
            </a:extLst>
          </p:cNvPr>
          <p:cNvSpPr txBox="1"/>
          <p:nvPr/>
        </p:nvSpPr>
        <p:spPr>
          <a:xfrm>
            <a:off x="9612250" y="5853663"/>
            <a:ext cx="1612108" cy="369332"/>
          </a:xfrm>
          <a:prstGeom prst="rect">
            <a:avLst/>
          </a:prstGeom>
          <a:noFill/>
        </p:spPr>
        <p:txBody>
          <a:bodyPr wrap="none" rtlCol="0">
            <a:spAutoFit/>
          </a:bodyPr>
          <a:lstStyle/>
          <a:p>
            <a:r>
              <a:rPr lang="en-US" dirty="0" err="1"/>
              <a:t>PCResult</a:t>
            </a:r>
            <a:r>
              <a:rPr lang="en-US" dirty="0"/>
              <a:t> [31:0]</a:t>
            </a:r>
          </a:p>
        </p:txBody>
      </p:sp>
    </p:spTree>
    <p:extLst>
      <p:ext uri="{BB962C8B-B14F-4D97-AF65-F5344CB8AC3E}">
        <p14:creationId xmlns:p14="http://schemas.microsoft.com/office/powerpoint/2010/main" val="254418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26" y="0"/>
            <a:ext cx="10515600" cy="1325563"/>
          </a:xfrm>
        </p:spPr>
        <p:txBody>
          <a:bodyPr/>
          <a:lstStyle/>
          <a:p>
            <a:r>
              <a:rPr lang="en-US" dirty="0"/>
              <a:t>Top</a:t>
            </a:r>
          </a:p>
        </p:txBody>
      </p:sp>
      <p:sp>
        <p:nvSpPr>
          <p:cNvPr id="4" name="Rectangle 3"/>
          <p:cNvSpPr/>
          <p:nvPr/>
        </p:nvSpPr>
        <p:spPr>
          <a:xfrm>
            <a:off x="4800663" y="249073"/>
            <a:ext cx="2754775" cy="3032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InstructionFetchUnit</a:t>
            </a:r>
            <a:endParaRPr lang="en-US" dirty="0"/>
          </a:p>
        </p:txBody>
      </p:sp>
      <p:cxnSp>
        <p:nvCxnSpPr>
          <p:cNvPr id="16" name="Elbow Connector 15"/>
          <p:cNvCxnSpPr>
            <a:cxnSpLocks/>
          </p:cNvCxnSpPr>
          <p:nvPr/>
        </p:nvCxnSpPr>
        <p:spPr>
          <a:xfrm flipV="1">
            <a:off x="7555438" y="1765356"/>
            <a:ext cx="2011680" cy="76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555585" y="150164"/>
            <a:ext cx="11320040" cy="509563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Elbow Connector 24"/>
          <p:cNvCxnSpPr/>
          <p:nvPr/>
        </p:nvCxnSpPr>
        <p:spPr>
          <a:xfrm flipV="1">
            <a:off x="1242601" y="2958846"/>
            <a:ext cx="1168270" cy="3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16130" y="2593475"/>
            <a:ext cx="465192" cy="369332"/>
          </a:xfrm>
          <a:prstGeom prst="rect">
            <a:avLst/>
          </a:prstGeom>
          <a:noFill/>
        </p:spPr>
        <p:txBody>
          <a:bodyPr wrap="none" rtlCol="0">
            <a:spAutoFit/>
          </a:bodyPr>
          <a:lstStyle/>
          <a:p>
            <a:r>
              <a:rPr lang="en-US" dirty="0" err="1"/>
              <a:t>Clk</a:t>
            </a:r>
            <a:endParaRPr lang="en-US" dirty="0"/>
          </a:p>
        </p:txBody>
      </p:sp>
      <p:cxnSp>
        <p:nvCxnSpPr>
          <p:cNvPr id="30" name="Elbow Connector 29"/>
          <p:cNvCxnSpPr>
            <a:stCxn id="31" idx="3"/>
            <a:endCxn id="4" idx="1"/>
          </p:cNvCxnSpPr>
          <p:nvPr/>
        </p:nvCxnSpPr>
        <p:spPr>
          <a:xfrm>
            <a:off x="2054875" y="1765356"/>
            <a:ext cx="274578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352888" y="1580690"/>
            <a:ext cx="701987" cy="369332"/>
          </a:xfrm>
          <a:prstGeom prst="rect">
            <a:avLst/>
          </a:prstGeom>
          <a:noFill/>
        </p:spPr>
        <p:txBody>
          <a:bodyPr wrap="none" lIns="91440" tIns="45720" rIns="91440" bIns="45720" rtlCol="0" anchor="t">
            <a:spAutoFit/>
          </a:bodyPr>
          <a:lstStyle/>
          <a:p>
            <a:r>
              <a:rPr lang="en-US" dirty="0"/>
              <a:t>Reset</a:t>
            </a:r>
          </a:p>
        </p:txBody>
      </p:sp>
      <p:sp>
        <p:nvSpPr>
          <p:cNvPr id="11" name="Rectangle 10"/>
          <p:cNvSpPr/>
          <p:nvPr/>
        </p:nvSpPr>
        <p:spPr>
          <a:xfrm>
            <a:off x="2410871" y="2164252"/>
            <a:ext cx="1255232" cy="1337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ClkDiv</a:t>
            </a:r>
            <a:endParaRPr lang="en-US" dirty="0"/>
          </a:p>
        </p:txBody>
      </p:sp>
      <p:cxnSp>
        <p:nvCxnSpPr>
          <p:cNvPr id="13" name="Elbow Connector 12"/>
          <p:cNvCxnSpPr/>
          <p:nvPr/>
        </p:nvCxnSpPr>
        <p:spPr>
          <a:xfrm flipV="1">
            <a:off x="3632393" y="2833121"/>
            <a:ext cx="1168270" cy="3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9553045" y="1580689"/>
            <a:ext cx="1687885" cy="3401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Two4DigitDisply</a:t>
            </a:r>
          </a:p>
        </p:txBody>
      </p:sp>
      <p:cxnSp>
        <p:nvCxnSpPr>
          <p:cNvPr id="19" name="Elbow Connector 18"/>
          <p:cNvCxnSpPr>
            <a:cxnSpLocks/>
          </p:cNvCxnSpPr>
          <p:nvPr/>
        </p:nvCxnSpPr>
        <p:spPr>
          <a:xfrm>
            <a:off x="1242771" y="3726624"/>
            <a:ext cx="8327081" cy="969611"/>
          </a:xfrm>
          <a:prstGeom prst="bentConnector3">
            <a:avLst>
              <a:gd name="adj1" fmla="val 35532"/>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606645" y="1403643"/>
            <a:ext cx="1756250" cy="369332"/>
          </a:xfrm>
          <a:prstGeom prst="rect">
            <a:avLst/>
          </a:prstGeom>
        </p:spPr>
        <p:txBody>
          <a:bodyPr wrap="none">
            <a:spAutoFit/>
          </a:bodyPr>
          <a:lstStyle/>
          <a:p>
            <a:r>
              <a:rPr lang="en-US" dirty="0"/>
              <a:t>Instruction[15:0]</a:t>
            </a:r>
          </a:p>
        </p:txBody>
      </p:sp>
      <p:sp>
        <p:nvSpPr>
          <p:cNvPr id="32" name="Rectangle 31"/>
          <p:cNvSpPr/>
          <p:nvPr/>
        </p:nvSpPr>
        <p:spPr>
          <a:xfrm>
            <a:off x="9553045" y="1631277"/>
            <a:ext cx="1090363" cy="369332"/>
          </a:xfrm>
          <a:prstGeom prst="rect">
            <a:avLst/>
          </a:prstGeom>
        </p:spPr>
        <p:txBody>
          <a:bodyPr wrap="none">
            <a:spAutoFit/>
          </a:bodyPr>
          <a:lstStyle/>
          <a:p>
            <a:r>
              <a:rPr lang="en-US" dirty="0" err="1"/>
              <a:t>NumberA</a:t>
            </a:r>
            <a:endParaRPr lang="en-US" dirty="0"/>
          </a:p>
        </p:txBody>
      </p:sp>
      <p:sp>
        <p:nvSpPr>
          <p:cNvPr id="39" name="Rectangle 38"/>
          <p:cNvSpPr/>
          <p:nvPr/>
        </p:nvSpPr>
        <p:spPr>
          <a:xfrm>
            <a:off x="9575623" y="1935409"/>
            <a:ext cx="1082348" cy="369332"/>
          </a:xfrm>
          <a:prstGeom prst="rect">
            <a:avLst/>
          </a:prstGeom>
        </p:spPr>
        <p:txBody>
          <a:bodyPr wrap="none">
            <a:spAutoFit/>
          </a:bodyPr>
          <a:lstStyle/>
          <a:p>
            <a:r>
              <a:rPr lang="en-US" dirty="0" err="1"/>
              <a:t>NumberB</a:t>
            </a:r>
            <a:endParaRPr lang="en-US" dirty="0"/>
          </a:p>
        </p:txBody>
      </p:sp>
      <p:sp>
        <p:nvSpPr>
          <p:cNvPr id="3" name="TextBox 2"/>
          <p:cNvSpPr txBox="1"/>
          <p:nvPr/>
        </p:nvSpPr>
        <p:spPr>
          <a:xfrm>
            <a:off x="302860" y="5488744"/>
            <a:ext cx="11572765" cy="1200329"/>
          </a:xfrm>
          <a:prstGeom prst="rect">
            <a:avLst/>
          </a:prstGeom>
          <a:noFill/>
        </p:spPr>
        <p:txBody>
          <a:bodyPr wrap="square" rtlCol="0">
            <a:spAutoFit/>
          </a:bodyPr>
          <a:lstStyle/>
          <a:p>
            <a:r>
              <a:rPr lang="en-US" sz="2400" dirty="0"/>
              <a:t>This </a:t>
            </a:r>
            <a:r>
              <a:rPr lang="en-US" sz="2400" dirty="0" err="1"/>
              <a:t>datapath</a:t>
            </a:r>
            <a:r>
              <a:rPr lang="en-US" sz="2400" dirty="0"/>
              <a:t> shows the top level design when implementing the </a:t>
            </a:r>
            <a:r>
              <a:rPr lang="en-US" sz="2400" dirty="0" err="1"/>
              <a:t>InstructionFetchUnit</a:t>
            </a:r>
            <a:r>
              <a:rPr lang="en-US" sz="2400" dirty="0"/>
              <a:t> on the FPGA. It requires clock divider and two4digit display components that are provided with the Lab1-3 packet. </a:t>
            </a:r>
          </a:p>
        </p:txBody>
      </p:sp>
      <p:cxnSp>
        <p:nvCxnSpPr>
          <p:cNvPr id="23" name="Elbow Connector 15">
            <a:extLst>
              <a:ext uri="{FF2B5EF4-FFF2-40B4-BE49-F238E27FC236}">
                <a16:creationId xmlns:a16="http://schemas.microsoft.com/office/drawing/2014/main" id="{F56963C5-2364-4749-9993-20A904952378}"/>
              </a:ext>
            </a:extLst>
          </p:cNvPr>
          <p:cNvCxnSpPr/>
          <p:nvPr/>
        </p:nvCxnSpPr>
        <p:spPr>
          <a:xfrm flipV="1">
            <a:off x="7541365" y="2162423"/>
            <a:ext cx="2011680" cy="76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A826AA8-2EF1-4DCC-8D91-5C0C19508BCF}"/>
              </a:ext>
            </a:extLst>
          </p:cNvPr>
          <p:cNvSpPr txBox="1"/>
          <p:nvPr/>
        </p:nvSpPr>
        <p:spPr>
          <a:xfrm>
            <a:off x="7645143" y="2180324"/>
            <a:ext cx="1559209" cy="369332"/>
          </a:xfrm>
          <a:prstGeom prst="rect">
            <a:avLst/>
          </a:prstGeom>
          <a:noFill/>
        </p:spPr>
        <p:txBody>
          <a:bodyPr wrap="none" lIns="91440" tIns="45720" rIns="91440" bIns="45720" rtlCol="0" anchor="t">
            <a:spAutoFit/>
          </a:bodyPr>
          <a:lstStyle/>
          <a:p>
            <a:r>
              <a:rPr lang="en-US" err="1"/>
              <a:t>PCResult</a:t>
            </a:r>
            <a:r>
              <a:rPr lang="en-US" dirty="0"/>
              <a:t>[15:0]</a:t>
            </a:r>
            <a:endParaRPr lang="en-US">
              <a:cs typeface="Calibri"/>
            </a:endParaRPr>
          </a:p>
        </p:txBody>
      </p:sp>
      <p:sp>
        <p:nvSpPr>
          <p:cNvPr id="5" name="TextBox 4">
            <a:extLst>
              <a:ext uri="{FF2B5EF4-FFF2-40B4-BE49-F238E27FC236}">
                <a16:creationId xmlns:a16="http://schemas.microsoft.com/office/drawing/2014/main" id="{20961BF1-0A91-6E2D-5F3B-D4AAAB9A6D09}"/>
              </a:ext>
            </a:extLst>
          </p:cNvPr>
          <p:cNvSpPr txBox="1"/>
          <p:nvPr/>
        </p:nvSpPr>
        <p:spPr>
          <a:xfrm>
            <a:off x="883749" y="2213816"/>
            <a:ext cx="354584" cy="369332"/>
          </a:xfrm>
          <a:prstGeom prst="rect">
            <a:avLst/>
          </a:prstGeom>
          <a:noFill/>
        </p:spPr>
        <p:txBody>
          <a:bodyPr wrap="none" lIns="91440" tIns="45720" rIns="91440" bIns="45720" rtlCol="0" anchor="t">
            <a:spAutoFit/>
          </a:bodyPr>
          <a:lstStyle/>
          <a:p>
            <a:r>
              <a:rPr lang="en-US" dirty="0"/>
              <a:t>0 </a:t>
            </a:r>
          </a:p>
        </p:txBody>
      </p:sp>
      <p:cxnSp>
        <p:nvCxnSpPr>
          <p:cNvPr id="7" name="Straight Arrow Connector 6">
            <a:extLst>
              <a:ext uri="{FF2B5EF4-FFF2-40B4-BE49-F238E27FC236}">
                <a16:creationId xmlns:a16="http://schemas.microsoft.com/office/drawing/2014/main" id="{15AFB729-2793-2D77-35C4-ED3C892706C9}"/>
              </a:ext>
            </a:extLst>
          </p:cNvPr>
          <p:cNvCxnSpPr/>
          <p:nvPr/>
        </p:nvCxnSpPr>
        <p:spPr>
          <a:xfrm>
            <a:off x="1213758" y="2427514"/>
            <a:ext cx="118654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865E1DD-60CE-E5D4-DFFE-C9D7288C1F7B}"/>
              </a:ext>
            </a:extLst>
          </p:cNvPr>
          <p:cNvSpPr txBox="1"/>
          <p:nvPr/>
        </p:nvSpPr>
        <p:spPr>
          <a:xfrm>
            <a:off x="1057852" y="4796298"/>
            <a:ext cx="7445243" cy="369332"/>
          </a:xfrm>
          <a:prstGeom prst="rect">
            <a:avLst/>
          </a:prstGeom>
          <a:noFill/>
        </p:spPr>
        <p:txBody>
          <a:bodyPr wrap="none" lIns="91440" tIns="45720" rIns="91440" bIns="45720" rtlCol="0" anchor="t">
            <a:spAutoFit/>
          </a:bodyPr>
          <a:lstStyle/>
          <a:p>
            <a:r>
              <a:rPr lang="en-US" dirty="0">
                <a:highlight>
                  <a:srgbClr val="FFFF00"/>
                </a:highlight>
              </a:rPr>
              <a:t>(Reset of </a:t>
            </a:r>
            <a:r>
              <a:rPr lang="en-US" dirty="0" err="1">
                <a:highlight>
                  <a:srgbClr val="FFFF00"/>
                </a:highlight>
              </a:rPr>
              <a:t>ClkDiv</a:t>
            </a:r>
            <a:r>
              <a:rPr lang="en-US" dirty="0">
                <a:highlight>
                  <a:srgbClr val="FFFF00"/>
                </a:highlight>
              </a:rPr>
              <a:t> must be always inactive if you are using a </a:t>
            </a:r>
            <a:r>
              <a:rPr lang="en-US" dirty="0">
                <a:highlight>
                  <a:srgbClr val="FFFF00"/>
                </a:highlight>
                <a:ea typeface="+mn-lt"/>
                <a:cs typeface="+mn-lt"/>
              </a:rPr>
              <a:t>synchronous </a:t>
            </a:r>
            <a:r>
              <a:rPr lang="en-US" dirty="0">
                <a:highlight>
                  <a:srgbClr val="FFFF00"/>
                </a:highlight>
              </a:rPr>
              <a:t>Reset)</a:t>
            </a:r>
            <a:endParaRPr lang="en-US" dirty="0">
              <a:highlight>
                <a:srgbClr val="FFFF00"/>
              </a:highlight>
              <a:cs typeface="Calibri"/>
            </a:endParaRPr>
          </a:p>
        </p:txBody>
      </p:sp>
      <p:cxnSp>
        <p:nvCxnSpPr>
          <p:cNvPr id="10" name="Straight Arrow Connector 9">
            <a:extLst>
              <a:ext uri="{FF2B5EF4-FFF2-40B4-BE49-F238E27FC236}">
                <a16:creationId xmlns:a16="http://schemas.microsoft.com/office/drawing/2014/main" id="{1FF7730C-E634-8408-366B-F248406F7249}"/>
              </a:ext>
            </a:extLst>
          </p:cNvPr>
          <p:cNvCxnSpPr/>
          <p:nvPr/>
        </p:nvCxnSpPr>
        <p:spPr>
          <a:xfrm flipH="1">
            <a:off x="1238863" y="2961019"/>
            <a:ext cx="10084" cy="751913"/>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8F7BDE7-2D4B-EB19-7709-51595E125C1F}"/>
              </a:ext>
            </a:extLst>
          </p:cNvPr>
          <p:cNvSpPr txBox="1"/>
          <p:nvPr/>
        </p:nvSpPr>
        <p:spPr>
          <a:xfrm>
            <a:off x="4391919" y="4326913"/>
            <a:ext cx="465192" cy="369332"/>
          </a:xfrm>
          <a:prstGeom prst="rect">
            <a:avLst/>
          </a:prstGeom>
          <a:noFill/>
        </p:spPr>
        <p:txBody>
          <a:bodyPr wrap="none" rtlCol="0">
            <a:spAutoFit/>
          </a:bodyPr>
          <a:lstStyle/>
          <a:p>
            <a:r>
              <a:rPr lang="en-US" dirty="0" err="1"/>
              <a:t>Clk</a:t>
            </a:r>
            <a:endParaRPr lang="en-US" dirty="0"/>
          </a:p>
        </p:txBody>
      </p:sp>
    </p:spTree>
    <p:extLst>
      <p:ext uri="{BB962C8B-B14F-4D97-AF65-F5344CB8AC3E}">
        <p14:creationId xmlns:p14="http://schemas.microsoft.com/office/powerpoint/2010/main" val="379310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Is there a difference between the behavioral simulation (</a:t>
            </a:r>
            <a:r>
              <a:rPr lang="en-US" sz="2800" dirty="0" err="1"/>
              <a:t>testbench</a:t>
            </a:r>
            <a:r>
              <a:rPr lang="en-US" sz="2800" dirty="0"/>
              <a:t>) and post routing simulation</a:t>
            </a:r>
          </a:p>
        </p:txBody>
      </p:sp>
      <p:sp>
        <p:nvSpPr>
          <p:cNvPr id="3" name="Content Placeholder 2"/>
          <p:cNvSpPr>
            <a:spLocks noGrp="1"/>
          </p:cNvSpPr>
          <p:nvPr>
            <p:ph idx="1"/>
          </p:nvPr>
        </p:nvSpPr>
        <p:spPr/>
        <p:txBody>
          <a:bodyPr/>
          <a:lstStyle/>
          <a:p>
            <a:r>
              <a:rPr lang="en-US" dirty="0"/>
              <a:t>Post routing simulation corresponds to post-implementation functional simulation. This is the simulation of your design on chosen FPGA platform. If your design works on this then it is most likely to work on FPGA.</a:t>
            </a:r>
          </a:p>
          <a:p>
            <a:pPr marL="0" indent="0">
              <a:buNone/>
            </a:pPr>
            <a:endParaRPr lang="en-US" dirty="0"/>
          </a:p>
          <a:p>
            <a:r>
              <a:rPr lang="en-US" dirty="0"/>
              <a:t>Behavioral: It simulates your code (more c like runs) but does not guarantee that your design will be synthesizable into RTL. </a:t>
            </a:r>
          </a:p>
          <a:p>
            <a:pPr marL="0" indent="0">
              <a:buNone/>
            </a:pPr>
            <a:endParaRPr lang="en-US" dirty="0"/>
          </a:p>
          <a:p>
            <a:r>
              <a:rPr lang="en-US" dirty="0"/>
              <a:t>We care about synthesizable codes in this course.</a:t>
            </a:r>
          </a:p>
          <a:p>
            <a:endParaRPr lang="en-US" dirty="0"/>
          </a:p>
        </p:txBody>
      </p:sp>
    </p:spTree>
    <p:extLst>
      <p:ext uri="{BB962C8B-B14F-4D97-AF65-F5344CB8AC3E}">
        <p14:creationId xmlns:p14="http://schemas.microsoft.com/office/powerpoint/2010/main" val="429157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does the first instruction remain at zero for more than one clock cycle. My behavioral waveform does not have this issue.</a:t>
            </a:r>
          </a:p>
        </p:txBody>
      </p:sp>
      <p:sp>
        <p:nvSpPr>
          <p:cNvPr id="3" name="Content Placeholder 2"/>
          <p:cNvSpPr>
            <a:spLocks noGrp="1"/>
          </p:cNvSpPr>
          <p:nvPr>
            <p:ph idx="1"/>
          </p:nvPr>
        </p:nvSpPr>
        <p:spPr/>
        <p:txBody>
          <a:bodyPr/>
          <a:lstStyle/>
          <a:p>
            <a:pPr marL="0" indent="0">
              <a:buNone/>
            </a:pPr>
            <a:r>
              <a:rPr lang="en-US" dirty="0"/>
              <a:t>The clock speed that set in your test bench may be too fast. Look at the line in your test bench where you're setting up your clock speed and try increasing. Note that this may also mean you have to increase the value of some wait statements in the rest of your test bench code (i.e. the amount of time to wait before setting Reset back to 0.)</a:t>
            </a:r>
          </a:p>
          <a:p>
            <a:pPr marL="0" indent="0">
              <a:buNone/>
            </a:pPr>
            <a:endParaRPr lang="en-US" dirty="0"/>
          </a:p>
          <a:p>
            <a:pPr marL="0" indent="0">
              <a:buNone/>
            </a:pPr>
            <a:r>
              <a:rPr lang="en-US" dirty="0"/>
              <a:t>Issue is  that there's some setup that's happening at the start of the simulation, which cannot be completed within one clock cycle (using the faster speed) and once the setup is done it can handle the faster clock speed.</a:t>
            </a:r>
          </a:p>
        </p:txBody>
      </p:sp>
    </p:spTree>
    <p:extLst>
      <p:ext uri="{BB962C8B-B14F-4D97-AF65-F5344CB8AC3E}">
        <p14:creationId xmlns:p14="http://schemas.microsoft.com/office/powerpoint/2010/main" val="296448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208488" cy="1325563"/>
          </a:xfrm>
        </p:spPr>
        <p:txBody>
          <a:bodyPr>
            <a:noAutofit/>
          </a:bodyPr>
          <a:lstStyle/>
          <a:p>
            <a:r>
              <a:rPr lang="en-US" sz="2800" dirty="0"/>
              <a:t>I read on a few sites that for loops should be avoided in RTL design, because they are costly in terms of resources of the FPGA to implement. Is this true, should I use a for loop to instantiate the memory elements in Instruction Memory?</a:t>
            </a:r>
          </a:p>
        </p:txBody>
      </p:sp>
      <p:sp>
        <p:nvSpPr>
          <p:cNvPr id="3" name="Content Placeholder 2"/>
          <p:cNvSpPr>
            <a:spLocks noGrp="1"/>
          </p:cNvSpPr>
          <p:nvPr>
            <p:ph idx="1"/>
          </p:nvPr>
        </p:nvSpPr>
        <p:spPr>
          <a:xfrm>
            <a:off x="838200" y="2144602"/>
            <a:ext cx="10515600" cy="4351338"/>
          </a:xfrm>
        </p:spPr>
        <p:txBody>
          <a:bodyPr/>
          <a:lstStyle/>
          <a:p>
            <a:pPr marL="0" indent="0">
              <a:buNone/>
            </a:pPr>
            <a:r>
              <a:rPr lang="en-US" dirty="0"/>
              <a:t>In RTL designs, if you use loops then it should be of definite iterations. This is because loops are converted into combinational circuits. So, during compilation, compiler should know how many iterations are there.</a:t>
            </a:r>
          </a:p>
          <a:p>
            <a:pPr marL="0" indent="0">
              <a:buNone/>
            </a:pPr>
            <a:r>
              <a:rPr lang="en-US" dirty="0"/>
              <a:t> </a:t>
            </a:r>
          </a:p>
          <a:p>
            <a:pPr marL="0" indent="0">
              <a:buNone/>
            </a:pPr>
            <a:r>
              <a:rPr lang="en-US" dirty="0"/>
              <a:t>For memory initialization you can use "for loops". But sometimes when memory is big you might want to look into using "</a:t>
            </a:r>
            <a:r>
              <a:rPr lang="en-US" dirty="0" err="1"/>
              <a:t>readmemh</a:t>
            </a:r>
            <a:r>
              <a:rPr lang="en-US" dirty="0"/>
              <a:t> or </a:t>
            </a:r>
            <a:r>
              <a:rPr lang="en-US" dirty="0" err="1"/>
              <a:t>readmemb</a:t>
            </a:r>
            <a:r>
              <a:rPr lang="en-US" dirty="0"/>
              <a:t>", it reduces compilation time.</a:t>
            </a:r>
          </a:p>
          <a:p>
            <a:endParaRPr lang="en-US" dirty="0"/>
          </a:p>
        </p:txBody>
      </p:sp>
    </p:spTree>
    <p:extLst>
      <p:ext uri="{BB962C8B-B14F-4D97-AF65-F5344CB8AC3E}">
        <p14:creationId xmlns:p14="http://schemas.microsoft.com/office/powerpoint/2010/main" val="117982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1" y="365125"/>
            <a:ext cx="11979349" cy="1325563"/>
          </a:xfrm>
        </p:spPr>
        <p:txBody>
          <a:bodyPr>
            <a:normAutofit/>
          </a:bodyPr>
          <a:lstStyle/>
          <a:p>
            <a:r>
              <a:rPr lang="en-US" sz="2800" dirty="0"/>
              <a:t>I might be missing something, but there doesn't appear to be a lab 1-3 </a:t>
            </a:r>
            <a:r>
              <a:rPr lang="en-US" sz="2800" dirty="0" err="1"/>
              <a:t>dropbox</a:t>
            </a:r>
            <a:r>
              <a:rPr lang="en-US" sz="2800" dirty="0"/>
              <a:t> on d2l to submit to. Is this an error, or are we supposed to submit to a different location than d2l?</a:t>
            </a:r>
          </a:p>
        </p:txBody>
      </p:sp>
      <p:sp>
        <p:nvSpPr>
          <p:cNvPr id="3" name="Content Placeholder 2"/>
          <p:cNvSpPr>
            <a:spLocks noGrp="1"/>
          </p:cNvSpPr>
          <p:nvPr>
            <p:ph idx="1"/>
          </p:nvPr>
        </p:nvSpPr>
        <p:spPr/>
        <p:txBody>
          <a:bodyPr/>
          <a:lstStyle/>
          <a:p>
            <a:r>
              <a:rPr lang="en-US" dirty="0"/>
              <a:t>You need to join a group first. Make sure you and your partner join the same one, and the submission box should show up</a:t>
            </a:r>
          </a:p>
        </p:txBody>
      </p:sp>
      <p:sp>
        <p:nvSpPr>
          <p:cNvPr id="4" name="TextBox 3"/>
          <p:cNvSpPr txBox="1"/>
          <p:nvPr/>
        </p:nvSpPr>
        <p:spPr>
          <a:xfrm>
            <a:off x="212651" y="3476787"/>
            <a:ext cx="10889302" cy="2246769"/>
          </a:xfrm>
          <a:prstGeom prst="rect">
            <a:avLst/>
          </a:prstGeom>
          <a:noFill/>
        </p:spPr>
        <p:txBody>
          <a:bodyPr wrap="square" rtlCol="0">
            <a:spAutoFit/>
          </a:bodyPr>
          <a:lstStyle/>
          <a:p>
            <a:r>
              <a:rPr lang="en-US" sz="2800" dirty="0"/>
              <a:t>Is there something we need to do in order to join a group on D2L? Currently it wont allow me to join my partners group just select it.</a:t>
            </a:r>
          </a:p>
          <a:p>
            <a:endParaRPr lang="en-US" sz="2800" dirty="0"/>
          </a:p>
          <a:p>
            <a:pPr marL="285750" indent="-285750">
              <a:buFont typeface="Arial" panose="020B0604020202020204" pitchFamily="34" charset="0"/>
              <a:buChar char="•"/>
            </a:pPr>
            <a:r>
              <a:rPr lang="en-US" sz="2800" dirty="0"/>
              <a:t>There is a time limit on joining or changing groups.  Also verify you're trying to join the same group as your partner did.</a:t>
            </a:r>
          </a:p>
        </p:txBody>
      </p:sp>
    </p:spTree>
    <p:extLst>
      <p:ext uri="{BB962C8B-B14F-4D97-AF65-F5344CB8AC3E}">
        <p14:creationId xmlns:p14="http://schemas.microsoft.com/office/powerpoint/2010/main" val="1985722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Materials To Be Careful About</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1) Improper use of blocking (=) and non blocking assignments (&lt;=) in </a:t>
            </a:r>
            <a:r>
              <a:rPr lang="en-US" dirty="0" err="1"/>
              <a:t>verilog</a:t>
            </a:r>
            <a:r>
              <a:rPr lang="en-US" dirty="0"/>
              <a:t>.</a:t>
            </a:r>
          </a:p>
          <a:p>
            <a:pPr marL="0" indent="0">
              <a:buNone/>
            </a:pPr>
            <a:r>
              <a:rPr lang="en-US" dirty="0"/>
              <a:t>Reference: You may want to review section 1- 5 in the following document. You can refer to other sections also for better understanding of RTL designing.</a:t>
            </a:r>
          </a:p>
          <a:p>
            <a:pPr marL="0" indent="0">
              <a:buNone/>
            </a:pPr>
            <a:r>
              <a:rPr lang="en-US" dirty="0"/>
              <a:t>               Refer to D2L Content/Verilog/CummingsSNUG2000SJ_NBA.pdf.</a:t>
            </a:r>
          </a:p>
          <a:p>
            <a:pPr marL="0" indent="0">
              <a:buNone/>
            </a:pPr>
            <a:r>
              <a:rPr lang="en-US" dirty="0"/>
              <a:t> </a:t>
            </a:r>
          </a:p>
          <a:p>
            <a:pPr marL="0" indent="0">
              <a:buNone/>
            </a:pPr>
            <a:r>
              <a:rPr lang="en-US" dirty="0"/>
              <a:t>2) Difference between "wire" and "</a:t>
            </a:r>
            <a:r>
              <a:rPr lang="en-US" dirty="0" err="1"/>
              <a:t>reg</a:t>
            </a:r>
            <a:r>
              <a:rPr lang="en-US" dirty="0"/>
              <a:t>" data type:</a:t>
            </a:r>
          </a:p>
          <a:p>
            <a:pPr marL="0" indent="0">
              <a:buNone/>
            </a:pPr>
            <a:r>
              <a:rPr lang="en-US" dirty="0"/>
              <a:t>                  D2L Content/Verilog/Nets.pdf</a:t>
            </a:r>
          </a:p>
          <a:p>
            <a:pPr marL="0" indent="0">
              <a:buNone/>
            </a:pPr>
            <a:r>
              <a:rPr lang="en-US" dirty="0"/>
              <a:t>                "</a:t>
            </a:r>
            <a:r>
              <a:rPr lang="en-US" dirty="0" err="1"/>
              <a:t>reg</a:t>
            </a:r>
            <a:r>
              <a:rPr lang="en-US" dirty="0"/>
              <a:t>" data type does not mean "register" component. "</a:t>
            </a:r>
            <a:r>
              <a:rPr lang="en-US" dirty="0" err="1"/>
              <a:t>reg</a:t>
            </a:r>
            <a:r>
              <a:rPr lang="en-US" dirty="0"/>
              <a:t>" is just a data type used to declare variables for "always" and "initial" block.</a:t>
            </a:r>
          </a:p>
          <a:p>
            <a:endParaRPr lang="en-US" dirty="0"/>
          </a:p>
        </p:txBody>
      </p:sp>
    </p:spTree>
    <p:extLst>
      <p:ext uri="{BB962C8B-B14F-4D97-AF65-F5344CB8AC3E}">
        <p14:creationId xmlns:p14="http://schemas.microsoft.com/office/powerpoint/2010/main" val="1565768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708</Words>
  <Application>Microsoft Office PowerPoint</Application>
  <PresentationFormat>Widescreen</PresentationFormat>
  <Paragraphs>59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ECE369 LAB1</vt:lpstr>
      <vt:lpstr>InstructionFetchUnit</vt:lpstr>
      <vt:lpstr>InstructionFetchUnit</vt:lpstr>
      <vt:lpstr>Top</vt:lpstr>
      <vt:lpstr>Is there a difference between the behavioral simulation (testbench) and post routing simulation</vt:lpstr>
      <vt:lpstr>Why does the first instruction remain at zero for more than one clock cycle. My behavioral waveform does not have this issue.</vt:lpstr>
      <vt:lpstr>I read on a few sites that for loops should be avoided in RTL design, because they are costly in terms of resources of the FPGA to implement. Is this true, should I use a for loop to instantiate the memory elements in Instruction Memory?</vt:lpstr>
      <vt:lpstr>I might be missing something, but there doesn't appear to be a lab 1-3 dropbox on d2l to submit to. Is this an error, or are we supposed to submit to a different location than d2l?</vt:lpstr>
      <vt:lpstr>Materials To Be Careful 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ECE369 LAB3</dc:title>
  <dc:creator>changs</dc:creator>
  <cp:lastModifiedBy>Akoglu, Ali - (akoglu)</cp:lastModifiedBy>
  <cp:revision>94</cp:revision>
  <dcterms:created xsi:type="dcterms:W3CDTF">2013-09-10T04:56:08Z</dcterms:created>
  <dcterms:modified xsi:type="dcterms:W3CDTF">2023-09-01T00:30:55Z</dcterms:modified>
</cp:coreProperties>
</file>