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1" r:id="rId3"/>
    <p:sldId id="272" r:id="rId4"/>
    <p:sldId id="273" r:id="rId5"/>
    <p:sldId id="269" r:id="rId6"/>
    <p:sldId id="258" r:id="rId7"/>
    <p:sldId id="260" r:id="rId8"/>
    <p:sldId id="270" r:id="rId9"/>
    <p:sldId id="274" r:id="rId10"/>
    <p:sldId id="261" r:id="rId11"/>
    <p:sldId id="262" r:id="rId12"/>
    <p:sldId id="275" r:id="rId13"/>
    <p:sldId id="264" r:id="rId14"/>
    <p:sldId id="276" r:id="rId15"/>
    <p:sldId id="267" r:id="rId16"/>
    <p:sldId id="266" r:id="rId17"/>
    <p:sldId id="278" r:id="rId18"/>
    <p:sldId id="26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8844" autoAdjust="0"/>
  </p:normalViewPr>
  <p:slideViewPr>
    <p:cSldViewPr>
      <p:cViewPr varScale="1">
        <p:scale>
          <a:sx n="113" d="100"/>
          <a:sy n="113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Cue-pain test task- for sessions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Cue-pain test task- for sessions 7-10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8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Cue-pain, cues recognition task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2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Cue-pain conditioning task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Cue-pain symbolic learning- task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1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blocks, no experimenter involvement needed (for the symbolic learning task)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Counterfactual- task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Counterfactual- before post-session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calibration_tolerate_question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calibration_pre_stim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calibration_reach_lowest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Dose response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Familiarization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400"/>
            <a:ext cx="9144000" cy="683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We will now introduce a series of heat stimuli.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Following each heat stimulus, you will be asked to rate how much pain you experienced.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We want you to get familiar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with the stimuli and scale.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Please let the experimenter know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if you have any questions.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Press ‘s’ when you are ready to start.</a:t>
            </a:r>
          </a:p>
          <a:p>
            <a:pPr marL="0" indent="0" algn="ctr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</a:rPr>
              <a:t>Get ready!</a:t>
            </a:r>
            <a:endParaRPr lang="he-I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2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In the next part, you will be asked to rate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your pain expectations and pain experience.</a:t>
            </a:r>
          </a:p>
          <a:p>
            <a:pPr marL="0" indent="0" algn="ctr">
              <a:buNone/>
            </a:pP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Most heat stimuli will be preceded by pictures.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Sometimes the picture will be one of these: </a:t>
            </a: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     will be followed by LOW heat stimuli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05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       will be followed by HIGH heat stimuli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12F56-F7EE-E54A-B6D5-C346EB19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67200"/>
            <a:ext cx="912894" cy="62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5F9D0-FB5C-8A47-9346-707DFED4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63" y="5029200"/>
            <a:ext cx="916131" cy="6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In the next part, you will be asked to rate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your pain expectations and pain experience.</a:t>
            </a:r>
          </a:p>
          <a:p>
            <a:pPr marL="0" indent="0" algn="ctr">
              <a:buNone/>
            </a:pP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Most heat stimuli will be preceded by pictures.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</p:spTree>
    <p:extLst>
      <p:ext uri="{BB962C8B-B14F-4D97-AF65-F5344CB8AC3E}">
        <p14:creationId xmlns:p14="http://schemas.microsoft.com/office/powerpoint/2010/main" val="130508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the next part, you will see pictures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will be asked to rate how painful you expect a stimulus to be following this picture.</a:t>
            </a:r>
          </a:p>
          <a:p>
            <a:pPr marL="0" indent="0" algn="ctr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</p:spTree>
    <p:extLst>
      <p:ext uri="{BB962C8B-B14F-4D97-AF65-F5344CB8AC3E}">
        <p14:creationId xmlns:p14="http://schemas.microsoft.com/office/powerpoint/2010/main" val="355396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In the next part, you will be asked to rate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your pain expectations and pain experience.</a:t>
            </a:r>
          </a:p>
          <a:p>
            <a:pPr marL="0" indent="0" algn="ctr">
              <a:buNone/>
            </a:pP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Most heat stimuli will be preceded by pictures.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</p:spTree>
    <p:extLst>
      <p:ext uri="{BB962C8B-B14F-4D97-AF65-F5344CB8AC3E}">
        <p14:creationId xmlns:p14="http://schemas.microsoft.com/office/powerpoint/2010/main" val="339750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In the next part, you will learn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associations between pictures and heat levels.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You will see a picture and then we will ask you to rate how hot you expect the next stimulus to be. 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Then, the heat level will be displayed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 a picture of a thermometer.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These heat stimuli will be applied to your skin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later parts of the experiment.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Press ‘s’ when you are ready to start.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9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Please </a:t>
            </a:r>
            <a:r>
              <a:rPr lang="en-US" sz="3600">
                <a:solidFill>
                  <a:schemeClr val="bg1"/>
                </a:solidFill>
              </a:rPr>
              <a:t>press ‘s’ </a:t>
            </a:r>
            <a:r>
              <a:rPr lang="en-US" sz="3600" dirty="0">
                <a:solidFill>
                  <a:schemeClr val="bg1"/>
                </a:solidFill>
              </a:rPr>
              <a:t>when you are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ready to start the next block.</a:t>
            </a: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2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In the next part, you will watch a series of videos.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After each video, you will be asked to rate 7 different feelings you felt during the video: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Personal relevance, happy, sad, afraid, disgusted,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warm and tender, and engaged.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You will move the mouse on a scale from “not at all” to “extremely” and click the mouse to submit your rating. 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</p:spTree>
    <p:extLst>
      <p:ext uri="{BB962C8B-B14F-4D97-AF65-F5344CB8AC3E}">
        <p14:creationId xmlns:p14="http://schemas.microsoft.com/office/powerpoint/2010/main" val="41665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In the next part, you will be presented with pairs of potential outcomes. Alternative outcomes include different levels of heat stimuli as well as monetary outcomes (gaining / losing money). For example:</a:t>
            </a:r>
          </a:p>
          <a:p>
            <a:pPr marL="0" indent="0" algn="ctr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And another example of a different pair:</a:t>
            </a:r>
          </a:p>
          <a:p>
            <a:pPr marL="0" indent="0" algn="ctr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One of the two alternatives will be randomly chosen by the computer (</a:t>
            </a:r>
            <a:r>
              <a:rPr lang="en-US" sz="2200" b="1" dirty="0">
                <a:solidFill>
                  <a:schemeClr val="bg1"/>
                </a:solidFill>
              </a:rPr>
              <a:t>50% chance for each</a:t>
            </a:r>
            <a:r>
              <a:rPr lang="en-US" sz="2200" dirty="0">
                <a:solidFill>
                  <a:schemeClr val="bg1"/>
                </a:solidFill>
              </a:rPr>
              <a:t>). You have no control on the chosen outcome. </a:t>
            </a:r>
          </a:p>
          <a:p>
            <a:pPr marL="0" indent="0" algn="ctr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You will rate how you feel about the outcome, and then the chosen stimulus will be delivered (if pain) or shown on the screen (if monetary).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chemeClr val="bg1"/>
                </a:solidFill>
              </a:rPr>
              <a:t>Money gained / lost will be added to / reduced</a:t>
            </a:r>
            <a:br>
              <a:rPr lang="en-US" sz="22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from your compensation for the current session. </a:t>
            </a:r>
          </a:p>
          <a:p>
            <a:pPr marL="0" indent="0" algn="ctr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If you have any questions, please ask them now.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63E8A-C164-7C43-A311-3C726BFBA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5"/>
          <a:stretch/>
        </p:blipFill>
        <p:spPr>
          <a:xfrm>
            <a:off x="2955471" y="1143000"/>
            <a:ext cx="3233059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BE136-2208-8E4E-A1BC-C144EAD8B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2324100"/>
            <a:ext cx="2654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6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You will now be asked a few questions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about the stimuli of the last task.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Your answers will NOT affect your monetary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compensation for the current session.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Please look at the screen and answer the questions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when they are shown, using the computer keyboard,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your own pace.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If you have any questions (now or during this part),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please call the experimenter.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</p:spTree>
    <p:extLst>
      <p:ext uri="{BB962C8B-B14F-4D97-AF65-F5344CB8AC3E}">
        <p14:creationId xmlns:p14="http://schemas.microsoft.com/office/powerpoint/2010/main" val="88793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400"/>
            <a:ext cx="9144000" cy="68326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Now that you experienced the heat stimuli, we want to make sure you would like to continue.</a:t>
            </a:r>
          </a:p>
          <a:p>
            <a:pPr marL="0" indent="0" algn="ctr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will never get a stimulus with a higher intensity or </a:t>
            </a:r>
            <a:r>
              <a:rPr lang="en-US">
                <a:solidFill>
                  <a:schemeClr val="bg1"/>
                </a:solidFill>
              </a:rPr>
              <a:t>longer duration </a:t>
            </a:r>
            <a:r>
              <a:rPr lang="en-US" dirty="0">
                <a:solidFill>
                  <a:schemeClr val="bg1"/>
                </a:solidFill>
              </a:rPr>
              <a:t>than you got in this session.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highest one will only be delivered occasionally.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Can you tolerate it?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 ‘y’ - yes or ‘n’ - no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Please let us know if you have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2969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400"/>
            <a:ext cx="9144000" cy="629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We will adjust the intensities accordingly.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We will now deliver the new highest stimuli,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to make sure you can tolerate it.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Note that it should be painful,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but always tolerable.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These stimuli will not damage your tissue.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Press ‘s’ when you are ready.</a:t>
            </a:r>
          </a:p>
        </p:txBody>
      </p:sp>
    </p:spTree>
    <p:extLst>
      <p:ext uri="{BB962C8B-B14F-4D97-AF65-F5344CB8AC3E}">
        <p14:creationId xmlns:p14="http://schemas.microsoft.com/office/powerpoint/2010/main" val="11938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400"/>
            <a:ext cx="9144000" cy="629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Unfortunately, we can not go lower than this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for the highest stimulus.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Note that it should be painful, but always tolerable. These stimuli will not damage your tissue.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If you can not tolerate this occasionally, you can choose to quit the experiment now.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NO consequences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you choose to do so.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Experimenter – press ‘c’ to continue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In the next part, heat will be delivered to your arm. Following each heat stimulus, you will be asked to rate how much pain you experienced. 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bg1"/>
                </a:solidFill>
              </a:rPr>
              <a:t>You may also be asked to rate the pain you expect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before all or some of the stimuli.</a:t>
            </a:r>
            <a:br>
              <a:rPr lang="en-US" sz="3000" dirty="0">
                <a:solidFill>
                  <a:schemeClr val="bg1"/>
                </a:solidFill>
              </a:rPr>
            </a:b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Please look at the screen and answer the questions when they are shown, using the computer mouse.</a:t>
            </a:r>
          </a:p>
          <a:p>
            <a:pPr marL="0" indent="0" algn="ctr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chemeClr val="bg1"/>
                </a:solidFill>
              </a:rPr>
              <a:t>Press ‘s’ when you are ready to start.</a:t>
            </a:r>
          </a:p>
        </p:txBody>
      </p:sp>
    </p:spTree>
    <p:extLst>
      <p:ext uri="{BB962C8B-B14F-4D97-AF65-F5344CB8AC3E}">
        <p14:creationId xmlns:p14="http://schemas.microsoft.com/office/powerpoint/2010/main" val="62590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Press ‘s’ when you are ready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to start the next block</a:t>
            </a:r>
            <a:endParaRPr lang="he-I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This is the end of this part.</a:t>
            </a: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Please wait for the experimenter.</a:t>
            </a: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800" dirty="0">
                <a:solidFill>
                  <a:schemeClr val="bg1"/>
                </a:solidFill>
              </a:rPr>
              <a:t>(experimenter: press ‘e’ to end,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chemeClr val="bg1"/>
                </a:solidFill>
              </a:rPr>
              <a:t>and start the next task)</a:t>
            </a:r>
            <a:endParaRPr lang="he-I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7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This is the end of the familiarization part.</a:t>
            </a:r>
          </a:p>
          <a:p>
            <a:pPr marL="0" indent="0" algn="ctr" rtl="1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Please wait for the experimenter.</a:t>
            </a:r>
          </a:p>
          <a:p>
            <a:pPr marL="0" indent="0" algn="ctr" rtl="1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Please ask the experimenter</a:t>
            </a: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any question you have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(experimenter: press ‘e’ to proceed to calibration)</a:t>
            </a:r>
          </a:p>
        </p:txBody>
      </p:sp>
    </p:spTree>
    <p:extLst>
      <p:ext uri="{BB962C8B-B14F-4D97-AF65-F5344CB8AC3E}">
        <p14:creationId xmlns:p14="http://schemas.microsoft.com/office/powerpoint/2010/main" val="137350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944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Thank you!</a:t>
            </a:r>
          </a:p>
          <a:p>
            <a:pPr marL="0" indent="0" algn="ctr" rtl="1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This is the end of the calibration part.</a:t>
            </a:r>
          </a:p>
          <a:p>
            <a:pPr marL="0" indent="0" algn="ctr" rtl="1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sz="3600" dirty="0">
                <a:solidFill>
                  <a:schemeClr val="bg1"/>
                </a:solidFill>
              </a:rPr>
              <a:t>Experimenter, please press ‘e’ to end the task</a:t>
            </a:r>
          </a:p>
          <a:p>
            <a:pPr marL="0" indent="0" algn="ctr" rtl="1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25431</TotalTime>
  <Words>1278</Words>
  <Application>Microsoft Macintosh PowerPoint</Application>
  <PresentationFormat>On-screen Show (4:3)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Rotem Botvinik Nezer</cp:lastModifiedBy>
  <cp:revision>278</cp:revision>
  <dcterms:created xsi:type="dcterms:W3CDTF">2015-04-14T07:47:41Z</dcterms:created>
  <dcterms:modified xsi:type="dcterms:W3CDTF">2021-02-17T14:34:25Z</dcterms:modified>
</cp:coreProperties>
</file>