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58" r:id="rId3"/>
    <p:sldId id="260" r:id="rId4"/>
    <p:sldId id="261" r:id="rId5"/>
    <p:sldId id="262" r:id="rId6"/>
    <p:sldId id="275" r:id="rId7"/>
    <p:sldId id="264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83" r:id="rId16"/>
    <p:sldId id="284" r:id="rId17"/>
    <p:sldId id="285" r:id="rId18"/>
    <p:sldId id="286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204"/>
  </p:normalViewPr>
  <p:slideViewPr>
    <p:cSldViewPr snapToGrid="0" snapToObjects="1">
      <p:cViewPr varScale="1">
        <p:scale>
          <a:sx n="115" d="100"/>
          <a:sy n="115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69D26-97FC-7A41-A64C-F7A2597CABFA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8EE9F-9657-DD40-8844-05714AB4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symbolic learning expectations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8EE9F-9657-DD40-8844-05714AB4D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30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cue recognition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8EE9F-9657-DD40-8844-05714AB4D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74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cue recognition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8EE9F-9657-DD40-8844-05714AB4D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66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cue recognition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8EE9F-9657-DD40-8844-05714AB4D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3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Videos task- personal relevance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8EE9F-9657-DD40-8844-05714AB4D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31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Videos task- happy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8EE9F-9657-DD40-8844-05714AB4D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99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Videos task- sad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8EE9F-9657-DD40-8844-05714AB4D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65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Videos task- afraid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8EE9F-9657-DD40-8844-05714AB4D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00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Videos task- </a:t>
            </a:r>
            <a:r>
              <a:rPr lang="en-US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Disgusted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8EE9F-9657-DD40-8844-05714AB4D3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84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Videos task- </a:t>
            </a:r>
            <a:r>
              <a:rPr lang="en-US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warm and tender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8EE9F-9657-DD40-8844-05714AB4D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47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Videos task- </a:t>
            </a:r>
            <a:r>
              <a:rPr lang="en-US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engaged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8EE9F-9657-DD40-8844-05714AB4D3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1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expectations (beside symbolic 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8EE9F-9657-DD40-8844-05714AB4D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69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pain ratings (unless we choose to go with intensity + unpleasantness for the counterfactual task)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8EE9F-9657-DD40-8844-05714AB4D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10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8EE9F-9657-DD40-8844-05714AB4D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52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Affective rating for the counterfactual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8EE9F-9657-DD40-8844-05714AB4D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96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cue recognition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8EE9F-9657-DD40-8844-05714AB4D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52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cue recognition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8EE9F-9657-DD40-8844-05714AB4D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50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cue recognition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8EE9F-9657-DD40-8844-05714AB4D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64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cue recognition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8EE9F-9657-DD40-8844-05714AB4D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9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8556-D1C6-DF4D-B2EE-FD8C4F3A9D5E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8268-7D26-3D4E-B184-9806AB03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8556-D1C6-DF4D-B2EE-FD8C4F3A9D5E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8268-7D26-3D4E-B184-9806AB03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1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8556-D1C6-DF4D-B2EE-FD8C4F3A9D5E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8268-7D26-3D4E-B184-9806AB03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1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8556-D1C6-DF4D-B2EE-FD8C4F3A9D5E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8268-7D26-3D4E-B184-9806AB03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9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8556-D1C6-DF4D-B2EE-FD8C4F3A9D5E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8268-7D26-3D4E-B184-9806AB03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5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8556-D1C6-DF4D-B2EE-FD8C4F3A9D5E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8268-7D26-3D4E-B184-9806AB03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8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8556-D1C6-DF4D-B2EE-FD8C4F3A9D5E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8268-7D26-3D4E-B184-9806AB03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8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8556-D1C6-DF4D-B2EE-FD8C4F3A9D5E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8268-7D26-3D4E-B184-9806AB03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8556-D1C6-DF4D-B2EE-FD8C4F3A9D5E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8268-7D26-3D4E-B184-9806AB03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4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8556-D1C6-DF4D-B2EE-FD8C4F3A9D5E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8268-7D26-3D4E-B184-9806AB03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6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8556-D1C6-DF4D-B2EE-FD8C4F3A9D5E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8268-7D26-3D4E-B184-9806AB03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8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48556-D1C6-DF4D-B2EE-FD8C4F3A9D5E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38268-7D26-3D4E-B184-9806AB03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3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>
            <a:extLst>
              <a:ext uri="{FF2B5EF4-FFF2-40B4-BE49-F238E27FC236}">
                <a16:creationId xmlns:a16="http://schemas.microsoft.com/office/drawing/2014/main" id="{504FEBB4-2E37-674C-837E-B7CCD6C4B246}"/>
              </a:ext>
            </a:extLst>
          </p:cNvPr>
          <p:cNvSpPr>
            <a:spLocks noChangeAspect="1"/>
          </p:cNvSpPr>
          <p:nvPr/>
        </p:nvSpPr>
        <p:spPr>
          <a:xfrm>
            <a:off x="2438400" y="2488556"/>
            <a:ext cx="7315200" cy="7315200"/>
          </a:xfrm>
          <a:prstGeom prst="blockArc">
            <a:avLst>
              <a:gd name="adj1" fmla="val 10800000"/>
              <a:gd name="adj2" fmla="val 21597746"/>
              <a:gd name="adj3" fmla="val 9202"/>
            </a:avLst>
          </a:prstGeom>
          <a:gradFill flip="none" rotWithShape="1">
            <a:gsLst>
              <a:gs pos="0">
                <a:srgbClr val="FF0000"/>
              </a:gs>
              <a:gs pos="50000">
                <a:srgbClr val="FF9300"/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CA70CF-0F43-4D46-8EFC-880E934EA5BC}"/>
              </a:ext>
            </a:extLst>
          </p:cNvPr>
          <p:cNvSpPr/>
          <p:nvPr/>
        </p:nvSpPr>
        <p:spPr>
          <a:xfrm>
            <a:off x="418618" y="489956"/>
            <a:ext cx="11354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HOT do you expect the NEXT stimulus to be?</a:t>
            </a:r>
            <a:endParaRPr lang="en-US" sz="36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4F034-6080-6B4D-93B5-33F353A8A600}"/>
              </a:ext>
            </a:extLst>
          </p:cNvPr>
          <p:cNvSpPr txBox="1"/>
          <p:nvPr/>
        </p:nvSpPr>
        <p:spPr>
          <a:xfrm>
            <a:off x="544011" y="5293447"/>
            <a:ext cx="18943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Skin temperature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704CD-5C5A-B741-A760-124DC5B63864}"/>
              </a:ext>
            </a:extLst>
          </p:cNvPr>
          <p:cNvSpPr txBox="1"/>
          <p:nvPr/>
        </p:nvSpPr>
        <p:spPr>
          <a:xfrm>
            <a:off x="9734321" y="5287620"/>
            <a:ext cx="18943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Extremely hot</a:t>
            </a:r>
          </a:p>
        </p:txBody>
      </p:sp>
    </p:spTree>
    <p:extLst>
      <p:ext uri="{BB962C8B-B14F-4D97-AF65-F5344CB8AC3E}">
        <p14:creationId xmlns:p14="http://schemas.microsoft.com/office/powerpoint/2010/main" val="175926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C133D4D-1B80-3B4F-B7C7-74BF85ECF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55" y="146304"/>
            <a:ext cx="2560320" cy="1746392"/>
          </a:xfrm>
          <a:prstGeom prst="rect">
            <a:avLst/>
          </a:prstGeom>
        </p:spPr>
      </p:pic>
      <p:sp>
        <p:nvSpPr>
          <p:cNvPr id="5" name="Block Arc 4">
            <a:extLst>
              <a:ext uri="{FF2B5EF4-FFF2-40B4-BE49-F238E27FC236}">
                <a16:creationId xmlns:a16="http://schemas.microsoft.com/office/drawing/2014/main" id="{504FEBB4-2E37-674C-837E-B7CCD6C4B246}"/>
              </a:ext>
            </a:extLst>
          </p:cNvPr>
          <p:cNvSpPr>
            <a:spLocks noChangeAspect="1"/>
          </p:cNvSpPr>
          <p:nvPr/>
        </p:nvSpPr>
        <p:spPr>
          <a:xfrm>
            <a:off x="2036064" y="1748118"/>
            <a:ext cx="8119872" cy="8118655"/>
          </a:xfrm>
          <a:prstGeom prst="blockArc">
            <a:avLst>
              <a:gd name="adj1" fmla="val 10800000"/>
              <a:gd name="adj2" fmla="val 21582296"/>
              <a:gd name="adj3" fmla="val 11110"/>
            </a:avLst>
          </a:prstGeom>
          <a:gradFill flip="none" rotWithShape="1">
            <a:gsLst>
              <a:gs pos="0">
                <a:srgbClr val="FF0000"/>
              </a:gs>
              <a:gs pos="50000">
                <a:srgbClr val="FF9300"/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DF8C2C-9D05-8E41-82DE-CF7B6E821186}"/>
              </a:ext>
            </a:extLst>
          </p:cNvPr>
          <p:cNvSpPr txBox="1"/>
          <p:nvPr/>
        </p:nvSpPr>
        <p:spPr>
          <a:xfrm>
            <a:off x="149556" y="5491248"/>
            <a:ext cx="1894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 pain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9B151E-5B79-AA41-BF52-BD9BFE6C6FCA}"/>
              </a:ext>
            </a:extLst>
          </p:cNvPr>
          <p:cNvSpPr/>
          <p:nvPr/>
        </p:nvSpPr>
        <p:spPr>
          <a:xfrm>
            <a:off x="2899318" y="261357"/>
            <a:ext cx="90762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How PAINFUL do you expect the stimulus delivered FOLLOWING THIS PICTURE to be?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D56A1-0456-474B-AB8B-F83C716B5748}"/>
              </a:ext>
            </a:extLst>
          </p:cNvPr>
          <p:cNvSpPr txBox="1"/>
          <p:nvPr/>
        </p:nvSpPr>
        <p:spPr>
          <a:xfrm>
            <a:off x="10190034" y="5121916"/>
            <a:ext cx="18943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Extremely painful</a:t>
            </a:r>
          </a:p>
        </p:txBody>
      </p:sp>
    </p:spTree>
    <p:extLst>
      <p:ext uri="{BB962C8B-B14F-4D97-AF65-F5344CB8AC3E}">
        <p14:creationId xmlns:p14="http://schemas.microsoft.com/office/powerpoint/2010/main" val="1890982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bject, mirror&#10;&#10;Description automatically generated">
            <a:extLst>
              <a:ext uri="{FF2B5EF4-FFF2-40B4-BE49-F238E27FC236}">
                <a16:creationId xmlns:a16="http://schemas.microsoft.com/office/drawing/2014/main" id="{6B04A825-4EA2-3D4E-819E-5302E4E7B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55" y="146304"/>
            <a:ext cx="2560320" cy="1746392"/>
          </a:xfrm>
          <a:prstGeom prst="rect">
            <a:avLst/>
          </a:prstGeom>
        </p:spPr>
      </p:pic>
      <p:sp>
        <p:nvSpPr>
          <p:cNvPr id="5" name="Block Arc 4">
            <a:extLst>
              <a:ext uri="{FF2B5EF4-FFF2-40B4-BE49-F238E27FC236}">
                <a16:creationId xmlns:a16="http://schemas.microsoft.com/office/drawing/2014/main" id="{504FEBB4-2E37-674C-837E-B7CCD6C4B246}"/>
              </a:ext>
            </a:extLst>
          </p:cNvPr>
          <p:cNvSpPr>
            <a:spLocks noChangeAspect="1"/>
          </p:cNvSpPr>
          <p:nvPr/>
        </p:nvSpPr>
        <p:spPr>
          <a:xfrm>
            <a:off x="2036064" y="1748118"/>
            <a:ext cx="8119872" cy="8118655"/>
          </a:xfrm>
          <a:prstGeom prst="blockArc">
            <a:avLst>
              <a:gd name="adj1" fmla="val 10800000"/>
              <a:gd name="adj2" fmla="val 21582296"/>
              <a:gd name="adj3" fmla="val 11110"/>
            </a:avLst>
          </a:prstGeom>
          <a:gradFill flip="none" rotWithShape="1">
            <a:gsLst>
              <a:gs pos="0">
                <a:srgbClr val="FF0000"/>
              </a:gs>
              <a:gs pos="50000">
                <a:srgbClr val="FF9300"/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DF8C2C-9D05-8E41-82DE-CF7B6E821186}"/>
              </a:ext>
            </a:extLst>
          </p:cNvPr>
          <p:cNvSpPr txBox="1"/>
          <p:nvPr/>
        </p:nvSpPr>
        <p:spPr>
          <a:xfrm>
            <a:off x="149556" y="5491248"/>
            <a:ext cx="1894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 pain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FF604D-B243-9B42-BBCE-DE411AF6626B}"/>
              </a:ext>
            </a:extLst>
          </p:cNvPr>
          <p:cNvSpPr/>
          <p:nvPr/>
        </p:nvSpPr>
        <p:spPr>
          <a:xfrm>
            <a:off x="2899318" y="261357"/>
            <a:ext cx="90762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How PAINFUL do you expect the stimulus delivered FOLLOWING THIS PICTURE to be?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CDF8A-885E-7742-952D-034199240281}"/>
              </a:ext>
            </a:extLst>
          </p:cNvPr>
          <p:cNvSpPr txBox="1"/>
          <p:nvPr/>
        </p:nvSpPr>
        <p:spPr>
          <a:xfrm>
            <a:off x="10190034" y="5121916"/>
            <a:ext cx="18943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Extremely painful</a:t>
            </a:r>
          </a:p>
        </p:txBody>
      </p:sp>
    </p:spTree>
    <p:extLst>
      <p:ext uri="{BB962C8B-B14F-4D97-AF65-F5344CB8AC3E}">
        <p14:creationId xmlns:p14="http://schemas.microsoft.com/office/powerpoint/2010/main" val="153026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bject, mirror&#10;&#10;Description automatically generated">
            <a:extLst>
              <a:ext uri="{FF2B5EF4-FFF2-40B4-BE49-F238E27FC236}">
                <a16:creationId xmlns:a16="http://schemas.microsoft.com/office/drawing/2014/main" id="{1F9D6038-6190-1A40-B239-27E2089E1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55" y="146304"/>
            <a:ext cx="2560320" cy="1746392"/>
          </a:xfrm>
          <a:prstGeom prst="rect">
            <a:avLst/>
          </a:prstGeom>
        </p:spPr>
      </p:pic>
      <p:sp>
        <p:nvSpPr>
          <p:cNvPr id="5" name="Block Arc 4">
            <a:extLst>
              <a:ext uri="{FF2B5EF4-FFF2-40B4-BE49-F238E27FC236}">
                <a16:creationId xmlns:a16="http://schemas.microsoft.com/office/drawing/2014/main" id="{504FEBB4-2E37-674C-837E-B7CCD6C4B246}"/>
              </a:ext>
            </a:extLst>
          </p:cNvPr>
          <p:cNvSpPr>
            <a:spLocks noChangeAspect="1"/>
          </p:cNvSpPr>
          <p:nvPr/>
        </p:nvSpPr>
        <p:spPr>
          <a:xfrm>
            <a:off x="2036064" y="1748118"/>
            <a:ext cx="8119872" cy="8118655"/>
          </a:xfrm>
          <a:prstGeom prst="blockArc">
            <a:avLst>
              <a:gd name="adj1" fmla="val 10800000"/>
              <a:gd name="adj2" fmla="val 21582296"/>
              <a:gd name="adj3" fmla="val 11110"/>
            </a:avLst>
          </a:prstGeom>
          <a:gradFill flip="none" rotWithShape="1">
            <a:gsLst>
              <a:gs pos="0">
                <a:srgbClr val="FF0000"/>
              </a:gs>
              <a:gs pos="50000">
                <a:srgbClr val="FF9300"/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DF8C2C-9D05-8E41-82DE-CF7B6E821186}"/>
              </a:ext>
            </a:extLst>
          </p:cNvPr>
          <p:cNvSpPr txBox="1"/>
          <p:nvPr/>
        </p:nvSpPr>
        <p:spPr>
          <a:xfrm>
            <a:off x="149556" y="5491248"/>
            <a:ext cx="1894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 pain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7537A1-119A-A84B-B0CE-4DA66AD3C7CA}"/>
              </a:ext>
            </a:extLst>
          </p:cNvPr>
          <p:cNvSpPr/>
          <p:nvPr/>
        </p:nvSpPr>
        <p:spPr>
          <a:xfrm>
            <a:off x="2899318" y="261357"/>
            <a:ext cx="90762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How PAINFUL do you expect the stimulus delivered FOLLOWING THIS PICTURE to be?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18E5B-D9D7-FD4C-80E7-7DEDE385209E}"/>
              </a:ext>
            </a:extLst>
          </p:cNvPr>
          <p:cNvSpPr txBox="1"/>
          <p:nvPr/>
        </p:nvSpPr>
        <p:spPr>
          <a:xfrm>
            <a:off x="10190034" y="5121916"/>
            <a:ext cx="18943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Extremely painful</a:t>
            </a:r>
          </a:p>
        </p:txBody>
      </p:sp>
    </p:spTree>
    <p:extLst>
      <p:ext uri="{BB962C8B-B14F-4D97-AF65-F5344CB8AC3E}">
        <p14:creationId xmlns:p14="http://schemas.microsoft.com/office/powerpoint/2010/main" val="3618684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64A533C-7CCA-944E-B304-0B9CBB743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56" y="146304"/>
            <a:ext cx="2560190" cy="1746303"/>
          </a:xfrm>
          <a:prstGeom prst="rect">
            <a:avLst/>
          </a:prstGeom>
        </p:spPr>
      </p:pic>
      <p:sp>
        <p:nvSpPr>
          <p:cNvPr id="5" name="Block Arc 4">
            <a:extLst>
              <a:ext uri="{FF2B5EF4-FFF2-40B4-BE49-F238E27FC236}">
                <a16:creationId xmlns:a16="http://schemas.microsoft.com/office/drawing/2014/main" id="{504FEBB4-2E37-674C-837E-B7CCD6C4B246}"/>
              </a:ext>
            </a:extLst>
          </p:cNvPr>
          <p:cNvSpPr>
            <a:spLocks noChangeAspect="1"/>
          </p:cNvSpPr>
          <p:nvPr/>
        </p:nvSpPr>
        <p:spPr>
          <a:xfrm>
            <a:off x="2036064" y="1748118"/>
            <a:ext cx="8119872" cy="8118655"/>
          </a:xfrm>
          <a:prstGeom prst="blockArc">
            <a:avLst>
              <a:gd name="adj1" fmla="val 10800000"/>
              <a:gd name="adj2" fmla="val 21582296"/>
              <a:gd name="adj3" fmla="val 11110"/>
            </a:avLst>
          </a:prstGeom>
          <a:gradFill flip="none" rotWithShape="1">
            <a:gsLst>
              <a:gs pos="0">
                <a:srgbClr val="FF0000"/>
              </a:gs>
              <a:gs pos="50000">
                <a:srgbClr val="FF9300"/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DF8C2C-9D05-8E41-82DE-CF7B6E821186}"/>
              </a:ext>
            </a:extLst>
          </p:cNvPr>
          <p:cNvSpPr txBox="1"/>
          <p:nvPr/>
        </p:nvSpPr>
        <p:spPr>
          <a:xfrm>
            <a:off x="149556" y="5491248"/>
            <a:ext cx="1894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 pain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30FFBF-256D-6B47-9BAB-621B4489F4B1}"/>
              </a:ext>
            </a:extLst>
          </p:cNvPr>
          <p:cNvSpPr/>
          <p:nvPr/>
        </p:nvSpPr>
        <p:spPr>
          <a:xfrm>
            <a:off x="2899318" y="261357"/>
            <a:ext cx="90762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How PAINFUL do you expect the stimulus delivered FOLLOWING THIS PICTURE to be?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73B0E-5FA3-8742-88AD-E1EED5798A18}"/>
              </a:ext>
            </a:extLst>
          </p:cNvPr>
          <p:cNvSpPr txBox="1"/>
          <p:nvPr/>
        </p:nvSpPr>
        <p:spPr>
          <a:xfrm>
            <a:off x="10190034" y="5121916"/>
            <a:ext cx="18943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Extremely painful</a:t>
            </a:r>
          </a:p>
        </p:txBody>
      </p:sp>
    </p:spTree>
    <p:extLst>
      <p:ext uri="{BB962C8B-B14F-4D97-AF65-F5344CB8AC3E}">
        <p14:creationId xmlns:p14="http://schemas.microsoft.com/office/powerpoint/2010/main" val="180454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CCA70CF-0F43-4D46-8EFC-880E934EA5BC}"/>
              </a:ext>
            </a:extLst>
          </p:cNvPr>
          <p:cNvSpPr/>
          <p:nvPr/>
        </p:nvSpPr>
        <p:spPr>
          <a:xfrm>
            <a:off x="418618" y="-53294"/>
            <a:ext cx="11354764" cy="292144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relation to the previous clip, how do you feel?</a:t>
            </a:r>
          </a:p>
          <a:p>
            <a:pPr algn="ctr">
              <a:lnSpc>
                <a:spcPct val="15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Personal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relevance</a:t>
            </a:r>
            <a:endParaRPr lang="en-US" sz="4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4F034-6080-6B4D-93B5-33F353A8A600}"/>
              </a:ext>
            </a:extLst>
          </p:cNvPr>
          <p:cNvSpPr txBox="1"/>
          <p:nvPr/>
        </p:nvSpPr>
        <p:spPr>
          <a:xfrm>
            <a:off x="208553" y="4572000"/>
            <a:ext cx="1625328" cy="461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 at 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704CD-5C5A-B741-A760-124DC5B63864}"/>
              </a:ext>
            </a:extLst>
          </p:cNvPr>
          <p:cNvSpPr txBox="1"/>
          <p:nvPr/>
        </p:nvSpPr>
        <p:spPr>
          <a:xfrm>
            <a:off x="10190034" y="4572000"/>
            <a:ext cx="1894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Extremely</a:t>
            </a:r>
          </a:p>
        </p:txBody>
      </p:sp>
    </p:spTree>
    <p:extLst>
      <p:ext uri="{BB962C8B-B14F-4D97-AF65-F5344CB8AC3E}">
        <p14:creationId xmlns:p14="http://schemas.microsoft.com/office/powerpoint/2010/main" val="4216767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CCA70CF-0F43-4D46-8EFC-880E934EA5BC}"/>
              </a:ext>
            </a:extLst>
          </p:cNvPr>
          <p:cNvSpPr/>
          <p:nvPr/>
        </p:nvSpPr>
        <p:spPr>
          <a:xfrm>
            <a:off x="418618" y="-53294"/>
            <a:ext cx="11354764" cy="292144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relation to the previous clip, how do you feel?</a:t>
            </a:r>
          </a:p>
          <a:p>
            <a:pPr algn="ctr">
              <a:lnSpc>
                <a:spcPct val="15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Happy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4F034-6080-6B4D-93B5-33F353A8A600}"/>
              </a:ext>
            </a:extLst>
          </p:cNvPr>
          <p:cNvSpPr txBox="1"/>
          <p:nvPr/>
        </p:nvSpPr>
        <p:spPr>
          <a:xfrm>
            <a:off x="208553" y="4572000"/>
            <a:ext cx="1625328" cy="461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 at 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704CD-5C5A-B741-A760-124DC5B63864}"/>
              </a:ext>
            </a:extLst>
          </p:cNvPr>
          <p:cNvSpPr txBox="1"/>
          <p:nvPr/>
        </p:nvSpPr>
        <p:spPr>
          <a:xfrm>
            <a:off x="10190034" y="4572000"/>
            <a:ext cx="1894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Extremely</a:t>
            </a:r>
          </a:p>
        </p:txBody>
      </p:sp>
    </p:spTree>
    <p:extLst>
      <p:ext uri="{BB962C8B-B14F-4D97-AF65-F5344CB8AC3E}">
        <p14:creationId xmlns:p14="http://schemas.microsoft.com/office/powerpoint/2010/main" val="1769837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CCA70CF-0F43-4D46-8EFC-880E934EA5BC}"/>
              </a:ext>
            </a:extLst>
          </p:cNvPr>
          <p:cNvSpPr/>
          <p:nvPr/>
        </p:nvSpPr>
        <p:spPr>
          <a:xfrm>
            <a:off x="418618" y="-53294"/>
            <a:ext cx="11354764" cy="292144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relation to the previous clip, how do you feel?</a:t>
            </a:r>
          </a:p>
          <a:p>
            <a:pPr algn="ctr">
              <a:lnSpc>
                <a:spcPct val="15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4F034-6080-6B4D-93B5-33F353A8A600}"/>
              </a:ext>
            </a:extLst>
          </p:cNvPr>
          <p:cNvSpPr txBox="1"/>
          <p:nvPr/>
        </p:nvSpPr>
        <p:spPr>
          <a:xfrm>
            <a:off x="208553" y="4572000"/>
            <a:ext cx="1625328" cy="461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 at 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704CD-5C5A-B741-A760-124DC5B63864}"/>
              </a:ext>
            </a:extLst>
          </p:cNvPr>
          <p:cNvSpPr txBox="1"/>
          <p:nvPr/>
        </p:nvSpPr>
        <p:spPr>
          <a:xfrm>
            <a:off x="10190034" y="4572000"/>
            <a:ext cx="1894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Extremely</a:t>
            </a:r>
          </a:p>
        </p:txBody>
      </p:sp>
    </p:spTree>
    <p:extLst>
      <p:ext uri="{BB962C8B-B14F-4D97-AF65-F5344CB8AC3E}">
        <p14:creationId xmlns:p14="http://schemas.microsoft.com/office/powerpoint/2010/main" val="635375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CCA70CF-0F43-4D46-8EFC-880E934EA5BC}"/>
              </a:ext>
            </a:extLst>
          </p:cNvPr>
          <p:cNvSpPr/>
          <p:nvPr/>
        </p:nvSpPr>
        <p:spPr>
          <a:xfrm>
            <a:off x="418618" y="-53294"/>
            <a:ext cx="11354764" cy="292144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relation to the previous clip, how do you feel?</a:t>
            </a:r>
          </a:p>
          <a:p>
            <a:pPr algn="ctr">
              <a:lnSpc>
                <a:spcPct val="15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Afraid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4F034-6080-6B4D-93B5-33F353A8A600}"/>
              </a:ext>
            </a:extLst>
          </p:cNvPr>
          <p:cNvSpPr txBox="1"/>
          <p:nvPr/>
        </p:nvSpPr>
        <p:spPr>
          <a:xfrm>
            <a:off x="208553" y="4572000"/>
            <a:ext cx="1625328" cy="461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 at 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704CD-5C5A-B741-A760-124DC5B63864}"/>
              </a:ext>
            </a:extLst>
          </p:cNvPr>
          <p:cNvSpPr txBox="1"/>
          <p:nvPr/>
        </p:nvSpPr>
        <p:spPr>
          <a:xfrm>
            <a:off x="10190034" y="4572000"/>
            <a:ext cx="1894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Extremely</a:t>
            </a:r>
          </a:p>
        </p:txBody>
      </p:sp>
    </p:spTree>
    <p:extLst>
      <p:ext uri="{BB962C8B-B14F-4D97-AF65-F5344CB8AC3E}">
        <p14:creationId xmlns:p14="http://schemas.microsoft.com/office/powerpoint/2010/main" val="3776903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CCA70CF-0F43-4D46-8EFC-880E934EA5BC}"/>
              </a:ext>
            </a:extLst>
          </p:cNvPr>
          <p:cNvSpPr/>
          <p:nvPr/>
        </p:nvSpPr>
        <p:spPr>
          <a:xfrm>
            <a:off x="418618" y="-53294"/>
            <a:ext cx="11354764" cy="292144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relation to the previous clip, how do you feel?</a:t>
            </a:r>
          </a:p>
          <a:p>
            <a:pPr algn="ctr">
              <a:lnSpc>
                <a:spcPct val="15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Disgusted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4F034-6080-6B4D-93B5-33F353A8A600}"/>
              </a:ext>
            </a:extLst>
          </p:cNvPr>
          <p:cNvSpPr txBox="1"/>
          <p:nvPr/>
        </p:nvSpPr>
        <p:spPr>
          <a:xfrm>
            <a:off x="208553" y="4572000"/>
            <a:ext cx="1625328" cy="461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 at 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704CD-5C5A-B741-A760-124DC5B63864}"/>
              </a:ext>
            </a:extLst>
          </p:cNvPr>
          <p:cNvSpPr txBox="1"/>
          <p:nvPr/>
        </p:nvSpPr>
        <p:spPr>
          <a:xfrm>
            <a:off x="10190034" y="4572000"/>
            <a:ext cx="1894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Extremely</a:t>
            </a:r>
          </a:p>
        </p:txBody>
      </p:sp>
    </p:spTree>
    <p:extLst>
      <p:ext uri="{BB962C8B-B14F-4D97-AF65-F5344CB8AC3E}">
        <p14:creationId xmlns:p14="http://schemas.microsoft.com/office/powerpoint/2010/main" val="826960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CCA70CF-0F43-4D46-8EFC-880E934EA5BC}"/>
              </a:ext>
            </a:extLst>
          </p:cNvPr>
          <p:cNvSpPr/>
          <p:nvPr/>
        </p:nvSpPr>
        <p:spPr>
          <a:xfrm>
            <a:off x="418618" y="-53294"/>
            <a:ext cx="11354764" cy="292144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relation to the previous clip, how do you feel?</a:t>
            </a:r>
          </a:p>
          <a:p>
            <a:pPr algn="ctr">
              <a:lnSpc>
                <a:spcPct val="15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Warm and Tender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4F034-6080-6B4D-93B5-33F353A8A600}"/>
              </a:ext>
            </a:extLst>
          </p:cNvPr>
          <p:cNvSpPr txBox="1"/>
          <p:nvPr/>
        </p:nvSpPr>
        <p:spPr>
          <a:xfrm>
            <a:off x="208553" y="4572000"/>
            <a:ext cx="1625328" cy="461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 at 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704CD-5C5A-B741-A760-124DC5B63864}"/>
              </a:ext>
            </a:extLst>
          </p:cNvPr>
          <p:cNvSpPr txBox="1"/>
          <p:nvPr/>
        </p:nvSpPr>
        <p:spPr>
          <a:xfrm>
            <a:off x="10190034" y="4572000"/>
            <a:ext cx="1894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Extremely</a:t>
            </a:r>
          </a:p>
        </p:txBody>
      </p:sp>
    </p:spTree>
    <p:extLst>
      <p:ext uri="{BB962C8B-B14F-4D97-AF65-F5344CB8AC3E}">
        <p14:creationId xmlns:p14="http://schemas.microsoft.com/office/powerpoint/2010/main" val="4934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>
            <a:extLst>
              <a:ext uri="{FF2B5EF4-FFF2-40B4-BE49-F238E27FC236}">
                <a16:creationId xmlns:a16="http://schemas.microsoft.com/office/drawing/2014/main" id="{504FEBB4-2E37-674C-837E-B7CCD6C4B246}"/>
              </a:ext>
            </a:extLst>
          </p:cNvPr>
          <p:cNvSpPr>
            <a:spLocks noChangeAspect="1"/>
          </p:cNvSpPr>
          <p:nvPr/>
        </p:nvSpPr>
        <p:spPr>
          <a:xfrm>
            <a:off x="2036064" y="1748118"/>
            <a:ext cx="8119872" cy="8118655"/>
          </a:xfrm>
          <a:prstGeom prst="blockArc">
            <a:avLst>
              <a:gd name="adj1" fmla="val 10800000"/>
              <a:gd name="adj2" fmla="val 21582296"/>
              <a:gd name="adj3" fmla="val 11110"/>
            </a:avLst>
          </a:prstGeom>
          <a:gradFill flip="none" rotWithShape="1">
            <a:gsLst>
              <a:gs pos="0">
                <a:srgbClr val="FF0000"/>
              </a:gs>
              <a:gs pos="50000">
                <a:srgbClr val="FF9300"/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CA70CF-0F43-4D46-8EFC-880E934EA5BC}"/>
              </a:ext>
            </a:extLst>
          </p:cNvPr>
          <p:cNvSpPr/>
          <p:nvPr/>
        </p:nvSpPr>
        <p:spPr>
          <a:xfrm>
            <a:off x="418618" y="261357"/>
            <a:ext cx="113547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How HOT do you expect the NEXT stimulus to be?</a:t>
            </a:r>
            <a:endParaRPr lang="en-US" sz="32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4F034-6080-6B4D-93B5-33F353A8A600}"/>
              </a:ext>
            </a:extLst>
          </p:cNvPr>
          <p:cNvSpPr txBox="1"/>
          <p:nvPr/>
        </p:nvSpPr>
        <p:spPr>
          <a:xfrm>
            <a:off x="149556" y="5333787"/>
            <a:ext cx="18943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Skin temperature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704CD-5C5A-B741-A760-124DC5B63864}"/>
              </a:ext>
            </a:extLst>
          </p:cNvPr>
          <p:cNvSpPr txBox="1"/>
          <p:nvPr/>
        </p:nvSpPr>
        <p:spPr>
          <a:xfrm>
            <a:off x="10190034" y="5333786"/>
            <a:ext cx="18943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Extremely hot</a:t>
            </a:r>
          </a:p>
        </p:txBody>
      </p:sp>
      <p:pic>
        <p:nvPicPr>
          <p:cNvPr id="9" name="Picture 2" descr="Fundraising Goal Thermometer Template drawing free image">
            <a:extLst>
              <a:ext uri="{FF2B5EF4-FFF2-40B4-BE49-F238E27FC236}">
                <a16:creationId xmlns:a16="http://schemas.microsoft.com/office/drawing/2014/main" id="{91605473-C05B-7B46-833D-3525CC22A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90" y="197089"/>
            <a:ext cx="489006" cy="99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540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CCA70CF-0F43-4D46-8EFC-880E934EA5BC}"/>
              </a:ext>
            </a:extLst>
          </p:cNvPr>
          <p:cNvSpPr/>
          <p:nvPr/>
        </p:nvSpPr>
        <p:spPr>
          <a:xfrm>
            <a:off x="418618" y="-53294"/>
            <a:ext cx="11354764" cy="292144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relation to the previous clip, how do you feel?</a:t>
            </a:r>
          </a:p>
          <a:p>
            <a:pPr algn="ctr">
              <a:lnSpc>
                <a:spcPct val="15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Engaged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4F034-6080-6B4D-93B5-33F353A8A600}"/>
              </a:ext>
            </a:extLst>
          </p:cNvPr>
          <p:cNvSpPr txBox="1"/>
          <p:nvPr/>
        </p:nvSpPr>
        <p:spPr>
          <a:xfrm>
            <a:off x="208553" y="4572000"/>
            <a:ext cx="1625328" cy="461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 at 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704CD-5C5A-B741-A760-124DC5B63864}"/>
              </a:ext>
            </a:extLst>
          </p:cNvPr>
          <p:cNvSpPr txBox="1"/>
          <p:nvPr/>
        </p:nvSpPr>
        <p:spPr>
          <a:xfrm>
            <a:off x="10190034" y="4572000"/>
            <a:ext cx="1894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Extremely</a:t>
            </a:r>
          </a:p>
        </p:txBody>
      </p:sp>
    </p:spTree>
    <p:extLst>
      <p:ext uri="{BB962C8B-B14F-4D97-AF65-F5344CB8AC3E}">
        <p14:creationId xmlns:p14="http://schemas.microsoft.com/office/powerpoint/2010/main" val="57837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>
            <a:extLst>
              <a:ext uri="{FF2B5EF4-FFF2-40B4-BE49-F238E27FC236}">
                <a16:creationId xmlns:a16="http://schemas.microsoft.com/office/drawing/2014/main" id="{504FEBB4-2E37-674C-837E-B7CCD6C4B246}"/>
              </a:ext>
            </a:extLst>
          </p:cNvPr>
          <p:cNvSpPr>
            <a:spLocks noChangeAspect="1"/>
          </p:cNvSpPr>
          <p:nvPr/>
        </p:nvSpPr>
        <p:spPr>
          <a:xfrm>
            <a:off x="2036064" y="1748118"/>
            <a:ext cx="8119872" cy="8118655"/>
          </a:xfrm>
          <a:prstGeom prst="blockArc">
            <a:avLst>
              <a:gd name="adj1" fmla="val 10800000"/>
              <a:gd name="adj2" fmla="val 21582296"/>
              <a:gd name="adj3" fmla="val 11110"/>
            </a:avLst>
          </a:prstGeom>
          <a:gradFill flip="none" rotWithShape="1">
            <a:gsLst>
              <a:gs pos="0">
                <a:srgbClr val="FF0000"/>
              </a:gs>
              <a:gs pos="50000">
                <a:srgbClr val="FF9300"/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CA70CF-0F43-4D46-8EFC-880E934EA5BC}"/>
              </a:ext>
            </a:extLst>
          </p:cNvPr>
          <p:cNvSpPr/>
          <p:nvPr/>
        </p:nvSpPr>
        <p:spPr>
          <a:xfrm>
            <a:off x="418618" y="261357"/>
            <a:ext cx="113547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How PAINFUL do you expect the NEXT stimulus to be?</a:t>
            </a:r>
            <a:endParaRPr lang="en-US" sz="32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4F034-6080-6B4D-93B5-33F353A8A600}"/>
              </a:ext>
            </a:extLst>
          </p:cNvPr>
          <p:cNvSpPr txBox="1"/>
          <p:nvPr/>
        </p:nvSpPr>
        <p:spPr>
          <a:xfrm>
            <a:off x="149556" y="5491248"/>
            <a:ext cx="1894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 pain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704CD-5C5A-B741-A760-124DC5B63864}"/>
              </a:ext>
            </a:extLst>
          </p:cNvPr>
          <p:cNvSpPr txBox="1"/>
          <p:nvPr/>
        </p:nvSpPr>
        <p:spPr>
          <a:xfrm>
            <a:off x="10190034" y="5121916"/>
            <a:ext cx="18943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Extremely painful</a:t>
            </a:r>
          </a:p>
        </p:txBody>
      </p:sp>
    </p:spTree>
    <p:extLst>
      <p:ext uri="{BB962C8B-B14F-4D97-AF65-F5344CB8AC3E}">
        <p14:creationId xmlns:p14="http://schemas.microsoft.com/office/powerpoint/2010/main" val="154257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>
            <a:extLst>
              <a:ext uri="{FF2B5EF4-FFF2-40B4-BE49-F238E27FC236}">
                <a16:creationId xmlns:a16="http://schemas.microsoft.com/office/drawing/2014/main" id="{504FEBB4-2E37-674C-837E-B7CCD6C4B246}"/>
              </a:ext>
            </a:extLst>
          </p:cNvPr>
          <p:cNvSpPr>
            <a:spLocks noChangeAspect="1"/>
          </p:cNvSpPr>
          <p:nvPr/>
        </p:nvSpPr>
        <p:spPr>
          <a:xfrm>
            <a:off x="2036064" y="1748118"/>
            <a:ext cx="8119872" cy="8118655"/>
          </a:xfrm>
          <a:prstGeom prst="blockArc">
            <a:avLst>
              <a:gd name="adj1" fmla="val 10800000"/>
              <a:gd name="adj2" fmla="val 21582296"/>
              <a:gd name="adj3" fmla="val 11110"/>
            </a:avLst>
          </a:prstGeom>
          <a:gradFill flip="none" rotWithShape="1">
            <a:gsLst>
              <a:gs pos="0">
                <a:srgbClr val="FF0000"/>
              </a:gs>
              <a:gs pos="50000">
                <a:srgbClr val="FF9300"/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CA70CF-0F43-4D46-8EFC-880E934EA5BC}"/>
              </a:ext>
            </a:extLst>
          </p:cNvPr>
          <p:cNvSpPr/>
          <p:nvPr/>
        </p:nvSpPr>
        <p:spPr>
          <a:xfrm>
            <a:off x="418618" y="261357"/>
            <a:ext cx="113547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How PAINFUL was the last stimulus?</a:t>
            </a:r>
            <a:endParaRPr lang="en-US" sz="32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4F034-6080-6B4D-93B5-33F353A8A600}"/>
              </a:ext>
            </a:extLst>
          </p:cNvPr>
          <p:cNvSpPr txBox="1"/>
          <p:nvPr/>
        </p:nvSpPr>
        <p:spPr>
          <a:xfrm>
            <a:off x="149556" y="5491248"/>
            <a:ext cx="1894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 pain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704CD-5C5A-B741-A760-124DC5B63864}"/>
              </a:ext>
            </a:extLst>
          </p:cNvPr>
          <p:cNvSpPr txBox="1"/>
          <p:nvPr/>
        </p:nvSpPr>
        <p:spPr>
          <a:xfrm>
            <a:off x="10190034" y="5121916"/>
            <a:ext cx="18943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Extremely painful</a:t>
            </a:r>
          </a:p>
        </p:txBody>
      </p:sp>
    </p:spTree>
    <p:extLst>
      <p:ext uri="{BB962C8B-B14F-4D97-AF65-F5344CB8AC3E}">
        <p14:creationId xmlns:p14="http://schemas.microsoft.com/office/powerpoint/2010/main" val="258046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>
            <a:extLst>
              <a:ext uri="{FF2B5EF4-FFF2-40B4-BE49-F238E27FC236}">
                <a16:creationId xmlns:a16="http://schemas.microsoft.com/office/drawing/2014/main" id="{504FEBB4-2E37-674C-837E-B7CCD6C4B246}"/>
              </a:ext>
            </a:extLst>
          </p:cNvPr>
          <p:cNvSpPr>
            <a:spLocks noChangeAspect="1"/>
          </p:cNvSpPr>
          <p:nvPr/>
        </p:nvSpPr>
        <p:spPr>
          <a:xfrm>
            <a:off x="2036064" y="1748118"/>
            <a:ext cx="8119872" cy="8118655"/>
          </a:xfrm>
          <a:prstGeom prst="blockArc">
            <a:avLst>
              <a:gd name="adj1" fmla="val 10800000"/>
              <a:gd name="adj2" fmla="val 21582296"/>
              <a:gd name="adj3" fmla="val 11110"/>
            </a:avLst>
          </a:prstGeom>
          <a:gradFill flip="none" rotWithShape="1">
            <a:gsLst>
              <a:gs pos="0">
                <a:srgbClr val="FF0000"/>
              </a:gs>
              <a:gs pos="50000">
                <a:srgbClr val="FF9300"/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CA70CF-0F43-4D46-8EFC-880E934EA5BC}"/>
              </a:ext>
            </a:extLst>
          </p:cNvPr>
          <p:cNvSpPr/>
          <p:nvPr/>
        </p:nvSpPr>
        <p:spPr>
          <a:xfrm>
            <a:off x="418618" y="261357"/>
            <a:ext cx="113547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How CONFIDENT are you in your last rating?</a:t>
            </a:r>
            <a:endParaRPr lang="en-US" sz="32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4F034-6080-6B4D-93B5-33F353A8A600}"/>
              </a:ext>
            </a:extLst>
          </p:cNvPr>
          <p:cNvSpPr txBox="1"/>
          <p:nvPr/>
        </p:nvSpPr>
        <p:spPr>
          <a:xfrm>
            <a:off x="149556" y="5547003"/>
            <a:ext cx="1894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 at 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704CD-5C5A-B741-A760-124DC5B63864}"/>
              </a:ext>
            </a:extLst>
          </p:cNvPr>
          <p:cNvSpPr txBox="1"/>
          <p:nvPr/>
        </p:nvSpPr>
        <p:spPr>
          <a:xfrm>
            <a:off x="10190034" y="5534507"/>
            <a:ext cx="18943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Extremely confident</a:t>
            </a:r>
          </a:p>
        </p:txBody>
      </p:sp>
    </p:spTree>
    <p:extLst>
      <p:ext uri="{BB962C8B-B14F-4D97-AF65-F5344CB8AC3E}">
        <p14:creationId xmlns:p14="http://schemas.microsoft.com/office/powerpoint/2010/main" val="12494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>
            <a:extLst>
              <a:ext uri="{FF2B5EF4-FFF2-40B4-BE49-F238E27FC236}">
                <a16:creationId xmlns:a16="http://schemas.microsoft.com/office/drawing/2014/main" id="{504FEBB4-2E37-674C-837E-B7CCD6C4B246}"/>
              </a:ext>
            </a:extLst>
          </p:cNvPr>
          <p:cNvSpPr>
            <a:spLocks noChangeAspect="1"/>
          </p:cNvSpPr>
          <p:nvPr/>
        </p:nvSpPr>
        <p:spPr>
          <a:xfrm>
            <a:off x="2036064" y="1748118"/>
            <a:ext cx="8119872" cy="8118655"/>
          </a:xfrm>
          <a:prstGeom prst="blockArc">
            <a:avLst>
              <a:gd name="adj1" fmla="val 10800000"/>
              <a:gd name="adj2" fmla="val 21582296"/>
              <a:gd name="adj3" fmla="val 11110"/>
            </a:avLst>
          </a:prstGeom>
          <a:gradFill flip="none" rotWithShape="1">
            <a:gsLst>
              <a:gs pos="0">
                <a:srgbClr val="00B050"/>
              </a:gs>
              <a:gs pos="50000">
                <a:srgbClr val="FF9300"/>
              </a:gs>
              <a:gs pos="100000">
                <a:srgbClr val="FF0000"/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CA70CF-0F43-4D46-8EFC-880E934EA5BC}"/>
              </a:ext>
            </a:extLst>
          </p:cNvPr>
          <p:cNvSpPr/>
          <p:nvPr/>
        </p:nvSpPr>
        <p:spPr>
          <a:xfrm>
            <a:off x="418618" y="261357"/>
            <a:ext cx="113547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How do you FEEL 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about this OUTCOME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32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4F034-6080-6B4D-93B5-33F353A8A600}"/>
              </a:ext>
            </a:extLst>
          </p:cNvPr>
          <p:cNvSpPr txBox="1"/>
          <p:nvPr/>
        </p:nvSpPr>
        <p:spPr>
          <a:xfrm>
            <a:off x="149556" y="5547003"/>
            <a:ext cx="18943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Extremely negative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704CD-5C5A-B741-A760-124DC5B63864}"/>
              </a:ext>
            </a:extLst>
          </p:cNvPr>
          <p:cNvSpPr txBox="1"/>
          <p:nvPr/>
        </p:nvSpPr>
        <p:spPr>
          <a:xfrm>
            <a:off x="10190034" y="5534507"/>
            <a:ext cx="18943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Extremely positive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067FB-BBCF-0548-A62A-B76DE9C8DE05}"/>
              </a:ext>
            </a:extLst>
          </p:cNvPr>
          <p:cNvSpPr txBox="1"/>
          <p:nvPr/>
        </p:nvSpPr>
        <p:spPr>
          <a:xfrm>
            <a:off x="5148805" y="1184060"/>
            <a:ext cx="1894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3013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>
            <a:extLst>
              <a:ext uri="{FF2B5EF4-FFF2-40B4-BE49-F238E27FC236}">
                <a16:creationId xmlns:a16="http://schemas.microsoft.com/office/drawing/2014/main" id="{504FEBB4-2E37-674C-837E-B7CCD6C4B246}"/>
              </a:ext>
            </a:extLst>
          </p:cNvPr>
          <p:cNvSpPr>
            <a:spLocks noChangeAspect="1"/>
          </p:cNvSpPr>
          <p:nvPr/>
        </p:nvSpPr>
        <p:spPr>
          <a:xfrm>
            <a:off x="2036064" y="1748118"/>
            <a:ext cx="8119872" cy="8118655"/>
          </a:xfrm>
          <a:prstGeom prst="blockArc">
            <a:avLst>
              <a:gd name="adj1" fmla="val 10800000"/>
              <a:gd name="adj2" fmla="val 21582296"/>
              <a:gd name="adj3" fmla="val 11110"/>
            </a:avLst>
          </a:prstGeom>
          <a:gradFill flip="none" rotWithShape="1">
            <a:gsLst>
              <a:gs pos="0">
                <a:srgbClr val="FF0000"/>
              </a:gs>
              <a:gs pos="50000">
                <a:srgbClr val="FF9300"/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DF8C2C-9D05-8E41-82DE-CF7B6E821186}"/>
              </a:ext>
            </a:extLst>
          </p:cNvPr>
          <p:cNvSpPr txBox="1"/>
          <p:nvPr/>
        </p:nvSpPr>
        <p:spPr>
          <a:xfrm>
            <a:off x="149556" y="5491248"/>
            <a:ext cx="1894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 pain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626E23-A0C5-774F-B9CD-8A43D962CA1F}"/>
              </a:ext>
            </a:extLst>
          </p:cNvPr>
          <p:cNvSpPr txBox="1"/>
          <p:nvPr/>
        </p:nvSpPr>
        <p:spPr>
          <a:xfrm>
            <a:off x="10190034" y="5121916"/>
            <a:ext cx="18943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Extremely painful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686606-94AD-B141-AA5D-F569750C5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55" y="146304"/>
            <a:ext cx="2560320" cy="17463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5807023-4CF4-734F-9359-42A1E78BD08A}"/>
              </a:ext>
            </a:extLst>
          </p:cNvPr>
          <p:cNvSpPr/>
          <p:nvPr/>
        </p:nvSpPr>
        <p:spPr>
          <a:xfrm>
            <a:off x="2899318" y="261357"/>
            <a:ext cx="90762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How PAINFUL do you expect the stimulus delivered FOLLOWING THIS PICTURE to be?</a:t>
            </a:r>
          </a:p>
        </p:txBody>
      </p:sp>
    </p:spTree>
    <p:extLst>
      <p:ext uri="{BB962C8B-B14F-4D97-AF65-F5344CB8AC3E}">
        <p14:creationId xmlns:p14="http://schemas.microsoft.com/office/powerpoint/2010/main" val="375822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2C5319B-459B-0543-9A03-38AD8D33F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55" y="139997"/>
            <a:ext cx="2560321" cy="1746392"/>
          </a:xfrm>
          <a:prstGeom prst="rect">
            <a:avLst/>
          </a:prstGeom>
        </p:spPr>
      </p:pic>
      <p:sp>
        <p:nvSpPr>
          <p:cNvPr id="5" name="Block Arc 4">
            <a:extLst>
              <a:ext uri="{FF2B5EF4-FFF2-40B4-BE49-F238E27FC236}">
                <a16:creationId xmlns:a16="http://schemas.microsoft.com/office/drawing/2014/main" id="{504FEBB4-2E37-674C-837E-B7CCD6C4B246}"/>
              </a:ext>
            </a:extLst>
          </p:cNvPr>
          <p:cNvSpPr>
            <a:spLocks noChangeAspect="1"/>
          </p:cNvSpPr>
          <p:nvPr/>
        </p:nvSpPr>
        <p:spPr>
          <a:xfrm>
            <a:off x="2036064" y="1748118"/>
            <a:ext cx="8119872" cy="8118655"/>
          </a:xfrm>
          <a:prstGeom prst="blockArc">
            <a:avLst>
              <a:gd name="adj1" fmla="val 10800000"/>
              <a:gd name="adj2" fmla="val 21582296"/>
              <a:gd name="adj3" fmla="val 11110"/>
            </a:avLst>
          </a:prstGeom>
          <a:gradFill flip="none" rotWithShape="1">
            <a:gsLst>
              <a:gs pos="0">
                <a:srgbClr val="FF0000"/>
              </a:gs>
              <a:gs pos="50000">
                <a:srgbClr val="FF9300"/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DF8C2C-9D05-8E41-82DE-CF7B6E821186}"/>
              </a:ext>
            </a:extLst>
          </p:cNvPr>
          <p:cNvSpPr txBox="1"/>
          <p:nvPr/>
        </p:nvSpPr>
        <p:spPr>
          <a:xfrm>
            <a:off x="149556" y="5491248"/>
            <a:ext cx="1894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 pain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55A742-B487-C449-890F-DE3AAC86D719}"/>
              </a:ext>
            </a:extLst>
          </p:cNvPr>
          <p:cNvSpPr/>
          <p:nvPr/>
        </p:nvSpPr>
        <p:spPr>
          <a:xfrm>
            <a:off x="2899318" y="261357"/>
            <a:ext cx="90762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How PAINFUL do you expect the stimulus delivered FOLLOWING THIS PICTURE to be?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0707E-3BB0-E94C-9570-BD6F8E20E402}"/>
              </a:ext>
            </a:extLst>
          </p:cNvPr>
          <p:cNvSpPr txBox="1"/>
          <p:nvPr/>
        </p:nvSpPr>
        <p:spPr>
          <a:xfrm>
            <a:off x="10190034" y="5121916"/>
            <a:ext cx="18943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Extremely painful</a:t>
            </a:r>
          </a:p>
        </p:txBody>
      </p:sp>
    </p:spTree>
    <p:extLst>
      <p:ext uri="{BB962C8B-B14F-4D97-AF65-F5344CB8AC3E}">
        <p14:creationId xmlns:p14="http://schemas.microsoft.com/office/powerpoint/2010/main" val="357035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&#10;&#10;Description automatically generated">
            <a:extLst>
              <a:ext uri="{FF2B5EF4-FFF2-40B4-BE49-F238E27FC236}">
                <a16:creationId xmlns:a16="http://schemas.microsoft.com/office/drawing/2014/main" id="{1EE63FEB-8BC3-8F49-A085-1591F1EAF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55" y="146304"/>
            <a:ext cx="2560320" cy="1746392"/>
          </a:xfrm>
          <a:prstGeom prst="rect">
            <a:avLst/>
          </a:prstGeom>
        </p:spPr>
      </p:pic>
      <p:sp>
        <p:nvSpPr>
          <p:cNvPr id="5" name="Block Arc 4">
            <a:extLst>
              <a:ext uri="{FF2B5EF4-FFF2-40B4-BE49-F238E27FC236}">
                <a16:creationId xmlns:a16="http://schemas.microsoft.com/office/drawing/2014/main" id="{504FEBB4-2E37-674C-837E-B7CCD6C4B246}"/>
              </a:ext>
            </a:extLst>
          </p:cNvPr>
          <p:cNvSpPr>
            <a:spLocks noChangeAspect="1"/>
          </p:cNvSpPr>
          <p:nvPr/>
        </p:nvSpPr>
        <p:spPr>
          <a:xfrm>
            <a:off x="2036064" y="1748118"/>
            <a:ext cx="8119872" cy="8118655"/>
          </a:xfrm>
          <a:prstGeom prst="blockArc">
            <a:avLst>
              <a:gd name="adj1" fmla="val 10800000"/>
              <a:gd name="adj2" fmla="val 21582296"/>
              <a:gd name="adj3" fmla="val 11110"/>
            </a:avLst>
          </a:prstGeom>
          <a:gradFill flip="none" rotWithShape="1">
            <a:gsLst>
              <a:gs pos="0">
                <a:srgbClr val="FF0000"/>
              </a:gs>
              <a:gs pos="50000">
                <a:srgbClr val="FF9300"/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DF8C2C-9D05-8E41-82DE-CF7B6E821186}"/>
              </a:ext>
            </a:extLst>
          </p:cNvPr>
          <p:cNvSpPr txBox="1"/>
          <p:nvPr/>
        </p:nvSpPr>
        <p:spPr>
          <a:xfrm>
            <a:off x="149556" y="5491248"/>
            <a:ext cx="1894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 pain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C67B88-AA02-D649-9E0B-7775A5D1270D}"/>
              </a:ext>
            </a:extLst>
          </p:cNvPr>
          <p:cNvSpPr/>
          <p:nvPr/>
        </p:nvSpPr>
        <p:spPr>
          <a:xfrm>
            <a:off x="2899318" y="261357"/>
            <a:ext cx="90762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How PAINFUL do you expect the stimulus delivered FOLLOWING THIS PICTURE to be?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CCFBE-ECB0-B249-8C25-42BA95EF7DC2}"/>
              </a:ext>
            </a:extLst>
          </p:cNvPr>
          <p:cNvSpPr txBox="1"/>
          <p:nvPr/>
        </p:nvSpPr>
        <p:spPr>
          <a:xfrm>
            <a:off x="10190034" y="5121916"/>
            <a:ext cx="18943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Extremely painful</a:t>
            </a:r>
          </a:p>
        </p:txBody>
      </p:sp>
    </p:spTree>
    <p:extLst>
      <p:ext uri="{BB962C8B-B14F-4D97-AF65-F5344CB8AC3E}">
        <p14:creationId xmlns:p14="http://schemas.microsoft.com/office/powerpoint/2010/main" val="1054636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2975</TotalTime>
  <Words>438</Words>
  <Application>Microsoft Macintosh PowerPoint</Application>
  <PresentationFormat>Widescreen</PresentationFormat>
  <Paragraphs>119</Paragraphs>
  <Slides>20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Rotem Botvinik Nezer</dc:creator>
  <cp:lastModifiedBy>Rotem Botvinik Nezer</cp:lastModifiedBy>
  <cp:revision>82</cp:revision>
  <dcterms:created xsi:type="dcterms:W3CDTF">2020-09-15T14:11:24Z</dcterms:created>
  <dcterms:modified xsi:type="dcterms:W3CDTF">2021-03-02T20:46:39Z</dcterms:modified>
</cp:coreProperties>
</file>