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8015863" cy="21383625"/>
  <p:notesSz cx="6797675" cy="987266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979" spc="-1" strike="noStrike">
                <a:solidFill>
                  <a:srgbClr val="000000"/>
                </a:solidFill>
                <a:latin typeface="Arial"/>
              </a:rPr>
              <a:t>Click to move the slide</a:t>
            </a:r>
            <a:endParaRPr b="0" lang="en-US" sz="1979" spc="-1" strike="noStrike">
              <a:solidFill>
                <a:srgbClr val="000000"/>
              </a:solidFill>
              <a:latin typeface="Arial"/>
            </a:endParaRPr>
          </a:p>
        </p:txBody>
      </p:sp>
      <p:sp>
        <p:nvSpPr>
          <p:cNvPr id="4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to edit the notes' format</a:t>
            </a:r>
            <a:endParaRPr b="0" lang="en-GB" sz="2000" spc="-1" strike="noStrike">
              <a:latin typeface="Arial"/>
            </a:endParaRPr>
          </a:p>
        </p:txBody>
      </p:sp>
      <p:sp>
        <p:nvSpPr>
          <p:cNvPr id="4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42"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n-GB" sz="1400" spc="-1" strike="noStrike">
                <a:latin typeface="Times New Roman"/>
              </a:rPr>
              <a:t>&lt;date/time&gt;</a:t>
            </a:r>
            <a:endParaRPr b="0" lang="en-GB" sz="1400" spc="-1" strike="noStrike">
              <a:latin typeface="Times New Roman"/>
            </a:endParaRPr>
          </a:p>
        </p:txBody>
      </p:sp>
      <p:sp>
        <p:nvSpPr>
          <p:cNvPr id="43"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44"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07238D05-A408-424C-B5BC-6703936965F9}"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108000" y="739800"/>
            <a:ext cx="6581520" cy="3703320"/>
          </a:xfrm>
          <a:prstGeom prst="rect">
            <a:avLst/>
          </a:prstGeom>
          <a:ln w="0">
            <a:noFill/>
          </a:ln>
        </p:spPr>
      </p:sp>
      <p:sp>
        <p:nvSpPr>
          <p:cNvPr id="68" name="PlaceHolder 2"/>
          <p:cNvSpPr>
            <a:spLocks noGrp="1"/>
          </p:cNvSpPr>
          <p:nvPr>
            <p:ph type="body"/>
          </p:nvPr>
        </p:nvSpPr>
        <p:spPr>
          <a:xfrm>
            <a:off x="679320" y="4689360"/>
            <a:ext cx="5438520" cy="4443120"/>
          </a:xfrm>
          <a:prstGeom prst="rect">
            <a:avLst/>
          </a:prstGeom>
          <a:noFill/>
          <a:ln w="0">
            <a:noFill/>
          </a:ln>
        </p:spPr>
        <p:txBody>
          <a:bodyPr numCol="1" spcCol="0" lIns="18000" rIns="18000" tIns="9000" bIns="9000" anchor="t">
            <a:noAutofit/>
          </a:bodyPr>
          <a:p>
            <a:pPr marL="216000" indent="-216000">
              <a:lnSpc>
                <a:spcPct val="100000"/>
              </a:lnSpc>
            </a:pPr>
            <a:r>
              <a:rPr b="0" lang="en-US" sz="1900" spc="-1" strike="noStrike">
                <a:solidFill>
                  <a:srgbClr val="000000"/>
                </a:solidFill>
                <a:latin typeface="Arial"/>
                <a:ea typeface="MS PGothic"/>
              </a:rPr>
              <a:t>Copyright Colin Purrington (</a:t>
            </a:r>
            <a:r>
              <a:rPr b="0" lang="en-US" sz="1900" spc="-1" strike="noStrike">
                <a:solidFill>
                  <a:srgbClr val="000000"/>
                </a:solidFill>
                <a:latin typeface="Times New Roman"/>
                <a:ea typeface="MS PGothic"/>
              </a:rPr>
              <a:t>http://colinpurrington.com/tips/academic/posterdesign).</a:t>
            </a:r>
            <a:endParaRPr b="0" lang="en-GB" sz="1900" spc="-1" strike="noStrike">
              <a:latin typeface="Arial"/>
            </a:endParaRPr>
          </a:p>
        </p:txBody>
      </p:sp>
      <p:sp>
        <p:nvSpPr>
          <p:cNvPr id="69" name="PlaceHolder 3"/>
          <p:cNvSpPr>
            <a:spLocks noGrp="1"/>
          </p:cNvSpPr>
          <p:nvPr>
            <p:ph type="sldNum"/>
          </p:nvPr>
        </p:nvSpPr>
        <p:spPr>
          <a:xfrm>
            <a:off x="3851280" y="9377280"/>
            <a:ext cx="2944440" cy="493200"/>
          </a:xfrm>
          <a:prstGeom prst="rect">
            <a:avLst/>
          </a:prstGeom>
          <a:noFill/>
          <a:ln w="0">
            <a:noFill/>
          </a:ln>
        </p:spPr>
        <p:txBody>
          <a:bodyPr numCol="1" spcCol="0" lIns="18000" rIns="18000" tIns="9000" bIns="9000" anchor="b">
            <a:noAutofit/>
          </a:bodyPr>
          <a:p>
            <a:pPr algn="r">
              <a:lnSpc>
                <a:spcPct val="100000"/>
              </a:lnSpc>
            </a:pPr>
            <a:fld id="{7F9E473F-3425-4AA0-AC55-31499549F820}" type="slidenum">
              <a:rPr b="0" lang="en-US" sz="200" spc="-1" strike="noStrike">
                <a:solidFill>
                  <a:srgbClr val="000000"/>
                </a:solidFill>
                <a:latin typeface="Calibri"/>
                <a:ea typeface="MS PGothic"/>
              </a:rPr>
              <a:t>&lt;number&gt;</a:t>
            </a:fld>
            <a:endParaRPr b="0" lang="en-GB" sz="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25" name="PlaceHolder 2"/>
          <p:cNvSpPr>
            <a:spLocks noGrp="1"/>
          </p:cNvSpPr>
          <p:nvPr>
            <p:ph/>
          </p:nvPr>
        </p:nvSpPr>
        <p:spPr>
          <a:xfrm>
            <a:off x="1900800" y="5003640"/>
            <a:ext cx="342140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26" name="PlaceHolder 3"/>
          <p:cNvSpPr>
            <a:spLocks noGrp="1"/>
          </p:cNvSpPr>
          <p:nvPr>
            <p:ph/>
          </p:nvPr>
        </p:nvSpPr>
        <p:spPr>
          <a:xfrm>
            <a:off x="1900800" y="11481480"/>
            <a:ext cx="342140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28" name="PlaceHolder 2"/>
          <p:cNvSpPr>
            <a:spLocks noGrp="1"/>
          </p:cNvSpPr>
          <p:nvPr>
            <p:ph/>
          </p:nvPr>
        </p:nvSpPr>
        <p:spPr>
          <a:xfrm>
            <a:off x="1900800" y="500364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29" name="PlaceHolder 3"/>
          <p:cNvSpPr>
            <a:spLocks noGrp="1"/>
          </p:cNvSpPr>
          <p:nvPr>
            <p:ph/>
          </p:nvPr>
        </p:nvSpPr>
        <p:spPr>
          <a:xfrm>
            <a:off x="19432440" y="500364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30" name="PlaceHolder 4"/>
          <p:cNvSpPr>
            <a:spLocks noGrp="1"/>
          </p:cNvSpPr>
          <p:nvPr>
            <p:ph/>
          </p:nvPr>
        </p:nvSpPr>
        <p:spPr>
          <a:xfrm>
            <a:off x="1900800" y="1148148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31" name="PlaceHolder 5"/>
          <p:cNvSpPr>
            <a:spLocks noGrp="1"/>
          </p:cNvSpPr>
          <p:nvPr>
            <p:ph/>
          </p:nvPr>
        </p:nvSpPr>
        <p:spPr>
          <a:xfrm>
            <a:off x="19432440" y="1148148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33" name="PlaceHolder 2"/>
          <p:cNvSpPr>
            <a:spLocks noGrp="1"/>
          </p:cNvSpPr>
          <p:nvPr>
            <p:ph/>
          </p:nvPr>
        </p:nvSpPr>
        <p:spPr>
          <a:xfrm>
            <a:off x="1900800" y="5003640"/>
            <a:ext cx="1101672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34" name="PlaceHolder 3"/>
          <p:cNvSpPr>
            <a:spLocks noGrp="1"/>
          </p:cNvSpPr>
          <p:nvPr>
            <p:ph/>
          </p:nvPr>
        </p:nvSpPr>
        <p:spPr>
          <a:xfrm>
            <a:off x="13468680" y="5003640"/>
            <a:ext cx="1101672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35" name="PlaceHolder 4"/>
          <p:cNvSpPr>
            <a:spLocks noGrp="1"/>
          </p:cNvSpPr>
          <p:nvPr>
            <p:ph/>
          </p:nvPr>
        </p:nvSpPr>
        <p:spPr>
          <a:xfrm>
            <a:off x="25036560" y="5003640"/>
            <a:ext cx="1101672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36" name="PlaceHolder 5"/>
          <p:cNvSpPr>
            <a:spLocks noGrp="1"/>
          </p:cNvSpPr>
          <p:nvPr>
            <p:ph/>
          </p:nvPr>
        </p:nvSpPr>
        <p:spPr>
          <a:xfrm>
            <a:off x="1900800" y="11481480"/>
            <a:ext cx="1101672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37" name="PlaceHolder 6"/>
          <p:cNvSpPr>
            <a:spLocks noGrp="1"/>
          </p:cNvSpPr>
          <p:nvPr>
            <p:ph/>
          </p:nvPr>
        </p:nvSpPr>
        <p:spPr>
          <a:xfrm>
            <a:off x="13468680" y="11481480"/>
            <a:ext cx="1101672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38" name="PlaceHolder 7"/>
          <p:cNvSpPr>
            <a:spLocks noGrp="1"/>
          </p:cNvSpPr>
          <p:nvPr>
            <p:ph/>
          </p:nvPr>
        </p:nvSpPr>
        <p:spPr>
          <a:xfrm>
            <a:off x="25036560" y="11481480"/>
            <a:ext cx="1101672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4" name="PlaceHolder 2"/>
          <p:cNvSpPr>
            <a:spLocks noGrp="1"/>
          </p:cNvSpPr>
          <p:nvPr>
            <p:ph type="subTitle"/>
          </p:nvPr>
        </p:nvSpPr>
        <p:spPr>
          <a:xfrm>
            <a:off x="1900800" y="5003640"/>
            <a:ext cx="34214040" cy="1240200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6" name="PlaceHolder 2"/>
          <p:cNvSpPr>
            <a:spLocks noGrp="1"/>
          </p:cNvSpPr>
          <p:nvPr>
            <p:ph/>
          </p:nvPr>
        </p:nvSpPr>
        <p:spPr>
          <a:xfrm>
            <a:off x="1900800" y="5003640"/>
            <a:ext cx="34214040" cy="1240200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8" name="PlaceHolder 2"/>
          <p:cNvSpPr>
            <a:spLocks noGrp="1"/>
          </p:cNvSpPr>
          <p:nvPr>
            <p:ph/>
          </p:nvPr>
        </p:nvSpPr>
        <p:spPr>
          <a:xfrm>
            <a:off x="1900800" y="5003640"/>
            <a:ext cx="16696440" cy="1240200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9" name="PlaceHolder 3"/>
          <p:cNvSpPr>
            <a:spLocks noGrp="1"/>
          </p:cNvSpPr>
          <p:nvPr>
            <p:ph/>
          </p:nvPr>
        </p:nvSpPr>
        <p:spPr>
          <a:xfrm>
            <a:off x="19432440" y="5003640"/>
            <a:ext cx="16696440" cy="1240200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900800" y="853200"/>
            <a:ext cx="34214040" cy="1655208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13" name="PlaceHolder 2"/>
          <p:cNvSpPr>
            <a:spLocks noGrp="1"/>
          </p:cNvSpPr>
          <p:nvPr>
            <p:ph/>
          </p:nvPr>
        </p:nvSpPr>
        <p:spPr>
          <a:xfrm>
            <a:off x="1900800" y="500364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14" name="PlaceHolder 3"/>
          <p:cNvSpPr>
            <a:spLocks noGrp="1"/>
          </p:cNvSpPr>
          <p:nvPr>
            <p:ph/>
          </p:nvPr>
        </p:nvSpPr>
        <p:spPr>
          <a:xfrm>
            <a:off x="19432440" y="5003640"/>
            <a:ext cx="16696440" cy="1240200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15" name="PlaceHolder 4"/>
          <p:cNvSpPr>
            <a:spLocks noGrp="1"/>
          </p:cNvSpPr>
          <p:nvPr>
            <p:ph/>
          </p:nvPr>
        </p:nvSpPr>
        <p:spPr>
          <a:xfrm>
            <a:off x="1900800" y="1148148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17" name="PlaceHolder 2"/>
          <p:cNvSpPr>
            <a:spLocks noGrp="1"/>
          </p:cNvSpPr>
          <p:nvPr>
            <p:ph/>
          </p:nvPr>
        </p:nvSpPr>
        <p:spPr>
          <a:xfrm>
            <a:off x="1900800" y="5003640"/>
            <a:ext cx="16696440" cy="1240200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18" name="PlaceHolder 3"/>
          <p:cNvSpPr>
            <a:spLocks noGrp="1"/>
          </p:cNvSpPr>
          <p:nvPr>
            <p:ph/>
          </p:nvPr>
        </p:nvSpPr>
        <p:spPr>
          <a:xfrm>
            <a:off x="19432440" y="500364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19" name="PlaceHolder 4"/>
          <p:cNvSpPr>
            <a:spLocks noGrp="1"/>
          </p:cNvSpPr>
          <p:nvPr>
            <p:ph/>
          </p:nvPr>
        </p:nvSpPr>
        <p:spPr>
          <a:xfrm>
            <a:off x="19432440" y="1148148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900800" y="853200"/>
            <a:ext cx="34214040" cy="3570480"/>
          </a:xfrm>
          <a:prstGeom prst="rect">
            <a:avLst/>
          </a:prstGeom>
          <a:noFill/>
          <a:ln w="0">
            <a:noFill/>
          </a:ln>
        </p:spPr>
        <p:txBody>
          <a:bodyPr lIns="0" rIns="0" tIns="0" bIns="0" anchor="ctr">
            <a:noAutofit/>
          </a:bodyPr>
          <a:p>
            <a:endParaRPr b="0" lang="en-US" sz="1979" spc="-1" strike="noStrike">
              <a:solidFill>
                <a:srgbClr val="000000"/>
              </a:solidFill>
              <a:latin typeface="Arial"/>
            </a:endParaRPr>
          </a:p>
        </p:txBody>
      </p:sp>
      <p:sp>
        <p:nvSpPr>
          <p:cNvPr id="21" name="PlaceHolder 2"/>
          <p:cNvSpPr>
            <a:spLocks noGrp="1"/>
          </p:cNvSpPr>
          <p:nvPr>
            <p:ph/>
          </p:nvPr>
        </p:nvSpPr>
        <p:spPr>
          <a:xfrm>
            <a:off x="1900800" y="500364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22" name="PlaceHolder 3"/>
          <p:cNvSpPr>
            <a:spLocks noGrp="1"/>
          </p:cNvSpPr>
          <p:nvPr>
            <p:ph/>
          </p:nvPr>
        </p:nvSpPr>
        <p:spPr>
          <a:xfrm>
            <a:off x="19432440" y="5003640"/>
            <a:ext cx="166964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
        <p:nvSpPr>
          <p:cNvPr id="23" name="PlaceHolder 4"/>
          <p:cNvSpPr>
            <a:spLocks noGrp="1"/>
          </p:cNvSpPr>
          <p:nvPr>
            <p:ph/>
          </p:nvPr>
        </p:nvSpPr>
        <p:spPr>
          <a:xfrm>
            <a:off x="1900800" y="11481480"/>
            <a:ext cx="34214040" cy="5915520"/>
          </a:xfrm>
          <a:prstGeom prst="rect">
            <a:avLst/>
          </a:prstGeom>
          <a:noFill/>
          <a:ln w="0">
            <a:noFill/>
          </a:ln>
        </p:spPr>
        <p:txBody>
          <a:bodyPr lIns="0" rIns="0" tIns="0" bIns="0" anchor="t">
            <a:normAutofit/>
          </a:bodyPr>
          <a:p>
            <a:endParaRPr b="0" lang="en-US" sz="1295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p:nvPr>
        </p:nvSpPr>
        <p:spPr>
          <a:xfrm>
            <a:off x="9213480" y="20521440"/>
            <a:ext cx="19588680" cy="861480"/>
          </a:xfrm>
          <a:prstGeom prst="rect">
            <a:avLst/>
          </a:prstGeom>
          <a:noFill/>
          <a:ln w="0">
            <a:noFill/>
          </a:ln>
        </p:spPr>
        <p:txBody>
          <a:bodyPr lIns="417600" rIns="417600" tIns="208800" bIns="208800" anchor="ctr">
            <a:noAutofit/>
          </a:bodyPr>
          <a:p>
            <a:endParaRPr b="0" lang="en-GB" sz="2400" spc="-1" strike="noStrike">
              <a:latin typeface="Times New Roman"/>
            </a:endParaRPr>
          </a:p>
        </p:txBody>
      </p:sp>
      <p:sp>
        <p:nvSpPr>
          <p:cNvPr id="1" name="PlaceHolder 2"/>
          <p:cNvSpPr>
            <a:spLocks noGrp="1"/>
          </p:cNvSpPr>
          <p:nvPr>
            <p:ph type="title"/>
          </p:nvPr>
        </p:nvSpPr>
        <p:spPr>
          <a:xfrm>
            <a:off x="1900800" y="853200"/>
            <a:ext cx="34214040" cy="3570480"/>
          </a:xfrm>
          <a:prstGeom prst="rect">
            <a:avLst/>
          </a:prstGeom>
          <a:noFill/>
          <a:ln w="0">
            <a:noFill/>
          </a:ln>
        </p:spPr>
        <p:txBody>
          <a:bodyPr lIns="0" rIns="0" tIns="0" bIns="0" anchor="ctr">
            <a:noAutofit/>
          </a:bodyPr>
          <a:p>
            <a:r>
              <a:rPr b="0" lang="en-US" sz="1979" spc="-1" strike="noStrike">
                <a:solidFill>
                  <a:srgbClr val="000000"/>
                </a:solidFill>
                <a:latin typeface="Arial"/>
              </a:rPr>
              <a:t>Click to edit the title text format</a:t>
            </a:r>
            <a:endParaRPr b="0" lang="en-US" sz="1979" spc="-1" strike="noStrike">
              <a:solidFill>
                <a:srgbClr val="000000"/>
              </a:solidFill>
              <a:latin typeface="Arial"/>
            </a:endParaRPr>
          </a:p>
        </p:txBody>
      </p:sp>
      <p:sp>
        <p:nvSpPr>
          <p:cNvPr id="2" name="PlaceHolder 3"/>
          <p:cNvSpPr>
            <a:spLocks noGrp="1"/>
          </p:cNvSpPr>
          <p:nvPr>
            <p:ph type="body"/>
          </p:nvPr>
        </p:nvSpPr>
        <p:spPr>
          <a:xfrm>
            <a:off x="1900800" y="5003640"/>
            <a:ext cx="34214040" cy="12402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2950" spc="-1" strike="noStrike">
                <a:solidFill>
                  <a:srgbClr val="000000"/>
                </a:solidFill>
                <a:latin typeface="Calibri"/>
              </a:rPr>
              <a:t>Click to edit the outline text format</a:t>
            </a:r>
            <a:endParaRPr b="0" lang="en-US" sz="1295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9760" spc="-1" strike="noStrike">
                <a:solidFill>
                  <a:srgbClr val="000000"/>
                </a:solidFill>
                <a:latin typeface="Calibri"/>
              </a:rPr>
              <a:t>Second Outline Level</a:t>
            </a:r>
            <a:endParaRPr b="0" lang="en-US" sz="976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8069" spc="-1" strike="noStrike">
                <a:solidFill>
                  <a:srgbClr val="000000"/>
                </a:solidFill>
                <a:latin typeface="Calibri"/>
              </a:rPr>
              <a:t>Third Outline Level</a:t>
            </a:r>
            <a:endParaRPr b="0" lang="en-US" sz="8069"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8069" spc="-1" strike="noStrike">
                <a:solidFill>
                  <a:srgbClr val="000000"/>
                </a:solidFill>
                <a:latin typeface="Calibri"/>
              </a:rPr>
              <a:t>Fourth Outline Level</a:t>
            </a:r>
            <a:endParaRPr b="0" lang="en-US" sz="8069"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AutoShape 62"/>
          <p:cNvSpPr/>
          <p:nvPr/>
        </p:nvSpPr>
        <p:spPr>
          <a:xfrm>
            <a:off x="13140000" y="2701440"/>
            <a:ext cx="11552400" cy="17910360"/>
          </a:xfrm>
          <a:prstGeom prst="roundRect">
            <a:avLst>
              <a:gd name="adj" fmla="val 1837"/>
            </a:avLst>
          </a:prstGeom>
          <a:solidFill>
            <a:srgbClr val="ffffff"/>
          </a:solidFill>
          <a:ln w="9525">
            <a:solidFill>
              <a:srgbClr val="000000"/>
            </a:solidFill>
            <a:round/>
          </a:ln>
        </p:spPr>
        <p:style>
          <a:lnRef idx="0"/>
          <a:fillRef idx="0"/>
          <a:effectRef idx="0"/>
          <a:fontRef idx="minor"/>
        </p:style>
        <p:txBody>
          <a:bodyPr lIns="90000" rIns="90000" tIns="45000" bIns="45000" anchor="t">
            <a:noAutofit/>
          </a:bodyPr>
          <a:p>
            <a:pPr algn="just">
              <a:lnSpc>
                <a:spcPct val="100000"/>
              </a:lnSpc>
              <a:spcAft>
                <a:spcPts val="1800"/>
              </a:spcAft>
            </a:pPr>
            <a:r>
              <a:rPr b="1" lang="en-GB" sz="5500" spc="-1" strike="noStrike">
                <a:solidFill>
                  <a:srgbClr val="000000"/>
                </a:solidFill>
                <a:latin typeface="Arial"/>
                <a:ea typeface="ＭＳ Ｐゴシック"/>
              </a:rPr>
              <a:t>Results:</a:t>
            </a: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a:p>
            <a:pPr algn="just">
              <a:lnSpc>
                <a:spcPct val="100000"/>
              </a:lnSpc>
              <a:spcAft>
                <a:spcPts val="1800"/>
              </a:spcAft>
            </a:pPr>
            <a:endParaRPr b="0" lang="en-GB" sz="5500" spc="-1" strike="noStrike">
              <a:latin typeface="Arial"/>
            </a:endParaRPr>
          </a:p>
        </p:txBody>
      </p:sp>
      <p:sp>
        <p:nvSpPr>
          <p:cNvPr id="46" name="Rectangle 180"/>
          <p:cNvSpPr/>
          <p:nvPr/>
        </p:nvSpPr>
        <p:spPr>
          <a:xfrm>
            <a:off x="7451280" y="292680"/>
            <a:ext cx="22968720" cy="1076040"/>
          </a:xfrm>
          <a:prstGeom prst="rect">
            <a:avLst/>
          </a:prstGeom>
          <a:noFill/>
          <a:ln w="0">
            <a:noFill/>
          </a:ln>
        </p:spPr>
        <p:style>
          <a:lnRef idx="0"/>
          <a:fillRef idx="0"/>
          <a:effectRef idx="0"/>
          <a:fontRef idx="minor"/>
        </p:style>
        <p:txBody>
          <a:bodyPr lIns="71640" rIns="71640" tIns="35640" bIns="35640" anchor="ctr">
            <a:spAutoFit/>
          </a:bodyPr>
          <a:p>
            <a:pPr algn="ctr">
              <a:lnSpc>
                <a:spcPct val="100000"/>
              </a:lnSpc>
            </a:pPr>
            <a:r>
              <a:rPr b="1" lang="en-US" sz="6600" spc="-1" strike="noStrike">
                <a:solidFill>
                  <a:srgbClr val="000000"/>
                </a:solidFill>
                <a:latin typeface="Calibri"/>
                <a:ea typeface="MS PGothic"/>
              </a:rPr>
              <a:t>DNA Unzipping &amp; Overstretching</a:t>
            </a:r>
            <a:endParaRPr b="0" lang="en-GB" sz="6600" spc="-1" strike="noStrike">
              <a:latin typeface="Arial"/>
            </a:endParaRPr>
          </a:p>
        </p:txBody>
      </p:sp>
      <p:sp>
        <p:nvSpPr>
          <p:cNvPr id="47" name="Rectangle 4"/>
          <p:cNvSpPr/>
          <p:nvPr/>
        </p:nvSpPr>
        <p:spPr>
          <a:xfrm>
            <a:off x="10598040" y="16577640"/>
            <a:ext cx="7387200" cy="55292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8" name="Rectangle 23"/>
          <p:cNvSpPr/>
          <p:nvPr/>
        </p:nvSpPr>
        <p:spPr>
          <a:xfrm>
            <a:off x="10658880" y="9764280"/>
            <a:ext cx="7387200" cy="5398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9" name="Rectangle 24"/>
          <p:cNvSpPr/>
          <p:nvPr/>
        </p:nvSpPr>
        <p:spPr>
          <a:xfrm>
            <a:off x="10713600" y="2566440"/>
            <a:ext cx="7387200" cy="54306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0" name="TextBox 7"/>
          <p:cNvSpPr/>
          <p:nvPr/>
        </p:nvSpPr>
        <p:spPr>
          <a:xfrm>
            <a:off x="13140000" y="7560000"/>
            <a:ext cx="11552400" cy="3837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GB" sz="4100" spc="-1" strike="noStrike">
                <a:solidFill>
                  <a:srgbClr val="000000"/>
                </a:solidFill>
                <a:latin typeface="Arial"/>
                <a:ea typeface="MS PGothic"/>
              </a:rPr>
              <a:t>The kymograph above show the average number of open base pairs within the simulation of </a:t>
            </a:r>
            <a:r>
              <a:rPr b="0" lang="en-GB" sz="4100" spc="-1" strike="noStrike">
                <a:solidFill>
                  <a:srgbClr val="000000"/>
                </a:solidFill>
                <a:latin typeface="arial"/>
                <a:ea typeface="arial"/>
              </a:rPr>
              <a:t>θ</a:t>
            </a:r>
            <a:r>
              <a:rPr b="0" lang="en-GB" sz="4100" spc="-1" strike="noStrike">
                <a:solidFill>
                  <a:srgbClr val="000000"/>
                </a:solidFill>
                <a:latin typeface="Arial"/>
                <a:ea typeface="arial"/>
              </a:rPr>
              <a:t> = 20. This shows from that the transition</a:t>
            </a:r>
            <a:r>
              <a:rPr b="0" lang="en-GB" sz="4100" spc="-1" strike="noStrike">
                <a:solidFill>
                  <a:srgbClr val="000000"/>
                </a:solidFill>
                <a:latin typeface="Arial"/>
                <a:ea typeface="arial"/>
              </a:rPr>
              <a:t> point occurs between 1.0 and 1.7. By looking at all kymographs, 1.3 is the first to show the start of denaturalisation.</a:t>
            </a:r>
            <a:endParaRPr b="0" lang="en-GB" sz="4100" spc="-1" strike="noStrike">
              <a:latin typeface="Arial"/>
            </a:endParaRPr>
          </a:p>
        </p:txBody>
      </p:sp>
      <p:sp>
        <p:nvSpPr>
          <p:cNvPr id="51" name="Text Box 67"/>
          <p:cNvSpPr/>
          <p:nvPr/>
        </p:nvSpPr>
        <p:spPr>
          <a:xfrm>
            <a:off x="12827520" y="1400760"/>
            <a:ext cx="11533320" cy="1192680"/>
          </a:xfrm>
          <a:prstGeom prst="rect">
            <a:avLst/>
          </a:prstGeom>
          <a:noFill/>
          <a:ln w="0">
            <a:noFill/>
          </a:ln>
        </p:spPr>
        <p:style>
          <a:lnRef idx="0"/>
          <a:fillRef idx="0"/>
          <a:effectRef idx="0"/>
          <a:fontRef idx="minor"/>
        </p:style>
        <p:txBody>
          <a:bodyPr lIns="370440" rIns="370440" tIns="185040" bIns="185040" anchor="t">
            <a:spAutoFit/>
          </a:bodyPr>
          <a:p>
            <a:pPr algn="ctr">
              <a:lnSpc>
                <a:spcPct val="100000"/>
              </a:lnSpc>
              <a:spcBef>
                <a:spcPts val="2761"/>
              </a:spcBef>
            </a:pPr>
            <a:r>
              <a:rPr b="1" lang="en-US" sz="5400" spc="-1" strike="noStrike">
                <a:solidFill>
                  <a:srgbClr val="000000"/>
                </a:solidFill>
                <a:latin typeface="Arial"/>
                <a:ea typeface="MS PGothic"/>
              </a:rPr>
              <a:t>Ben Henderson</a:t>
            </a:r>
            <a:endParaRPr b="0" lang="en-GB" sz="5400" spc="-1" strike="noStrike">
              <a:latin typeface="Arial"/>
            </a:endParaRPr>
          </a:p>
        </p:txBody>
      </p:sp>
      <p:sp>
        <p:nvSpPr>
          <p:cNvPr id="52" name="AutoShape 62"/>
          <p:cNvSpPr/>
          <p:nvPr/>
        </p:nvSpPr>
        <p:spPr>
          <a:xfrm>
            <a:off x="1274760" y="2681640"/>
            <a:ext cx="11552400" cy="10446480"/>
          </a:xfrm>
          <a:prstGeom prst="roundRect">
            <a:avLst>
              <a:gd name="adj" fmla="val 2122"/>
            </a:avLst>
          </a:prstGeom>
          <a:solidFill>
            <a:srgbClr val="ffffff"/>
          </a:solidFill>
          <a:ln w="9525">
            <a:solidFill>
              <a:srgbClr val="000000"/>
            </a:solidFill>
            <a:round/>
          </a:ln>
        </p:spPr>
        <p:style>
          <a:lnRef idx="0"/>
          <a:fillRef idx="0"/>
          <a:effectRef idx="0"/>
          <a:fontRef idx="minor"/>
        </p:style>
        <p:txBody>
          <a:bodyPr lIns="144000" rIns="144000" tIns="45000" bIns="45000" anchor="t">
            <a:noAutofit/>
          </a:bodyPr>
          <a:p>
            <a:pPr algn="just">
              <a:lnSpc>
                <a:spcPct val="100000"/>
              </a:lnSpc>
              <a:spcAft>
                <a:spcPts val="2401"/>
              </a:spcAft>
            </a:pPr>
            <a:r>
              <a:rPr b="1" lang="en-GB" sz="5500" spc="-1" strike="noStrike">
                <a:solidFill>
                  <a:srgbClr val="000000"/>
                </a:solidFill>
                <a:latin typeface="Arial"/>
                <a:ea typeface="ＭＳ Ｐゴシック"/>
              </a:rPr>
              <a:t>Introduction:</a:t>
            </a:r>
            <a:endParaRPr b="0" lang="en-GB" sz="5500" spc="-1" strike="noStrike">
              <a:latin typeface="Arial"/>
            </a:endParaRPr>
          </a:p>
          <a:p>
            <a:pPr algn="just">
              <a:lnSpc>
                <a:spcPct val="100000"/>
              </a:lnSpc>
              <a:spcAft>
                <a:spcPts val="2401"/>
              </a:spcAft>
            </a:pPr>
            <a:r>
              <a:rPr b="0" lang="en-GB" sz="4100" spc="-1" strike="noStrike">
                <a:solidFill>
                  <a:srgbClr val="000000"/>
                </a:solidFill>
                <a:latin typeface="Arial"/>
                <a:ea typeface="ＭＳ Ｐゴシック"/>
              </a:rPr>
              <a:t>DNA consists of two long separate strands that are in a helix or screw-like shape around each other with opposite nucleotides being connected with hydrogen bonds. There are four 'flavours' of nucleotide within a strand of DNA. They are referred to as cytosine, guanine, adenine and thymine</a:t>
            </a:r>
            <a:r>
              <a:rPr b="0" lang="en-GB" sz="3000" spc="-1" strike="noStrike" baseline="30000">
                <a:solidFill>
                  <a:srgbClr val="000000"/>
                </a:solidFill>
                <a:latin typeface="Arial"/>
                <a:ea typeface="MS PGothic"/>
              </a:rPr>
              <a:t>1</a:t>
            </a:r>
            <a:r>
              <a:rPr b="0" lang="en-GB" sz="4100" spc="-1" strike="noStrike">
                <a:solidFill>
                  <a:srgbClr val="000000"/>
                </a:solidFill>
                <a:latin typeface="Arial"/>
                <a:ea typeface="ＭＳ Ｐゴシック"/>
              </a:rPr>
              <a:t>. In this project I have used the  Poland-Scheraga model of DNA which allows it to be 2 flat strands.  </a:t>
            </a:r>
            <a:endParaRPr b="0" lang="en-GB" sz="4100" spc="-1" strike="noStrike">
              <a:latin typeface="Arial"/>
            </a:endParaRPr>
          </a:p>
          <a:p>
            <a:pPr algn="just">
              <a:lnSpc>
                <a:spcPct val="100000"/>
              </a:lnSpc>
            </a:pPr>
            <a:endParaRPr b="0" lang="en-GB" sz="4100" spc="-1" strike="noStrike">
              <a:latin typeface="Arial"/>
            </a:endParaRPr>
          </a:p>
        </p:txBody>
      </p:sp>
      <p:sp>
        <p:nvSpPr>
          <p:cNvPr id="53" name="TextBox 7"/>
          <p:cNvSpPr/>
          <p:nvPr/>
        </p:nvSpPr>
        <p:spPr>
          <a:xfrm>
            <a:off x="14400000" y="6660000"/>
            <a:ext cx="9169200" cy="623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GB" sz="3500" spc="-1" strike="noStrike">
                <a:solidFill>
                  <a:srgbClr val="000000"/>
                </a:solidFill>
                <a:latin typeface="Arial"/>
                <a:ea typeface="MS PGothic"/>
              </a:rPr>
              <a:t>Figure 2</a:t>
            </a:r>
            <a:r>
              <a:rPr b="0" lang="en-GB" sz="3500" spc="-1" strike="noStrike">
                <a:solidFill>
                  <a:srgbClr val="000000"/>
                </a:solidFill>
                <a:latin typeface="Arial"/>
                <a:ea typeface="MS PGothic"/>
              </a:rPr>
              <a:t>: Kymographs of </a:t>
            </a:r>
            <a:r>
              <a:rPr b="0" lang="en-GB" sz="3500" spc="-1" strike="noStrike">
                <a:solidFill>
                  <a:srgbClr val="000000"/>
                </a:solidFill>
                <a:latin typeface="arial"/>
                <a:ea typeface="arial"/>
              </a:rPr>
              <a:t>ε = 1.0, 1.3, 1.7</a:t>
            </a:r>
            <a:endParaRPr b="0" lang="en-GB" sz="3500" spc="-1" strike="noStrike">
              <a:latin typeface="Arial"/>
            </a:endParaRPr>
          </a:p>
        </p:txBody>
      </p:sp>
      <p:sp>
        <p:nvSpPr>
          <p:cNvPr id="54" name="Text Box 67"/>
          <p:cNvSpPr/>
          <p:nvPr/>
        </p:nvSpPr>
        <p:spPr>
          <a:xfrm>
            <a:off x="25132680" y="1368720"/>
            <a:ext cx="11577240" cy="1101600"/>
          </a:xfrm>
          <a:prstGeom prst="rect">
            <a:avLst/>
          </a:prstGeom>
          <a:noFill/>
          <a:ln w="0">
            <a:noFill/>
          </a:ln>
        </p:spPr>
        <p:style>
          <a:lnRef idx="0"/>
          <a:fillRef idx="0"/>
          <a:effectRef idx="0"/>
          <a:fontRef idx="minor"/>
        </p:style>
        <p:txBody>
          <a:bodyPr lIns="370440" rIns="370440" tIns="185040" bIns="185040" anchor="t">
            <a:spAutoFit/>
          </a:bodyPr>
          <a:p>
            <a:pPr algn="r">
              <a:lnSpc>
                <a:spcPct val="100000"/>
              </a:lnSpc>
              <a:spcBef>
                <a:spcPts val="2401"/>
              </a:spcBef>
            </a:pPr>
            <a:r>
              <a:rPr b="1" lang="en-US" sz="4800" spc="-1" strike="noStrike">
                <a:solidFill>
                  <a:srgbClr val="000000"/>
                </a:solidFill>
                <a:latin typeface="Arial"/>
                <a:ea typeface="MS PGothic"/>
              </a:rPr>
              <a:t>Supervisor: Prof D. Marenduzzo  </a:t>
            </a:r>
            <a:endParaRPr b="0" lang="en-GB" sz="4800" spc="-1" strike="noStrike">
              <a:latin typeface="Arial"/>
            </a:endParaRPr>
          </a:p>
        </p:txBody>
      </p:sp>
      <p:sp>
        <p:nvSpPr>
          <p:cNvPr id="55" name="PlaceHolder 1"/>
          <p:cNvSpPr>
            <a:spLocks noGrp="1"/>
          </p:cNvSpPr>
          <p:nvPr>
            <p:ph type="ftr"/>
          </p:nvPr>
        </p:nvSpPr>
        <p:spPr>
          <a:xfrm>
            <a:off x="25031520" y="20577960"/>
            <a:ext cx="11709000" cy="861480"/>
          </a:xfrm>
          <a:prstGeom prst="rect">
            <a:avLst/>
          </a:prstGeom>
          <a:noFill/>
          <a:ln w="0">
            <a:noFill/>
          </a:ln>
        </p:spPr>
        <p:txBody>
          <a:bodyPr lIns="0" rIns="0" tIns="208800" bIns="208800" anchor="ctr">
            <a:noAutofit/>
          </a:bodyPr>
          <a:p>
            <a:pPr algn="r">
              <a:lnSpc>
                <a:spcPct val="100000"/>
              </a:lnSpc>
            </a:pPr>
            <a:r>
              <a:rPr b="0" lang="en-GB" sz="3020" spc="-1" strike="noStrike">
                <a:solidFill>
                  <a:srgbClr val="8b8b8b"/>
                </a:solidFill>
                <a:latin typeface="Arial"/>
                <a:ea typeface="MS PGothic"/>
              </a:rPr>
              <a:t>School of Physics &amp; Astronomy Senior Honours Project 2021/22</a:t>
            </a:r>
            <a:endParaRPr b="0" lang="en-GB" sz="3020" spc="-1" strike="noStrike">
              <a:latin typeface="Times New Roman"/>
            </a:endParaRPr>
          </a:p>
        </p:txBody>
      </p:sp>
      <p:pic>
        <p:nvPicPr>
          <p:cNvPr id="56" name="Picture 3" descr=""/>
          <p:cNvPicPr/>
          <p:nvPr/>
        </p:nvPicPr>
        <p:blipFill>
          <a:blip r:embed="rId1"/>
          <a:stretch/>
        </p:blipFill>
        <p:spPr>
          <a:xfrm>
            <a:off x="1274760" y="141840"/>
            <a:ext cx="9072000" cy="2152080"/>
          </a:xfrm>
          <a:prstGeom prst="rect">
            <a:avLst/>
          </a:prstGeom>
          <a:ln w="0">
            <a:noFill/>
          </a:ln>
        </p:spPr>
      </p:pic>
      <p:sp>
        <p:nvSpPr>
          <p:cNvPr id="57" name="AutoShape 62"/>
          <p:cNvSpPr/>
          <p:nvPr/>
        </p:nvSpPr>
        <p:spPr>
          <a:xfrm>
            <a:off x="1298880" y="13515840"/>
            <a:ext cx="11552400" cy="7076160"/>
          </a:xfrm>
          <a:prstGeom prst="roundRect">
            <a:avLst>
              <a:gd name="adj" fmla="val 3459"/>
            </a:avLst>
          </a:prstGeom>
          <a:solidFill>
            <a:srgbClr val="ffffff"/>
          </a:solidFill>
          <a:ln w="9525">
            <a:solidFill>
              <a:srgbClr val="000000"/>
            </a:solidFill>
            <a:round/>
          </a:ln>
        </p:spPr>
        <p:style>
          <a:lnRef idx="0"/>
          <a:fillRef idx="0"/>
          <a:effectRef idx="0"/>
          <a:fontRef idx="minor"/>
        </p:style>
        <p:txBody>
          <a:bodyPr lIns="144000" rIns="144000" tIns="45000" bIns="45000" anchor="t">
            <a:noAutofit/>
          </a:bodyPr>
          <a:p>
            <a:pPr algn="just">
              <a:lnSpc>
                <a:spcPct val="100000"/>
              </a:lnSpc>
              <a:spcAft>
                <a:spcPts val="2401"/>
              </a:spcAft>
            </a:pPr>
            <a:r>
              <a:rPr b="1" lang="en-GB" sz="5500" spc="-1" strike="noStrike">
                <a:solidFill>
                  <a:srgbClr val="000000"/>
                </a:solidFill>
                <a:latin typeface="Arial"/>
                <a:ea typeface="ＭＳ Ｐゴシック"/>
              </a:rPr>
              <a:t>Methods:</a:t>
            </a:r>
            <a:endParaRPr b="0" lang="en-GB" sz="5500" spc="-1" strike="noStrike">
              <a:latin typeface="Arial"/>
            </a:endParaRPr>
          </a:p>
          <a:p>
            <a:pPr algn="just">
              <a:lnSpc>
                <a:spcPct val="100000"/>
              </a:lnSpc>
              <a:spcAft>
                <a:spcPts val="2401"/>
              </a:spcAft>
            </a:pPr>
            <a:r>
              <a:rPr b="0" lang="en-GB" sz="4100" spc="-1" strike="noStrike">
                <a:solidFill>
                  <a:srgbClr val="000000"/>
                </a:solidFill>
                <a:latin typeface="Arial"/>
                <a:ea typeface="ＭＳ Ｐゴシック"/>
              </a:rPr>
              <a:t>A simulation was run using LAMMPS with the persistence length set by an angle of 20 degrees. The simulation was then run for all </a:t>
            </a:r>
            <a:r>
              <a:rPr b="0" lang="en-GB" sz="4100" spc="-1" strike="noStrike">
                <a:solidFill>
                  <a:srgbClr val="000000"/>
                </a:solidFill>
                <a:latin typeface="arial"/>
                <a:ea typeface="arial"/>
              </a:rPr>
              <a:t>ε (the only variable to determine temperature)</a:t>
            </a:r>
            <a:r>
              <a:rPr b="0" lang="en-GB" sz="4100" spc="-1" strike="noStrike">
                <a:solidFill>
                  <a:srgbClr val="000000"/>
                </a:solidFill>
                <a:latin typeface="Arial"/>
                <a:ea typeface="arial"/>
              </a:rPr>
              <a:t> values from 1.0 to 1.7. Base pairs where then measured to determine whether they are open or not and a kymograph is produced for each simulation. The entire method is repeated for an angle of 10 degrees and results compared.</a:t>
            </a:r>
            <a:r>
              <a:rPr b="0" lang="en-GB" sz="4100" spc="-1" strike="noStrike">
                <a:solidFill>
                  <a:srgbClr val="000000"/>
                </a:solidFill>
                <a:latin typeface="Arial"/>
                <a:ea typeface="ＭＳ Ｐゴシック"/>
              </a:rPr>
              <a:t>  </a:t>
            </a:r>
            <a:endParaRPr b="0" lang="en-GB" sz="4100" spc="-1" strike="noStrike">
              <a:latin typeface="Arial"/>
            </a:endParaRPr>
          </a:p>
          <a:p>
            <a:pPr algn="just">
              <a:lnSpc>
                <a:spcPct val="100000"/>
              </a:lnSpc>
            </a:pPr>
            <a:endParaRPr b="0" lang="en-GB" sz="4100" spc="-1" strike="noStrike">
              <a:latin typeface="Arial"/>
            </a:endParaRPr>
          </a:p>
        </p:txBody>
      </p:sp>
      <p:sp>
        <p:nvSpPr>
          <p:cNvPr id="58" name="AutoShape 62"/>
          <p:cNvSpPr/>
          <p:nvPr/>
        </p:nvSpPr>
        <p:spPr>
          <a:xfrm>
            <a:off x="25132680" y="2681640"/>
            <a:ext cx="11608200" cy="9774000"/>
          </a:xfrm>
          <a:prstGeom prst="roundRect">
            <a:avLst>
              <a:gd name="adj" fmla="val 2122"/>
            </a:avLst>
          </a:prstGeom>
          <a:solidFill>
            <a:srgbClr val="ffffff"/>
          </a:solidFill>
          <a:ln w="9525">
            <a:solidFill>
              <a:srgbClr val="000000"/>
            </a:solidFill>
            <a:round/>
          </a:ln>
        </p:spPr>
        <p:style>
          <a:lnRef idx="0"/>
          <a:fillRef idx="0"/>
          <a:effectRef idx="0"/>
          <a:fontRef idx="minor"/>
        </p:style>
        <p:txBody>
          <a:bodyPr lIns="144000" rIns="144000" tIns="45000" bIns="45000" anchor="t">
            <a:noAutofit/>
          </a:bodyPr>
          <a:p>
            <a:pPr algn="just">
              <a:lnSpc>
                <a:spcPct val="100000"/>
              </a:lnSpc>
              <a:spcAft>
                <a:spcPts val="1800"/>
              </a:spcAft>
            </a:pPr>
            <a:r>
              <a:rPr b="1" lang="en-GB" sz="5500" spc="-1" strike="noStrike">
                <a:solidFill>
                  <a:srgbClr val="000000"/>
                </a:solidFill>
                <a:latin typeface="Arial"/>
                <a:ea typeface="ＭＳ Ｐゴシック"/>
              </a:rPr>
              <a:t>Conclusions:</a:t>
            </a:r>
            <a:endParaRPr b="0" lang="en-GB" sz="5500" spc="-1" strike="noStrike">
              <a:latin typeface="Arial"/>
            </a:endParaRPr>
          </a:p>
          <a:p>
            <a:pPr algn="just">
              <a:lnSpc>
                <a:spcPct val="100000"/>
              </a:lnSpc>
              <a:spcAft>
                <a:spcPts val="1800"/>
              </a:spcAft>
            </a:pPr>
            <a:r>
              <a:rPr b="0" lang="en-GB" sz="4100" spc="-1" strike="noStrike">
                <a:solidFill>
                  <a:srgbClr val="000000"/>
                </a:solidFill>
                <a:latin typeface="Arial"/>
                <a:ea typeface="ＭＳ Ｐゴシック"/>
              </a:rPr>
              <a:t>From the results it is clear to see that the only factor that resulted in the change of transition point is the persistence length. This shows that the potential that is produced in the bending of the DNA is strong enough to overcome the entropy levels at different temperatures.</a:t>
            </a:r>
            <a:endParaRPr b="0" lang="en-GB" sz="4100" spc="-1" strike="noStrike">
              <a:latin typeface="Arial"/>
            </a:endParaRPr>
          </a:p>
          <a:p>
            <a:pPr algn="just">
              <a:lnSpc>
                <a:spcPct val="100000"/>
              </a:lnSpc>
              <a:spcAft>
                <a:spcPts val="1800"/>
              </a:spcAft>
            </a:pPr>
            <a:r>
              <a:rPr b="0" lang="en-GB" sz="4100" spc="-1" strike="noStrike">
                <a:solidFill>
                  <a:srgbClr val="000000"/>
                </a:solidFill>
                <a:latin typeface="Arial"/>
                <a:ea typeface="ＭＳ Ｐゴシック"/>
              </a:rPr>
              <a:t>	</a:t>
            </a:r>
            <a:r>
              <a:rPr b="0" lang="en-GB" sz="4100" spc="-1" strike="noStrike">
                <a:solidFill>
                  <a:srgbClr val="000000"/>
                </a:solidFill>
                <a:latin typeface="Arial"/>
                <a:ea typeface="ＭＳ Ｐゴシック"/>
              </a:rPr>
              <a:t>If given more time to do the project, using more values for the persistence length could give some more interesting data points. As well as this, by increasing the length of the simulation there may be some different concepts. </a:t>
            </a:r>
            <a:endParaRPr b="0" lang="en-GB" sz="4100" spc="-1" strike="noStrike">
              <a:latin typeface="Arial"/>
            </a:endParaRPr>
          </a:p>
          <a:p>
            <a:pPr algn="just">
              <a:lnSpc>
                <a:spcPct val="100000"/>
              </a:lnSpc>
            </a:pPr>
            <a:endParaRPr b="0" lang="en-GB" sz="4100" spc="-1" strike="noStrike">
              <a:latin typeface="Arial"/>
            </a:endParaRPr>
          </a:p>
        </p:txBody>
      </p:sp>
      <p:sp>
        <p:nvSpPr>
          <p:cNvPr id="59" name="AutoShape 62"/>
          <p:cNvSpPr/>
          <p:nvPr/>
        </p:nvSpPr>
        <p:spPr>
          <a:xfrm>
            <a:off x="25129440" y="12938040"/>
            <a:ext cx="11608200" cy="4576680"/>
          </a:xfrm>
          <a:prstGeom prst="roundRect">
            <a:avLst>
              <a:gd name="adj" fmla="val 4189"/>
            </a:avLst>
          </a:prstGeom>
          <a:solidFill>
            <a:srgbClr val="ffffff"/>
          </a:solidFill>
          <a:ln w="9525">
            <a:solidFill>
              <a:srgbClr val="000000"/>
            </a:solidFill>
            <a:round/>
          </a:ln>
        </p:spPr>
        <p:style>
          <a:lnRef idx="0"/>
          <a:fillRef idx="0"/>
          <a:effectRef idx="0"/>
          <a:fontRef idx="minor"/>
        </p:style>
        <p:txBody>
          <a:bodyPr lIns="144000" rIns="144000" tIns="45000" bIns="45000" anchor="t">
            <a:noAutofit/>
          </a:bodyPr>
          <a:p>
            <a:pPr algn="just">
              <a:lnSpc>
                <a:spcPct val="100000"/>
              </a:lnSpc>
              <a:spcAft>
                <a:spcPts val="1199"/>
              </a:spcAft>
            </a:pPr>
            <a:r>
              <a:rPr b="1" lang="en-GB" sz="4500" spc="-1" strike="noStrike">
                <a:solidFill>
                  <a:srgbClr val="000000"/>
                </a:solidFill>
                <a:latin typeface="Arial"/>
                <a:ea typeface="ＭＳ Ｐゴシック"/>
              </a:rPr>
              <a:t>References</a:t>
            </a:r>
            <a:endParaRPr b="0" lang="en-GB" sz="4500" spc="-1" strike="noStrike">
              <a:latin typeface="Arial"/>
            </a:endParaRPr>
          </a:p>
          <a:p>
            <a:pPr>
              <a:lnSpc>
                <a:spcPct val="100000"/>
              </a:lnSpc>
              <a:spcAft>
                <a:spcPts val="1199"/>
              </a:spcAft>
            </a:pPr>
            <a:r>
              <a:rPr b="0" lang="en-GB" sz="3000" spc="-1" strike="noStrike" baseline="30000">
                <a:solidFill>
                  <a:srgbClr val="000000"/>
                </a:solidFill>
                <a:latin typeface="Arial"/>
                <a:ea typeface="MS PGothic"/>
              </a:rPr>
              <a:t>1</a:t>
            </a:r>
            <a:r>
              <a:rPr b="0" lang="en-GB" sz="3000" spc="-1" strike="noStrike">
                <a:solidFill>
                  <a:srgbClr val="000000"/>
                </a:solidFill>
                <a:latin typeface="Arial"/>
                <a:ea typeface="MS PGothic"/>
              </a:rPr>
              <a:t> </a:t>
            </a:r>
            <a:r>
              <a:rPr b="0" lang="en-GB" sz="3000" spc="-1" strike="noStrike">
                <a:solidFill>
                  <a:srgbClr val="000000"/>
                </a:solidFill>
                <a:latin typeface="Arial"/>
                <a:ea typeface="ＭＳ Ｐゴシック"/>
              </a:rPr>
              <a:t>C. Richard, et. al. “Poland–Scheraga Models and the DNA Denaturation Transition”. Journal of Statistical Physics 115, (2004).</a:t>
            </a:r>
            <a:endParaRPr b="0" lang="en-GB" sz="3000" spc="-1" strike="noStrike">
              <a:latin typeface="Arial"/>
            </a:endParaRPr>
          </a:p>
          <a:p>
            <a:pPr>
              <a:lnSpc>
                <a:spcPct val="100000"/>
              </a:lnSpc>
              <a:spcAft>
                <a:spcPts val="1199"/>
              </a:spcAft>
            </a:pPr>
            <a:r>
              <a:rPr b="0" lang="en-GB" sz="3000" spc="-1" strike="noStrike">
                <a:solidFill>
                  <a:srgbClr val="000000"/>
                </a:solidFill>
                <a:latin typeface="Arial"/>
                <a:ea typeface="MS PGothic"/>
              </a:rPr>
              <a:t>2</a:t>
            </a:r>
            <a:r>
              <a:rPr b="0" lang="en-GB" sz="3000" spc="-1" strike="noStrike">
                <a:solidFill>
                  <a:srgbClr val="000000"/>
                </a:solidFill>
                <a:latin typeface="Arial"/>
                <a:ea typeface="MS PGothic"/>
              </a:rPr>
              <a:t> </a:t>
            </a:r>
            <a:r>
              <a:rPr b="0" lang="en-GB" sz="3000" spc="-1" strike="noStrike">
                <a:solidFill>
                  <a:srgbClr val="000000"/>
                </a:solidFill>
                <a:latin typeface="Arial"/>
                <a:ea typeface="ＭＳ Ｐゴシック"/>
              </a:rPr>
              <a:t>Q. Berger, et. al. “Disorder and denaturation transition in the generalized Poland–Scheraga model”. arXiv 1807.11397, (2018).</a:t>
            </a:r>
            <a:endParaRPr b="0" lang="en-GB" sz="3000" spc="-1" strike="noStrike">
              <a:latin typeface="Arial"/>
            </a:endParaRPr>
          </a:p>
        </p:txBody>
      </p:sp>
      <p:sp>
        <p:nvSpPr>
          <p:cNvPr id="60" name="AutoShape 62"/>
          <p:cNvSpPr/>
          <p:nvPr/>
        </p:nvSpPr>
        <p:spPr>
          <a:xfrm>
            <a:off x="25129440" y="17911800"/>
            <a:ext cx="11608200" cy="2604600"/>
          </a:xfrm>
          <a:prstGeom prst="roundRect">
            <a:avLst>
              <a:gd name="adj" fmla="val 5753"/>
            </a:avLst>
          </a:prstGeom>
          <a:solidFill>
            <a:srgbClr val="ffffff"/>
          </a:solidFill>
          <a:ln w="9525">
            <a:solidFill>
              <a:srgbClr val="000000"/>
            </a:solidFill>
            <a:round/>
          </a:ln>
        </p:spPr>
        <p:style>
          <a:lnRef idx="0"/>
          <a:fillRef idx="0"/>
          <a:effectRef idx="0"/>
          <a:fontRef idx="minor"/>
        </p:style>
        <p:txBody>
          <a:bodyPr lIns="144000" rIns="144000" tIns="45000" bIns="45000" anchor="t">
            <a:noAutofit/>
          </a:bodyPr>
          <a:p>
            <a:pPr algn="just">
              <a:lnSpc>
                <a:spcPct val="100000"/>
              </a:lnSpc>
              <a:spcAft>
                <a:spcPts val="1199"/>
              </a:spcAft>
            </a:pPr>
            <a:r>
              <a:rPr b="1" lang="en-GB" sz="4500" spc="-1" strike="noStrike">
                <a:solidFill>
                  <a:srgbClr val="000000"/>
                </a:solidFill>
                <a:latin typeface="Arial"/>
                <a:ea typeface="ＭＳ Ｐゴシック"/>
              </a:rPr>
              <a:t>Acknowledgements</a:t>
            </a:r>
            <a:endParaRPr b="0" lang="en-GB" sz="4500" spc="-1" strike="noStrike">
              <a:latin typeface="Arial"/>
            </a:endParaRPr>
          </a:p>
          <a:p>
            <a:pPr>
              <a:lnSpc>
                <a:spcPct val="100000"/>
              </a:lnSpc>
              <a:spcAft>
                <a:spcPts val="1199"/>
              </a:spcAft>
            </a:pPr>
            <a:r>
              <a:rPr b="0" lang="en-GB" sz="3000" spc="-1" strike="noStrike">
                <a:solidFill>
                  <a:srgbClr val="000000"/>
                </a:solidFill>
                <a:latin typeface="Arial"/>
                <a:ea typeface="MS PGothic"/>
              </a:rPr>
              <a:t>Thanks to my supervisor, who helped me understand the fundamentals extremely well. Also thanks goes to all of the authors of the resources I read to help make this project a reality.</a:t>
            </a:r>
            <a:endParaRPr b="0" lang="en-GB" sz="3000" spc="-1" strike="noStrike">
              <a:latin typeface="Arial"/>
            </a:endParaRPr>
          </a:p>
        </p:txBody>
      </p:sp>
      <p:pic>
        <p:nvPicPr>
          <p:cNvPr id="61" name="" descr=""/>
          <p:cNvPicPr/>
          <p:nvPr/>
        </p:nvPicPr>
        <p:blipFill>
          <a:blip r:embed="rId2"/>
          <a:stretch/>
        </p:blipFill>
        <p:spPr>
          <a:xfrm>
            <a:off x="2340000" y="9540000"/>
            <a:ext cx="9386280" cy="2899080"/>
          </a:xfrm>
          <a:prstGeom prst="rect">
            <a:avLst/>
          </a:prstGeom>
          <a:ln w="0">
            <a:noFill/>
          </a:ln>
        </p:spPr>
      </p:pic>
      <p:sp>
        <p:nvSpPr>
          <p:cNvPr id="62" name="TextBox 1"/>
          <p:cNvSpPr/>
          <p:nvPr/>
        </p:nvSpPr>
        <p:spPr>
          <a:xfrm>
            <a:off x="2700000" y="12336120"/>
            <a:ext cx="9169200" cy="62388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1199"/>
              </a:spcAft>
            </a:pPr>
            <a:r>
              <a:rPr b="1" lang="en-GB" sz="3500" spc="-1" strike="noStrike">
                <a:solidFill>
                  <a:srgbClr val="000000"/>
                </a:solidFill>
                <a:latin typeface="Arial"/>
                <a:ea typeface="MS PGothic"/>
              </a:rPr>
              <a:t>Figure 1</a:t>
            </a:r>
            <a:r>
              <a:rPr b="0" lang="en-GB" sz="3500" spc="-1" strike="noStrike">
                <a:solidFill>
                  <a:srgbClr val="000000"/>
                </a:solidFill>
                <a:latin typeface="Arial"/>
                <a:ea typeface="MS PGothic"/>
              </a:rPr>
              <a:t>: </a:t>
            </a:r>
            <a:r>
              <a:rPr b="0" lang="en-GB" sz="3500" spc="-1" strike="noStrike">
                <a:solidFill>
                  <a:srgbClr val="000000"/>
                </a:solidFill>
                <a:latin typeface="Arial"/>
                <a:ea typeface="ＭＳ Ｐゴシック"/>
              </a:rPr>
              <a:t>Poland-Scheraga model of </a:t>
            </a:r>
            <a:r>
              <a:rPr b="0" lang="en-GB" sz="3500" spc="-1" strike="noStrike">
                <a:solidFill>
                  <a:srgbClr val="000000"/>
                </a:solidFill>
                <a:latin typeface="Arial"/>
                <a:ea typeface="MS PGothic"/>
              </a:rPr>
              <a:t>DNA</a:t>
            </a:r>
            <a:r>
              <a:rPr b="0" lang="en-GB" sz="3000" spc="-1" strike="noStrike" baseline="30000">
                <a:solidFill>
                  <a:srgbClr val="000000"/>
                </a:solidFill>
                <a:latin typeface="Arial"/>
                <a:ea typeface="MS PGothic"/>
              </a:rPr>
              <a:t>2</a:t>
            </a:r>
            <a:endParaRPr b="0" lang="en-GB" sz="3000" spc="-1" strike="noStrike">
              <a:latin typeface="Arial"/>
            </a:endParaRPr>
          </a:p>
        </p:txBody>
      </p:sp>
      <p:pic>
        <p:nvPicPr>
          <p:cNvPr id="63" name="" descr=""/>
          <p:cNvPicPr/>
          <p:nvPr/>
        </p:nvPicPr>
        <p:blipFill>
          <a:blip r:embed="rId3"/>
          <a:stretch/>
        </p:blipFill>
        <p:spPr>
          <a:xfrm>
            <a:off x="13500000" y="3960000"/>
            <a:ext cx="10533960" cy="2520000"/>
          </a:xfrm>
          <a:prstGeom prst="rect">
            <a:avLst/>
          </a:prstGeom>
          <a:ln w="0">
            <a:noFill/>
          </a:ln>
        </p:spPr>
      </p:pic>
      <p:pic>
        <p:nvPicPr>
          <p:cNvPr id="64" name="" descr=""/>
          <p:cNvPicPr/>
          <p:nvPr/>
        </p:nvPicPr>
        <p:blipFill>
          <a:blip r:embed="rId4"/>
          <a:stretch/>
        </p:blipFill>
        <p:spPr>
          <a:xfrm>
            <a:off x="13503960" y="11412000"/>
            <a:ext cx="10825920" cy="2700000"/>
          </a:xfrm>
          <a:prstGeom prst="rect">
            <a:avLst/>
          </a:prstGeom>
          <a:ln w="0">
            <a:noFill/>
          </a:ln>
        </p:spPr>
      </p:pic>
      <p:sp>
        <p:nvSpPr>
          <p:cNvPr id="65" name="TextBox 2"/>
          <p:cNvSpPr/>
          <p:nvPr/>
        </p:nvSpPr>
        <p:spPr>
          <a:xfrm>
            <a:off x="14230800" y="14316120"/>
            <a:ext cx="9169200" cy="623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GB" sz="3500" spc="-1" strike="noStrike">
                <a:solidFill>
                  <a:srgbClr val="000000"/>
                </a:solidFill>
                <a:latin typeface="Arial"/>
                <a:ea typeface="MS PGothic"/>
              </a:rPr>
              <a:t>Figure 3</a:t>
            </a:r>
            <a:r>
              <a:rPr b="0" lang="en-GB" sz="3500" spc="-1" strike="noStrike">
                <a:solidFill>
                  <a:srgbClr val="000000"/>
                </a:solidFill>
                <a:latin typeface="Arial"/>
                <a:ea typeface="MS PGothic"/>
              </a:rPr>
              <a:t>: Kymographs of </a:t>
            </a:r>
            <a:r>
              <a:rPr b="0" lang="en-GB" sz="3500" spc="-1" strike="noStrike">
                <a:solidFill>
                  <a:srgbClr val="000000"/>
                </a:solidFill>
                <a:latin typeface="arial"/>
                <a:ea typeface="arial"/>
              </a:rPr>
              <a:t>ε = 1.0, 1.6, 1.7</a:t>
            </a:r>
            <a:endParaRPr b="0" lang="en-GB" sz="3500" spc="-1" strike="noStrike">
              <a:latin typeface="Arial"/>
            </a:endParaRPr>
          </a:p>
        </p:txBody>
      </p:sp>
      <p:sp>
        <p:nvSpPr>
          <p:cNvPr id="66" name="TextBox 3"/>
          <p:cNvSpPr/>
          <p:nvPr/>
        </p:nvSpPr>
        <p:spPr>
          <a:xfrm>
            <a:off x="13140000" y="15162480"/>
            <a:ext cx="11552400" cy="5086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GB" sz="4100" spc="-1" strike="noStrike">
                <a:solidFill>
                  <a:srgbClr val="000000"/>
                </a:solidFill>
                <a:latin typeface="Arial"/>
                <a:ea typeface="arial"/>
              </a:rPr>
              <a:t>As above these kymographs show when </a:t>
            </a:r>
            <a:r>
              <a:rPr b="0" lang="en-GB" sz="4100" spc="-1" strike="noStrike">
                <a:solidFill>
                  <a:srgbClr val="000000"/>
                </a:solidFill>
                <a:latin typeface="arial"/>
                <a:ea typeface="arial"/>
              </a:rPr>
              <a:t>θ</a:t>
            </a:r>
            <a:r>
              <a:rPr b="0" lang="en-GB" sz="4100" spc="-1" strike="noStrike">
                <a:solidFill>
                  <a:srgbClr val="000000"/>
                </a:solidFill>
                <a:latin typeface="Arial"/>
                <a:ea typeface="arial"/>
              </a:rPr>
              <a:t> = 10. The graph of 1.6 was also the first to show an opening of the DNA strand so it can be said that 1.6 is the transition point for persistence length 10.</a:t>
            </a:r>
            <a:endParaRPr b="0" lang="en-GB" sz="4100" spc="-1" strike="noStrike">
              <a:latin typeface="Arial"/>
            </a:endParaRPr>
          </a:p>
          <a:p>
            <a:pPr algn="just">
              <a:lnSpc>
                <a:spcPct val="100000"/>
              </a:lnSpc>
            </a:pPr>
            <a:r>
              <a:rPr b="0" lang="en-GB" sz="4100" spc="-1" strike="noStrike">
                <a:solidFill>
                  <a:srgbClr val="000000"/>
                </a:solidFill>
                <a:latin typeface="Arial"/>
                <a:ea typeface="arial"/>
              </a:rPr>
              <a:t>	</a:t>
            </a:r>
            <a:r>
              <a:rPr b="0" lang="en-GB" sz="4100" spc="-1" strike="noStrike">
                <a:solidFill>
                  <a:srgbClr val="000000"/>
                </a:solidFill>
                <a:latin typeface="Arial"/>
                <a:ea typeface="arial"/>
              </a:rPr>
              <a:t>From these results we can therefore see that the transition point of the polymer is only affected by the persistence length defined by </a:t>
            </a:r>
            <a:r>
              <a:rPr b="0" lang="en-GB" sz="4100" spc="-1" strike="noStrike">
                <a:solidFill>
                  <a:srgbClr val="000000"/>
                </a:solidFill>
                <a:latin typeface="arial"/>
                <a:ea typeface="arial"/>
              </a:rPr>
              <a:t>θ.</a:t>
            </a:r>
            <a:endParaRPr b="0" lang="en-GB" sz="4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8522</TotalTime>
  <Application>LibreOffice/7.2.2.2$Linux_X86_64 LibreOffice_project/20$Build-2</Application>
  <HyperlinkBase>http://colinpurrington.com/tips/academic/posterdesign</HyperlinkBase>
  <AppVersion>15.0000</AppVersion>
  <Words>295</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2012-06-12T14:08:55Z</dcterms:created>
  <dc:creator>Colin Purrington</dc:creator>
  <dc:description>This template is free for you to use to create your poster.  Do not host this file on your own server, even in adapted form. If you need to post a template, please steal somebody else's or just make your own (it's easy).  Thanks!</dc:description>
  <cp:keywords>poster poster conference session meeting symposium research presentation</cp:keywords>
  <dc:language>en-GB</dc:language>
  <cp:lastModifiedBy/>
  <cp:lastPrinted>2017-07-06T11:25:38Z</cp:lastPrinted>
  <dcterms:modified xsi:type="dcterms:W3CDTF">2021-12-02T21:45:24Z</dcterms:modified>
  <cp:revision>646</cp:revision>
  <dc:subject>conference poster</dc:subject>
  <dc:title>Poster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Owner">
    <vt:lpwstr>Colin Purrington</vt:lpwstr>
  </property>
  <property fmtid="{D5CDD505-2E9C-101B-9397-08002B2CF9AE}" pid="4" name="PresentationFormat">
    <vt:lpwstr>Custom</vt:lpwstr>
  </property>
  <property fmtid="{D5CDD505-2E9C-101B-9397-08002B2CF9AE}" pid="5" name="Slides">
    <vt:i4>1</vt:i4>
  </property>
</Properties>
</file>