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6"/>
  </p:notesMasterIdLst>
  <p:sldIdLst>
    <p:sldId id="328" r:id="rId2"/>
    <p:sldId id="331" r:id="rId3"/>
    <p:sldId id="333" r:id="rId4"/>
    <p:sldId id="332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31"/>
            <p14:sldId id="333"/>
            <p14:sldId id="332"/>
          </p14:sldIdLst>
        </p14:section>
        <p14:section name="访问联系人信息" id="{9AFF1074-6EB2-3646-B6B8-B363D3A62192}">
          <p14:sldIdLst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添加修改操作" id="{8EE6A2E0-074D-1846-B146-273260D4278F}">
          <p14:sldIdLst>
            <p14:sldId id="340"/>
            <p14:sldId id="341"/>
            <p14:sldId id="342"/>
            <p14:sldId id="3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121" autoAdjust="0"/>
  </p:normalViewPr>
  <p:slideViewPr>
    <p:cSldViewPr snapToGrid="0" snapToObjects="1">
      <p:cViewPr>
        <p:scale>
          <a:sx n="89" d="100"/>
          <a:sy n="89" d="100"/>
        </p:scale>
        <p:origin x="-2088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43171" y="2584655"/>
            <a:ext cx="8128599" cy="827471"/>
          </a:xfrm>
        </p:spPr>
        <p:txBody>
          <a:bodyPr/>
          <a:lstStyle>
            <a:lvl1pPr algn="ctr">
              <a:defRPr sz="4000" b="0" i="0">
                <a:solidFill>
                  <a:schemeClr val="bg1"/>
                </a:solidFill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4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15/12/11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通讯录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获取复杂属性的方法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电话标签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CFStringRef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phoneLabel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ABMultiValueCopyLabelAtIndex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(phones, i);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本地化电话标签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CFStringRef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phoneLocalLabel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ABAddressBookCopyLocalizedLabel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(phoneLabel);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电话号码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CFStringRef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phoneNumber =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ABMultiValueCopyValueAtIndex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(phones, i);</a:t>
            </a:r>
          </a:p>
          <a:p>
            <a:pPr marL="0" indent="0">
              <a:buNone/>
            </a:pPr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202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添加联系人的步骤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/>
              <a:t>添加联系人的步骤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/>
              <a:t>通过</a:t>
            </a:r>
            <a:r>
              <a:rPr kumimoji="1" lang="en-US" altLang="zh-TW">
                <a:solidFill>
                  <a:srgbClr val="800000"/>
                </a:solidFill>
              </a:rPr>
              <a:t>ABPersonCreate</a:t>
            </a:r>
            <a:r>
              <a:rPr kumimoji="1" lang="zh-TW" altLang="en-US"/>
              <a:t>函数创建一个新的联系人（返回</a:t>
            </a:r>
            <a:r>
              <a:rPr kumimoji="1" lang="en-US" altLang="zh-TW"/>
              <a:t>ABRecordRef</a:t>
            </a:r>
            <a:r>
              <a:rPr kumimoji="1" lang="zh-TW" altLang="en-US"/>
              <a:t>）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/>
              <a:t>通过</a:t>
            </a:r>
            <a:r>
              <a:rPr kumimoji="1" lang="en-US" altLang="zh-TW">
                <a:solidFill>
                  <a:srgbClr val="800000"/>
                </a:solidFill>
              </a:rPr>
              <a:t>ABRecordSetValue</a:t>
            </a:r>
            <a:r>
              <a:rPr kumimoji="1" lang="zh-TW" altLang="en-US"/>
              <a:t>函数设置联系人的属性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/>
              <a:t>通过</a:t>
            </a:r>
            <a:r>
              <a:rPr kumimoji="1" lang="en-US" altLang="zh-TW">
                <a:solidFill>
                  <a:srgbClr val="800000"/>
                </a:solidFill>
              </a:rPr>
              <a:t>ABAddressBookAddRecord</a:t>
            </a:r>
            <a:r>
              <a:rPr kumimoji="1" lang="zh-TW" altLang="en-US"/>
              <a:t>函数将联系人添加到通讯录数据库中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/>
              <a:t>通过</a:t>
            </a:r>
            <a:r>
              <a:rPr kumimoji="1" lang="en-US" altLang="zh-TW">
                <a:solidFill>
                  <a:srgbClr val="800000"/>
                </a:solidFill>
              </a:rPr>
              <a:t>ABAddressBookSave</a:t>
            </a:r>
            <a:r>
              <a:rPr kumimoji="1" lang="zh-TW" altLang="en-US"/>
              <a:t>函数保存刚才所作的修改</a:t>
            </a:r>
          </a:p>
          <a:p>
            <a:endParaRPr kumimoji="1" lang="zh-TW" altLang="en-US"/>
          </a:p>
          <a:p>
            <a:r>
              <a:rPr kumimoji="1" lang="zh-TW" altLang="en-US"/>
              <a:t>可以通过</a:t>
            </a:r>
            <a:r>
              <a:rPr kumimoji="1" lang="en-US" altLang="zh-TW">
                <a:solidFill>
                  <a:srgbClr val="800000"/>
                </a:solidFill>
              </a:rPr>
              <a:t>ABAddressBookHasUnsavedChanges</a:t>
            </a:r>
            <a:r>
              <a:rPr kumimoji="1" lang="zh-TW" altLang="en-US"/>
              <a:t>函数判断是否有未保存的修改</a:t>
            </a:r>
          </a:p>
          <a:p>
            <a:r>
              <a:rPr kumimoji="1" lang="zh-TW" altLang="en-US"/>
              <a:t>当决定是否更改通讯录数据库后</a:t>
            </a:r>
            <a:r>
              <a:rPr kumimoji="1" lang="en-US" altLang="zh-TW"/>
              <a:t>,</a:t>
            </a:r>
            <a:r>
              <a:rPr kumimoji="1" lang="zh-TW" altLang="en-US"/>
              <a:t>你可以分别使用 </a:t>
            </a:r>
            <a:r>
              <a:rPr kumimoji="1" lang="en-US" altLang="zh-TW">
                <a:solidFill>
                  <a:srgbClr val="800000"/>
                </a:solidFill>
              </a:rPr>
              <a:t>AbAddressBookSave</a:t>
            </a:r>
            <a:r>
              <a:rPr kumimoji="1" lang="en-US" altLang="zh-TW"/>
              <a:t> </a:t>
            </a:r>
            <a:r>
              <a:rPr kumimoji="1" lang="zh-TW" altLang="en-US"/>
              <a:t>或 </a:t>
            </a:r>
            <a:r>
              <a:rPr kumimoji="1" lang="en-US" altLang="zh-TW">
                <a:solidFill>
                  <a:srgbClr val="800000"/>
                </a:solidFill>
              </a:rPr>
              <a:t>ABAddressBookRevert</a:t>
            </a:r>
            <a:r>
              <a:rPr kumimoji="1" lang="en-US" altLang="zh-TW"/>
              <a:t> </a:t>
            </a:r>
            <a:r>
              <a:rPr kumimoji="1" lang="zh-TW" altLang="en-US"/>
              <a:t>方式来保存或放弃更改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9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添加群组的步骤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/>
              <a:t>添加群组的步骤大体和添加联系人一致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2400"/>
              <a:t>通过</a:t>
            </a:r>
            <a:r>
              <a:rPr kumimoji="1" lang="en-US" altLang="zh-TW" sz="2400">
                <a:solidFill>
                  <a:srgbClr val="800000"/>
                </a:solidFill>
              </a:rPr>
              <a:t>ABPersonCreate</a:t>
            </a:r>
            <a:r>
              <a:rPr kumimoji="1" lang="zh-TW" altLang="en-US" sz="2400"/>
              <a:t>函数创建一个新的组（返回</a:t>
            </a:r>
            <a:r>
              <a:rPr kumimoji="1" lang="en-US" altLang="zh-TW" sz="2400"/>
              <a:t>ABRecordRef</a:t>
            </a:r>
            <a:r>
              <a:rPr kumimoji="1" lang="zh-TW" altLang="en-US" sz="2400"/>
              <a:t>）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2400"/>
              <a:t>通过</a:t>
            </a:r>
            <a:r>
              <a:rPr kumimoji="1" lang="en-US" altLang="zh-TW" sz="2400">
                <a:solidFill>
                  <a:srgbClr val="800000"/>
                </a:solidFill>
              </a:rPr>
              <a:t>ABRecordSetValue</a:t>
            </a:r>
            <a:r>
              <a:rPr kumimoji="1" lang="zh-TW" altLang="en-US" sz="2400"/>
              <a:t>函数设置组名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2400"/>
              <a:t>通过</a:t>
            </a:r>
            <a:r>
              <a:rPr kumimoji="1" lang="en-US" altLang="zh-TW" sz="2400">
                <a:solidFill>
                  <a:srgbClr val="800000"/>
                </a:solidFill>
              </a:rPr>
              <a:t>ABAddressBookAddRecord</a:t>
            </a:r>
            <a:r>
              <a:rPr kumimoji="1" lang="zh-TW" altLang="en-US" sz="2400"/>
              <a:t>函数将组添加到通讯录数据库中</a:t>
            </a:r>
          </a:p>
          <a:p>
            <a:pPr>
              <a:buFont typeface="Wingdings" charset="2"/>
              <a:buChar char="Ø"/>
            </a:pPr>
            <a:r>
              <a:rPr kumimoji="1" lang="zh-TW" altLang="en-US" sz="2400"/>
              <a:t>通过</a:t>
            </a:r>
            <a:r>
              <a:rPr kumimoji="1" lang="en-US" altLang="zh-TW" sz="2400">
                <a:solidFill>
                  <a:srgbClr val="800000"/>
                </a:solidFill>
              </a:rPr>
              <a:t>ABAddressBookSave</a:t>
            </a:r>
            <a:r>
              <a:rPr kumimoji="1" lang="zh-TW" altLang="en-US" sz="2400"/>
              <a:t>函数保存刚才所作的修改</a:t>
            </a:r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064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操作联系人的头像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/>
              <a:t>想操作联系人的头像，有以下函数</a:t>
            </a:r>
          </a:p>
          <a:p>
            <a:r>
              <a:rPr kumimoji="1" lang="en-US" altLang="zh-TW" sz="2000">
                <a:solidFill>
                  <a:srgbClr val="800000"/>
                </a:solidFill>
              </a:rPr>
              <a:t>BPersonHasImageData</a:t>
            </a:r>
          </a:p>
          <a:p>
            <a:r>
              <a:rPr kumimoji="1" lang="zh-TW" altLang="en-US" sz="2000"/>
              <a:t>判断通讯录中的联系人是否有图片 </a:t>
            </a:r>
          </a:p>
          <a:p>
            <a:endParaRPr kumimoji="1" lang="zh-TW" altLang="en-US" sz="2000"/>
          </a:p>
          <a:p>
            <a:r>
              <a:rPr kumimoji="1" lang="en-US" altLang="zh-TW" sz="2000">
                <a:solidFill>
                  <a:srgbClr val="800000"/>
                </a:solidFill>
              </a:rPr>
              <a:t>ABPersonCopyImageData </a:t>
            </a:r>
          </a:p>
          <a:p>
            <a:r>
              <a:rPr kumimoji="1" lang="zh-TW" altLang="en-US" sz="2000"/>
              <a:t>取得图片数据</a:t>
            </a:r>
            <a:r>
              <a:rPr kumimoji="1" lang="en-US" altLang="zh-TW" sz="2000"/>
              <a:t>(</a:t>
            </a:r>
            <a:r>
              <a:rPr kumimoji="1" lang="zh-TW" altLang="en-US" sz="2000"/>
              <a:t>假如有的话</a:t>
            </a:r>
            <a:r>
              <a:rPr kumimoji="1" lang="en-US" altLang="zh-TW" sz="2000"/>
              <a:t>)</a:t>
            </a:r>
          </a:p>
          <a:p>
            <a:endParaRPr kumimoji="1" lang="en-US" altLang="zh-TW" sz="2000"/>
          </a:p>
          <a:p>
            <a:r>
              <a:rPr kumimoji="1" lang="en-US" altLang="zh-TW" sz="2000">
                <a:solidFill>
                  <a:srgbClr val="800000"/>
                </a:solidFill>
              </a:rPr>
              <a:t>ABPersonSetImageData </a:t>
            </a:r>
          </a:p>
          <a:p>
            <a:r>
              <a:rPr kumimoji="1" lang="zh-TW" altLang="en-US" sz="2000"/>
              <a:t>设置联系人的图片数据 </a:t>
            </a:r>
          </a:p>
        </p:txBody>
      </p:sp>
    </p:spTree>
    <p:extLst>
      <p:ext uri="{BB962C8B-B14F-4D97-AF65-F5344CB8AC3E}">
        <p14:creationId xmlns:p14="http://schemas.microsoft.com/office/powerpoint/2010/main" val="36839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37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如何访问用户的通讯录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r>
              <a:rPr lang="zh-CN" altLang="en-US" sz="1800"/>
              <a:t>在</a:t>
            </a:r>
            <a:r>
              <a:rPr lang="en-US" altLang="zh-CN" sz="1800"/>
              <a:t>iOS</a:t>
            </a:r>
            <a:r>
              <a:rPr lang="zh-CN" altLang="en-US" sz="1800"/>
              <a:t>中，有</a:t>
            </a:r>
            <a:r>
              <a:rPr lang="en-US" altLang="zh-CN" sz="1800"/>
              <a:t>2</a:t>
            </a:r>
            <a:r>
              <a:rPr lang="zh-CN" altLang="en-US" sz="1800"/>
              <a:t>个框架可以访问用户的通讯录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FF0000"/>
                </a:solidFill>
              </a:rPr>
              <a:t>AddressBookUI.framework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提供了联系人列表界面、联系人详情界面、添加联系人界面等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一般用于选择联系人</a:t>
            </a:r>
            <a:endParaRPr lang="en-US" altLang="zh-CN" sz="1800"/>
          </a:p>
          <a:p>
            <a:pPr marL="0" indent="0"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FF0000"/>
                </a:solidFill>
              </a:rPr>
              <a:t>AddressBook.framework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纯</a:t>
            </a:r>
            <a:r>
              <a:rPr lang="en-US" altLang="zh-CN" sz="1800"/>
              <a:t>C</a:t>
            </a:r>
            <a:r>
              <a:rPr lang="zh-CN" altLang="en-US" sz="1800"/>
              <a:t>语言的</a:t>
            </a:r>
            <a:r>
              <a:rPr lang="en-US" altLang="zh-CN" sz="1800"/>
              <a:t>API</a:t>
            </a:r>
            <a:r>
              <a:rPr lang="zh-CN" altLang="en-US" sz="1800"/>
              <a:t>，仅仅是获得联系人数据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没有提供</a:t>
            </a:r>
            <a:r>
              <a:rPr lang="en-US" altLang="zh-CN" sz="1800"/>
              <a:t>UI</a:t>
            </a:r>
            <a:r>
              <a:rPr lang="zh-CN" altLang="en-US" sz="1800"/>
              <a:t>界面展示，需要自己搭建联系人展示界面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里面的数据类型大部分基于</a:t>
            </a:r>
            <a:r>
              <a:rPr lang="en-US" altLang="zh-CN" sz="1800"/>
              <a:t>Core</a:t>
            </a:r>
            <a:r>
              <a:rPr lang="zh-CN" altLang="en-US" sz="1800"/>
              <a:t> </a:t>
            </a:r>
            <a:r>
              <a:rPr lang="en-US" altLang="zh-CN" sz="1800"/>
              <a:t>Foundation</a:t>
            </a:r>
            <a:r>
              <a:rPr lang="zh-CN" altLang="en-US" sz="1800"/>
              <a:t>框架，使用起来极其蛋疼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kumimoji="1" lang="zh-CN" altLang="en-US" sz="1800"/>
              <a:t>从</a:t>
            </a:r>
            <a:r>
              <a:rPr kumimoji="1" lang="en-US" altLang="zh-CN" sz="1800"/>
              <a:t>iOS6</a:t>
            </a:r>
            <a:r>
              <a:rPr kumimoji="1" lang="zh-CN" altLang="en-US" sz="1800"/>
              <a:t>开始，需要得到用户的授权才能访问通讯录，因此在使用之前，需要检查用户是否已经授权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获得通讯录的授权状态：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ABAddressBookGetAuthorizationStatus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</a:t>
            </a:r>
            <a:endParaRPr kumimoji="1" lang="en-US" altLang="zh-CN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2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授权状态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5027114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TW" sz="1800" dirty="0" err="1">
                <a:solidFill>
                  <a:srgbClr val="800000"/>
                </a:solidFill>
              </a:rPr>
              <a:t>kABAuthorizationStatusNotDetermined</a:t>
            </a:r>
            <a:endParaRPr kumimoji="1" lang="en-US" altLang="zh-TW" sz="1800" dirty="0">
              <a:solidFill>
                <a:srgbClr val="800000"/>
              </a:solidFill>
            </a:endParaRPr>
          </a:p>
          <a:p>
            <a:r>
              <a:rPr kumimoji="1" lang="zh-TW" altLang="en-US" sz="1800" dirty="0"/>
              <a:t>用户还没有决定是否授权你的程序进行访问</a:t>
            </a:r>
          </a:p>
          <a:p>
            <a:pPr marL="0" indent="0">
              <a:buNone/>
            </a:pPr>
            <a:endParaRPr kumimoji="1" lang="zh-TW" altLang="en-US" sz="1800" dirty="0"/>
          </a:p>
          <a:p>
            <a:pPr>
              <a:buFont typeface="Wingdings" charset="2"/>
              <a:buChar char="Ø"/>
            </a:pPr>
            <a:r>
              <a:rPr kumimoji="1" lang="en-US" altLang="zh-TW" sz="1800" dirty="0" err="1">
                <a:solidFill>
                  <a:srgbClr val="800000"/>
                </a:solidFill>
              </a:rPr>
              <a:t>kABAuthorizationStatusRestricted</a:t>
            </a:r>
            <a:endParaRPr kumimoji="1" lang="en-US" altLang="zh-TW" sz="1800" dirty="0">
              <a:solidFill>
                <a:srgbClr val="800000"/>
              </a:solidFill>
            </a:endParaRPr>
          </a:p>
          <a:p>
            <a:r>
              <a:rPr kumimoji="1" lang="en-US" altLang="zh-TW" sz="1800" dirty="0" err="1"/>
              <a:t>iOS</a:t>
            </a:r>
            <a:r>
              <a:rPr kumimoji="1" lang="zh-TW" altLang="en-US" sz="1800" smtClean="0"/>
              <a:t>设备上一些许可配置阻止程序与通讯录数据库进</a:t>
            </a:r>
            <a:r>
              <a:rPr kumimoji="1" lang="zh-TW" altLang="en-US" sz="1800" dirty="0"/>
              <a:t>行交互</a:t>
            </a:r>
          </a:p>
          <a:p>
            <a:endParaRPr kumimoji="1" lang="zh-TW" altLang="en-US" sz="1800" dirty="0"/>
          </a:p>
          <a:p>
            <a:pPr>
              <a:buFont typeface="Wingdings" charset="2"/>
              <a:buChar char="Ø"/>
            </a:pPr>
            <a:r>
              <a:rPr kumimoji="1" lang="en-US" altLang="zh-TW" sz="1800" dirty="0" err="1">
                <a:solidFill>
                  <a:srgbClr val="800000"/>
                </a:solidFill>
              </a:rPr>
              <a:t>kABAuthorizationStatusDenied</a:t>
            </a:r>
            <a:endParaRPr kumimoji="1" lang="en-US" altLang="zh-TW" sz="1800" dirty="0">
              <a:solidFill>
                <a:srgbClr val="800000"/>
              </a:solidFill>
            </a:endParaRPr>
          </a:p>
          <a:p>
            <a:r>
              <a:rPr kumimoji="1" lang="zh-TW" altLang="en-US" sz="1800" dirty="0"/>
              <a:t>用户明确的拒绝了你的程序对通讯录的访问</a:t>
            </a:r>
          </a:p>
          <a:p>
            <a:endParaRPr kumimoji="1" lang="zh-TW" altLang="en-US" sz="1800" dirty="0"/>
          </a:p>
          <a:p>
            <a:pPr>
              <a:buFont typeface="Wingdings" charset="2"/>
              <a:buChar char="Ø"/>
            </a:pPr>
            <a:r>
              <a:rPr kumimoji="1" lang="en-US" altLang="zh-TW" sz="1800" dirty="0" err="1">
                <a:solidFill>
                  <a:srgbClr val="800000"/>
                </a:solidFill>
              </a:rPr>
              <a:t>kABAuthorizationStatusAuthorized</a:t>
            </a:r>
            <a:endParaRPr kumimoji="1" lang="en-US" altLang="zh-TW" sz="1800" dirty="0">
              <a:solidFill>
                <a:srgbClr val="800000"/>
              </a:solidFill>
            </a:endParaRPr>
          </a:p>
          <a:p>
            <a:r>
              <a:rPr kumimoji="1" lang="zh-TW" altLang="en-US" sz="1800" dirty="0"/>
              <a:t>用户已经授权给你的程序对通讯录进行访问</a:t>
            </a:r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24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申请访问</a:t>
            </a:r>
            <a:r>
              <a:rPr kumimoji="1" lang="zh-CN" altLang="en-US"/>
              <a:t>通讯录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099"/>
            <a:ext cx="8229600" cy="506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实例化通讯录对象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ABAddressBookRef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addressBook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ABAddressBookCreateWithOptions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ABAddressBookRequestAccessWithCompletion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(addressBook, ^(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granted,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CFErrorRef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error) 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(granted) 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授权成功！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altLang="zh-CN" sz="160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授权失败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!"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CFRelease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(addressBook);</a:t>
            </a:r>
          </a:p>
          <a:p>
            <a:pPr marL="0" indent="0">
              <a:buNone/>
            </a:pPr>
            <a:endParaRPr kumimoji="1" lang="en-US" altLang="zh-CN" sz="160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rgbClr val="800000"/>
                </a:solidFill>
              </a:rPr>
              <a:t>提示：</a:t>
            </a:r>
            <a:r>
              <a:rPr kumimoji="1" lang="zh-CN" altLang="en-US" sz="1600">
                <a:solidFill>
                  <a:srgbClr val="000000"/>
                </a:solidFill>
              </a:rPr>
              <a:t>申请通讯录访问授权的代码，通常放在</a:t>
            </a:r>
            <a:r>
              <a:rPr kumimoji="1" lang="en-US" altLang="zh-CN" sz="1600">
                <a:solidFill>
                  <a:srgbClr val="800000"/>
                </a:solidFill>
              </a:rPr>
              <a:t>AppDelegate</a:t>
            </a:r>
            <a:r>
              <a:rPr kumimoji="1" lang="zh-CN" altLang="en-US" sz="1600">
                <a:solidFill>
                  <a:srgbClr val="000000"/>
                </a:solidFill>
              </a:rPr>
              <a:t>中</a:t>
            </a:r>
            <a:endParaRPr kumimoji="1" lang="en-US" altLang="zh-CN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703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联系人属性定义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/>
              <a:t>所有的属性常量值都定义在了</a:t>
            </a:r>
            <a:r>
              <a:rPr kumimoji="1" lang="en-US" altLang="zh-CN" sz="2400">
                <a:solidFill>
                  <a:srgbClr val="800000"/>
                </a:solidFill>
              </a:rPr>
              <a:t>ABPerson.h</a:t>
            </a:r>
            <a:r>
              <a:rPr kumimoji="1" lang="zh-CN" altLang="en-US" sz="2400"/>
              <a:t>头文件中 </a:t>
            </a:r>
            <a:endParaRPr kumimoji="1" lang="en-US" altLang="zh-CN" sz="2400"/>
          </a:p>
          <a:p>
            <a:r>
              <a:rPr kumimoji="1" lang="zh-CN" altLang="en-US" sz="2400"/>
              <a:t>联系人属性包括以下类型：</a:t>
            </a:r>
            <a:endParaRPr kumimoji="1" lang="en-US" altLang="zh-CN" sz="2400"/>
          </a:p>
          <a:p>
            <a:pPr lvl="1"/>
            <a:r>
              <a:rPr kumimoji="1" lang="en-US" altLang="en-US" sz="2000">
                <a:solidFill>
                  <a:srgbClr val="800000"/>
                </a:solidFill>
              </a:rPr>
              <a:t>简单</a:t>
            </a:r>
            <a:r>
              <a:rPr kumimoji="1" lang="zh-CN" altLang="en-US" sz="2000">
                <a:solidFill>
                  <a:srgbClr val="800000"/>
                </a:solidFill>
              </a:rPr>
              <a:t>属性</a:t>
            </a:r>
            <a:r>
              <a:rPr kumimoji="1" lang="zh-CN" altLang="en-US" sz="2000"/>
              <a:t>：姓、名等</a:t>
            </a:r>
            <a:endParaRPr kumimoji="1" lang="en-US" altLang="zh-CN" sz="2000"/>
          </a:p>
          <a:p>
            <a:pPr lvl="1"/>
            <a:r>
              <a:rPr kumimoji="1" lang="zh-CN" altLang="en-US" sz="2000">
                <a:solidFill>
                  <a:srgbClr val="800000"/>
                </a:solidFill>
              </a:rPr>
              <a:t>多重属性</a:t>
            </a:r>
            <a:r>
              <a:rPr kumimoji="1" lang="zh-CN" altLang="en-US" sz="2000"/>
              <a:t>：电话号码、电子邮件等</a:t>
            </a:r>
            <a:endParaRPr kumimoji="1" lang="en-US" altLang="zh-CN" sz="2000"/>
          </a:p>
          <a:p>
            <a:pPr lvl="1"/>
            <a:r>
              <a:rPr kumimoji="1" lang="zh-CN" altLang="en-US" sz="2000">
                <a:solidFill>
                  <a:srgbClr val="800000"/>
                </a:solidFill>
              </a:rPr>
              <a:t>组合属性</a:t>
            </a:r>
            <a:r>
              <a:rPr kumimoji="1" lang="zh-CN" altLang="en-US" sz="2000"/>
              <a:t>：地址等</a:t>
            </a:r>
            <a:endParaRPr kumimoji="1" lang="en-US" altLang="zh-CN" sz="2000"/>
          </a:p>
          <a:p>
            <a:endParaRPr kumimoji="1" lang="en-US" altLang="zh-CN" sz="2400"/>
          </a:p>
          <a:p>
            <a:r>
              <a:rPr kumimoji="1" lang="zh-CN" altLang="en-US" sz="2400"/>
              <a:t>注意：使用</a:t>
            </a:r>
            <a:r>
              <a:rPr kumimoji="1" lang="en-US" altLang="zh-CN" sz="2400">
                <a:solidFill>
                  <a:srgbClr val="800000"/>
                </a:solidFill>
              </a:rPr>
              <a:t>ABRecordCopyValue</a:t>
            </a:r>
            <a:r>
              <a:rPr kumimoji="1" lang="zh-CN" altLang="en-US" sz="2400"/>
              <a:t>可以从一条</a:t>
            </a:r>
            <a:r>
              <a:rPr kumimoji="1" lang="en-US" altLang="zh-CN" sz="2400">
                <a:solidFill>
                  <a:srgbClr val="800000"/>
                </a:solidFill>
              </a:rPr>
              <a:t>Person</a:t>
            </a:r>
            <a:r>
              <a:rPr kumimoji="1" lang="zh-CN" altLang="en-US" sz="2400"/>
              <a:t>记录中获取到对应的记录，但是后续处理则需要根据记录的具体类型加以区分</a:t>
            </a:r>
          </a:p>
        </p:txBody>
      </p:sp>
    </p:spTree>
    <p:extLst>
      <p:ext uri="{BB962C8B-B14F-4D97-AF65-F5344CB8AC3E}">
        <p14:creationId xmlns:p14="http://schemas.microsoft.com/office/powerpoint/2010/main" val="302090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200"/>
              <a:t>一个联系人就是一个</a:t>
            </a:r>
            <a:r>
              <a:rPr kumimoji="1" lang="en-US" altLang="zh-CN" sz="2200">
                <a:solidFill>
                  <a:srgbClr val="800000"/>
                </a:solidFill>
              </a:rPr>
              <a:t>ABRecordRef</a:t>
            </a:r>
            <a:r>
              <a:rPr kumimoji="1" lang="zh-CN" altLang="en-US" sz="2200"/>
              <a:t>，每个联系人都有自己的属性，比如名字、电话、邮件等</a:t>
            </a:r>
            <a:endParaRPr kumimoji="1" lang="en-US" altLang="zh-CN" sz="2200"/>
          </a:p>
          <a:p>
            <a:r>
              <a:rPr kumimoji="1" lang="zh-CN" altLang="en-US" sz="2200"/>
              <a:t>使用</a:t>
            </a:r>
            <a:r>
              <a:rPr kumimoji="1" lang="en-US" altLang="zh-CN" sz="2200">
                <a:solidFill>
                  <a:srgbClr val="FF0000"/>
                </a:solidFill>
              </a:rPr>
              <a:t>ABRecordCopyValue</a:t>
            </a:r>
            <a:r>
              <a:rPr kumimoji="1" lang="zh-CN" altLang="en-US" sz="2200"/>
              <a:t>函数可以从</a:t>
            </a:r>
            <a:r>
              <a:rPr kumimoji="1" lang="en-US" altLang="zh-CN" sz="2200">
                <a:solidFill>
                  <a:srgbClr val="800000"/>
                </a:solidFill>
              </a:rPr>
              <a:t>ABRecordRef</a:t>
            </a:r>
            <a:r>
              <a:rPr kumimoji="1" lang="zh-CN" altLang="en-US" sz="2200"/>
              <a:t>中获得联系人的简单属性</a:t>
            </a:r>
            <a:r>
              <a:rPr kumimoji="1" lang="zh-CN" altLang="zh-CN" sz="2200"/>
              <a:t>（</a:t>
            </a:r>
            <a:r>
              <a:rPr kumimoji="1" lang="zh-CN" altLang="en-US" sz="2200"/>
              <a:t>例如：一个字符串</a:t>
            </a:r>
            <a:r>
              <a:rPr kumimoji="1" lang="zh-CN" altLang="zh-CN" sz="2200"/>
              <a:t>）</a:t>
            </a:r>
            <a:endParaRPr kumimoji="1" lang="en-US" altLang="zh-CN" sz="2200"/>
          </a:p>
          <a:p>
            <a:r>
              <a:rPr kumimoji="1" lang="en-US" altLang="zh-CN" sz="2200">
                <a:solidFill>
                  <a:srgbClr val="FF0000"/>
                </a:solidFill>
              </a:rPr>
              <a:t>ABRecordCopyValue</a:t>
            </a:r>
            <a:r>
              <a:rPr kumimoji="1" lang="zh-CN" altLang="en-US" sz="2200"/>
              <a:t>函数接收</a:t>
            </a:r>
            <a:r>
              <a:rPr kumimoji="1" lang="en-US" altLang="zh-CN" sz="2200"/>
              <a:t>2</a:t>
            </a:r>
            <a:r>
              <a:rPr kumimoji="1" lang="zh-CN" altLang="en-US" sz="2200"/>
              <a:t>个参数</a:t>
            </a:r>
            <a:endParaRPr kumimoji="1" lang="en-US" altLang="zh-CN" sz="2200"/>
          </a:p>
          <a:p>
            <a:pPr lvl="1"/>
            <a:r>
              <a:rPr kumimoji="1" lang="zh-CN" altLang="en-US" sz="2200"/>
              <a:t>第</a:t>
            </a:r>
            <a:r>
              <a:rPr kumimoji="1" lang="en-US" altLang="zh-CN" sz="2200"/>
              <a:t>1</a:t>
            </a:r>
            <a:r>
              <a:rPr kumimoji="1" lang="zh-CN" altLang="en-US" sz="2200"/>
              <a:t>个参数是</a:t>
            </a:r>
            <a:r>
              <a:rPr kumimoji="1" lang="en-US" altLang="zh-CN" sz="2200"/>
              <a:t>ABRecordRef</a:t>
            </a:r>
            <a:r>
              <a:rPr kumimoji="1" lang="zh-CN" altLang="en-US" sz="2200"/>
              <a:t>实例</a:t>
            </a:r>
            <a:endParaRPr kumimoji="1" lang="en-US" altLang="zh-CN" sz="2200"/>
          </a:p>
          <a:p>
            <a:pPr lvl="1"/>
            <a:r>
              <a:rPr kumimoji="1" lang="zh-CN" altLang="en-US" sz="2200"/>
              <a:t>第</a:t>
            </a:r>
            <a:r>
              <a:rPr kumimoji="1" lang="en-US" altLang="zh-CN" sz="2200"/>
              <a:t>2</a:t>
            </a:r>
            <a:r>
              <a:rPr kumimoji="1" lang="zh-CN" altLang="en-US" sz="2200"/>
              <a:t>个参数是属性关键字，定义在</a:t>
            </a:r>
            <a:r>
              <a:rPr kumimoji="1" lang="en-US" altLang="zh-CN" sz="2200">
                <a:solidFill>
                  <a:srgbClr val="800000"/>
                </a:solidFill>
              </a:rPr>
              <a:t>ABPerson.h</a:t>
            </a:r>
            <a:r>
              <a:rPr kumimoji="1" lang="zh-CN" altLang="en-US" sz="2200"/>
              <a:t>中</a:t>
            </a:r>
          </a:p>
          <a:p>
            <a:r>
              <a:rPr kumimoji="1" lang="en-US" altLang="zh-CN" sz="2200">
                <a:solidFill>
                  <a:srgbClr val="FF0000"/>
                </a:solidFill>
              </a:rPr>
              <a:t>ABPersonCopyLocalizedPropertyName</a:t>
            </a:r>
            <a:r>
              <a:rPr kumimoji="1" lang="zh-CN" altLang="en-US" sz="2200"/>
              <a:t>函数可以根据指定的关键字获取对应的标签文本</a:t>
            </a:r>
            <a:endParaRPr kumimoji="1" lang="en-US" altLang="zh-CN" sz="2200"/>
          </a:p>
          <a:p>
            <a:endParaRPr kumimoji="1" lang="zh-CN" altLang="en-US" sz="2200"/>
          </a:p>
          <a:p>
            <a:endParaRPr kumimoji="1"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13334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获得所有的联系人数据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获取所有联系人记录</a:t>
            </a:r>
            <a:endParaRPr lang="zh-CN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CFArrayRef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array =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ABAddressBookCopyArrayOfAllPeople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(addressBook);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NSInteger count = CFArrayGetCount(array);</a:t>
            </a: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(NSInteger i = </a:t>
            </a:r>
            <a:r>
              <a:rPr lang="en-US" altLang="zh-CN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; i &lt; count; ++i) {</a:t>
            </a:r>
          </a:p>
          <a:p>
            <a:pPr marL="0" indent="0">
              <a:buNone/>
            </a:pPr>
            <a:r>
              <a:rPr lang="zh-TW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取出一条记录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ABRecordRef person = CFArrayGetValueAtIndex(array, i);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取出个人记录中的详细信息</a:t>
            </a:r>
            <a:endParaRPr lang="zh-CN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名</a:t>
            </a:r>
            <a:endParaRPr lang="zh-CN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CFStringRef firstNameLabel = ABPersonCopyLocalizedPropertyName(kABPersonFirstNameProperty);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CFStringRef firstName = ABRecordCopyValue(person, kABPersonFirstNameProperty);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CFStringRef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lastNameLabel =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ABPersonCopyLocalizedPropertyName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kABPersonLastNameProperty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姓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CFStringRef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lastName =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ABRecordCopyValue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(person, 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kABPersonLastNameProperty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@"%@ %@ - %@ %@"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, lastNameLabel, lastName, firstNameLabel, firstName);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4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CoreFoundation</a:t>
            </a:r>
            <a:r>
              <a:rPr kumimoji="1" lang="zh-CN" altLang="en-US"/>
              <a:t> 与 </a:t>
            </a:r>
            <a:r>
              <a:rPr kumimoji="1" lang="en-US" altLang="zh-CN"/>
              <a:t>Foundation</a:t>
            </a:r>
            <a:r>
              <a:rPr kumimoji="1" lang="zh-CN" altLang="en-US"/>
              <a:t>之间的桥接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200">
                <a:solidFill>
                  <a:srgbClr val="007400"/>
                </a:solidFill>
                <a:latin typeface="Menlo-Regular"/>
              </a:rPr>
              <a:t>// 1. </a:t>
            </a:r>
            <a:r>
              <a:rPr lang="zh-TW" altLang="en-US" sz="1200">
                <a:solidFill>
                  <a:srgbClr val="007400"/>
                </a:solidFill>
                <a:latin typeface="STHeitiSC-Light"/>
              </a:rPr>
              <a:t>获取通讯录引用</a:t>
            </a:r>
            <a:endParaRPr lang="zh-TW" alt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ABAddressBookRef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addressBook =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ABAddressBookCreateWithOptions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7400"/>
                </a:solidFill>
                <a:latin typeface="Menlo-Regular"/>
              </a:rPr>
              <a:t>// 2. </a:t>
            </a:r>
            <a:r>
              <a:rPr lang="zh-CN" altLang="en-US" sz="1200">
                <a:solidFill>
                  <a:srgbClr val="007400"/>
                </a:solidFill>
                <a:latin typeface="STHeitiSC-Light"/>
              </a:rPr>
              <a:t>获取所有联系人记录</a:t>
            </a:r>
            <a:endParaRPr lang="zh-CN" alt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*array = 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*)(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ABAddressBookCopyArrayOfAllPeople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(addressBook));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i = </a:t>
            </a:r>
            <a:r>
              <a:rPr lang="en-US" altLang="zh-CN" sz="12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; i &lt; array.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count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; i++) {</a:t>
            </a:r>
          </a:p>
          <a:p>
            <a:pPr marL="0" indent="0">
              <a:buNone/>
            </a:pPr>
            <a:r>
              <a:rPr lang="zh-TW" altLang="en-US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2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>
                <a:solidFill>
                  <a:srgbClr val="007400"/>
                </a:solidFill>
                <a:latin typeface="STHeitiSC-Light"/>
              </a:rPr>
              <a:t>取出一条记录</a:t>
            </a:r>
            <a:endParaRPr lang="zh-TW" alt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ABRecordRef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person = 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ABRecordRef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)(array[i]);</a:t>
            </a:r>
          </a:p>
          <a:p>
            <a:pPr marL="0" indent="0">
              <a:buNone/>
            </a:pPr>
            <a:r>
              <a:rPr lang="zh-CN" altLang="en-US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>
                <a:solidFill>
                  <a:srgbClr val="007400"/>
                </a:solidFill>
                <a:latin typeface="STHeitiSC-Light"/>
              </a:rPr>
              <a:t>取出个人记录中的详细信息</a:t>
            </a:r>
            <a:endParaRPr lang="zh-CN" altLang="en-US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*firstNameLabel = 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*)(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ABPersonCopyLocalizedPropertyName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kABPersonFirstNameProperty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*firstName = 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*)(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ABRecordCopyValue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(person,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kABPersonFirstNameProperty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*lastNameLabel = 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*)(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ABPersonCopyLocalizedPropertyName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kABPersonLastNameProperty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*lastName = (</a:t>
            </a:r>
            <a:r>
              <a:rPr lang="en-US" altLang="zh-CN" sz="1200">
                <a:solidFill>
                  <a:srgbClr val="AA0D91"/>
                </a:solidFill>
                <a:latin typeface="Menlo-Regular"/>
              </a:rPr>
              <a:t>__bridge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*)(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ABRecordCopyValue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(person, </a:t>
            </a:r>
            <a:r>
              <a:rPr lang="en-US" altLang="zh-CN" sz="1200">
                <a:solidFill>
                  <a:srgbClr val="5C2699"/>
                </a:solidFill>
                <a:latin typeface="Menlo-Regular"/>
              </a:rPr>
              <a:t>kABPersonLastNameProperty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>
                <a:solidFill>
                  <a:srgbClr val="C41A16"/>
                </a:solidFill>
                <a:latin typeface="Menlo-Regular"/>
              </a:rPr>
              <a:t>@"%@ %@ - %@ %@"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, lastNameLabel, lastName, firstNameLabel, firstName);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r>
              <a:rPr lang="en-US" altLang="zh-CN" sz="1200">
                <a:solidFill>
                  <a:srgbClr val="2E0D6E"/>
                </a:solidFill>
                <a:latin typeface="Menlo-Regular"/>
              </a:rPr>
              <a:t>CFRelease</a:t>
            </a:r>
            <a:r>
              <a:rPr lang="en-US" altLang="zh-CN" sz="1200">
                <a:solidFill>
                  <a:srgbClr val="000000"/>
                </a:solidFill>
                <a:latin typeface="Menlo-Regular"/>
              </a:rPr>
              <a:t>(addressBook);</a:t>
            </a:r>
          </a:p>
          <a:p>
            <a:pPr marL="0" indent="0">
              <a:buNone/>
            </a:pPr>
            <a:endParaRPr kumimoji="1" lang="en-US" altLang="zh-CN" sz="12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rgbClr val="000000"/>
                </a:solidFill>
              </a:rPr>
              <a:t>结论：转换看起来很美</a:t>
            </a:r>
            <a:r>
              <a:rPr kumimoji="1" lang="en-US" altLang="zh-CN" sz="1600">
                <a:solidFill>
                  <a:srgbClr val="000000"/>
                </a:solidFill>
              </a:rPr>
              <a:t>~~~</a:t>
            </a:r>
            <a:endParaRPr kumimoji="1" lang="zh-CN" altLang="en-US" sz="16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9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多重属性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sz="2400"/>
              <a:t>联系人的有些属性值就没这么简单，一个属性可能会包含多个值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400"/>
              <a:t>比如邮箱，分为工作邮箱、住宅邮箱、其他邮箱等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400"/>
              <a:t>比如电话，分为工作电话、住宅电话、其他电话等</a:t>
            </a:r>
            <a:endParaRPr kumimoji="1" lang="en-US" altLang="zh-CN" sz="2400"/>
          </a:p>
          <a:p>
            <a:r>
              <a:rPr kumimoji="1" lang="zh-CN" altLang="en-US" sz="2400"/>
              <a:t>如果是复杂属性，那么</a:t>
            </a:r>
            <a:r>
              <a:rPr kumimoji="1" lang="en-US" altLang="zh-CN" sz="2400">
                <a:solidFill>
                  <a:srgbClr val="FF0000"/>
                </a:solidFill>
              </a:rPr>
              <a:t>ABRecordCopyValue</a:t>
            </a:r>
            <a:r>
              <a:rPr kumimoji="1" lang="zh-CN" altLang="en-US" sz="2400"/>
              <a:t>函数返回的就是</a:t>
            </a:r>
            <a:r>
              <a:rPr kumimoji="1" lang="en-US" altLang="zh-CN" sz="2400">
                <a:solidFill>
                  <a:srgbClr val="FF0000"/>
                </a:solidFill>
              </a:rPr>
              <a:t>ABMultiValueRef</a:t>
            </a:r>
            <a:r>
              <a:rPr kumimoji="1" lang="zh-CN" altLang="en-US" sz="2400"/>
              <a:t>类型的数据，例如邮箱或者电话</a:t>
            </a:r>
            <a:endParaRPr kumimoji="1"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2400">
                <a:solidFill>
                  <a:srgbClr val="007400"/>
                </a:solidFill>
                <a:latin typeface="STHeitiSC-Light"/>
              </a:rPr>
              <a:t>取电话号码</a:t>
            </a:r>
            <a:endParaRPr lang="zh-CN" altLang="en-US" sz="2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5C2699"/>
                </a:solidFill>
                <a:latin typeface="Menlo-Regular"/>
              </a:rPr>
              <a:t>ABMultiValueRef</a:t>
            </a:r>
            <a:r>
              <a:rPr lang="en-US" altLang="zh-CN" sz="2400">
                <a:solidFill>
                  <a:srgbClr val="000000"/>
                </a:solidFill>
                <a:latin typeface="Menlo-Regular"/>
              </a:rPr>
              <a:t> phones = </a:t>
            </a:r>
            <a:r>
              <a:rPr lang="en-US" altLang="zh-CN" sz="2400">
                <a:solidFill>
                  <a:srgbClr val="2E0D6E"/>
                </a:solidFill>
                <a:latin typeface="Menlo-Regular"/>
              </a:rPr>
              <a:t>ABRecordCopyValue</a:t>
            </a:r>
            <a:r>
              <a:rPr lang="en-US" altLang="zh-CN" sz="2400">
                <a:solidFill>
                  <a:srgbClr val="000000"/>
                </a:solidFill>
                <a:latin typeface="Menlo-Regular"/>
              </a:rPr>
              <a:t>(person, </a:t>
            </a:r>
            <a:r>
              <a:rPr lang="en-US" altLang="zh-CN" sz="2400">
                <a:solidFill>
                  <a:srgbClr val="5C2699"/>
                </a:solidFill>
                <a:latin typeface="Menlo-Regular"/>
              </a:rPr>
              <a:t>kABPersonPhoneProperty</a:t>
            </a:r>
            <a:r>
              <a:rPr lang="en-US" altLang="zh-CN" sz="24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2400">
                <a:solidFill>
                  <a:srgbClr val="007400"/>
                </a:solidFill>
                <a:latin typeface="STHeitiSC-Light"/>
              </a:rPr>
              <a:t>取记录数量</a:t>
            </a:r>
            <a:endParaRPr lang="zh-CN" altLang="en-US" sz="2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2400">
                <a:solidFill>
                  <a:srgbClr val="000000"/>
                </a:solidFill>
                <a:latin typeface="Menlo-Regular"/>
              </a:rPr>
              <a:t> phoneCount = </a:t>
            </a:r>
            <a:r>
              <a:rPr lang="en-US" altLang="zh-CN" sz="2400">
                <a:solidFill>
                  <a:srgbClr val="2E0D6E"/>
                </a:solidFill>
                <a:latin typeface="Menlo-Regular"/>
              </a:rPr>
              <a:t>ABMultiValueGetCount</a:t>
            </a:r>
            <a:r>
              <a:rPr lang="en-US" altLang="zh-CN" sz="2400">
                <a:solidFill>
                  <a:srgbClr val="000000"/>
                </a:solidFill>
                <a:latin typeface="Menlo-Regular"/>
              </a:rPr>
              <a:t>(phones);</a:t>
            </a:r>
          </a:p>
          <a:p>
            <a:pPr marL="0" indent="0">
              <a:buNone/>
            </a:pPr>
            <a:r>
              <a:rPr lang="en-US" altLang="zh-CN" sz="24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2400">
                <a:solidFill>
                  <a:srgbClr val="007400"/>
                </a:solidFill>
                <a:latin typeface="STHeitiSC-Light"/>
              </a:rPr>
              <a:t>遍历所有的电话号码</a:t>
            </a:r>
            <a:endParaRPr lang="zh-CN" altLang="en-US" sz="2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altLang="zh-CN" sz="24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24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2400">
                <a:solidFill>
                  <a:srgbClr val="000000"/>
                </a:solidFill>
                <a:latin typeface="Menlo-Regular"/>
              </a:rPr>
              <a:t> i = </a:t>
            </a:r>
            <a:r>
              <a:rPr lang="en-US" altLang="zh-CN" sz="24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Menlo-Regular"/>
              </a:rPr>
              <a:t>; i &lt; phoneCount; i++) {</a:t>
            </a:r>
          </a:p>
          <a:p>
            <a:pPr marL="0" indent="0"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Menlo-Regular"/>
              </a:rPr>
              <a:t>…</a:t>
            </a:r>
            <a:endParaRPr kumimoji="1" lang="en-US" altLang="zh-CN" sz="2400"/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1958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tcast_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itcast_2015.thmx</Template>
  <TotalTime>4270</TotalTime>
  <Words>833</Words>
  <Application>Microsoft Macintosh PowerPoint</Application>
  <PresentationFormat>全屏显示(4:3)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itcast_2015</vt:lpstr>
      <vt:lpstr>通讯录</vt:lpstr>
      <vt:lpstr>如何访问用户的通讯录</vt:lpstr>
      <vt:lpstr>授权状态</vt:lpstr>
      <vt:lpstr>申请访问通讯录</vt:lpstr>
      <vt:lpstr>联系人属性定义</vt:lpstr>
      <vt:lpstr>简单属性</vt:lpstr>
      <vt:lpstr>获得所有的联系人数据</vt:lpstr>
      <vt:lpstr>CoreFoundation 与 Foundation之间的桥接</vt:lpstr>
      <vt:lpstr>多重属性</vt:lpstr>
      <vt:lpstr>获取复杂属性的方法</vt:lpstr>
      <vt:lpstr>添加联系人的步骤</vt:lpstr>
      <vt:lpstr>添加群组的步骤</vt:lpstr>
      <vt:lpstr>操作联系人的头像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Andy</cp:lastModifiedBy>
  <cp:revision>3128</cp:revision>
  <dcterms:created xsi:type="dcterms:W3CDTF">2013-07-22T07:36:09Z</dcterms:created>
  <dcterms:modified xsi:type="dcterms:W3CDTF">2015-12-11T14:35:28Z</dcterms:modified>
</cp:coreProperties>
</file>