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notesMasterIdLst>
    <p:notesMasterId r:id="rId8"/>
  </p:notesMasterIdLst>
  <p:sldIdLst>
    <p:sldId id="328" r:id="rId2"/>
    <p:sldId id="329" r:id="rId3"/>
    <p:sldId id="330" r:id="rId4"/>
    <p:sldId id="365" r:id="rId5"/>
    <p:sldId id="366" r:id="rId6"/>
    <p:sldId id="367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  <p14:sldId id="329"/>
            <p14:sldId id="330"/>
            <p14:sldId id="365"/>
            <p14:sldId id="366"/>
            <p14:sldId id="3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12" autoAdjust="0"/>
    <p:restoredTop sz="98343" autoAdjust="0"/>
  </p:normalViewPr>
  <p:slideViewPr>
    <p:cSldViewPr snapToGrid="0" snapToObjects="1">
      <p:cViewPr>
        <p:scale>
          <a:sx n="89" d="100"/>
          <a:sy n="89" d="100"/>
        </p:scale>
        <p:origin x="-1800" y="-5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15/12/11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43171" y="2584655"/>
            <a:ext cx="8128599" cy="827471"/>
          </a:xfrm>
        </p:spPr>
        <p:txBody>
          <a:bodyPr/>
          <a:lstStyle>
            <a:lvl1pPr algn="ctr">
              <a:defRPr sz="4000" b="0" i="0">
                <a:solidFill>
                  <a:schemeClr val="bg1"/>
                </a:solidFill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40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15/12/11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661" r:id="rId6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静态库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03369"/>
            <a:ext cx="8229600" cy="5031914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en-US" sz="1800"/>
              <a:t>什么是库？</a:t>
            </a:r>
          </a:p>
          <a:p>
            <a:pPr>
              <a:buFont typeface="Wingdings" charset="2"/>
              <a:buChar char="p"/>
            </a:pPr>
            <a:r>
              <a:rPr lang="zh-CN" altLang="en-US" sz="1800"/>
              <a:t>库是程序代码的集合，是共享程序代码的一种方式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zh-CN" altLang="en-US" sz="1800"/>
              <a:t>根据源代码的公开情况，库可以分为</a:t>
            </a:r>
            <a:r>
              <a:rPr lang="en-US" altLang="zh-CN" sz="1800"/>
              <a:t>2</a:t>
            </a:r>
            <a:r>
              <a:rPr lang="zh-CN" altLang="en-US" sz="1800"/>
              <a:t>种类型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开源库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公开源代码，能看到具体实现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比如</a:t>
            </a:r>
            <a:r>
              <a:rPr lang="en-US" altLang="zh-CN" sz="1800"/>
              <a:t>SDWebImage</a:t>
            </a:r>
            <a:r>
              <a:rPr lang="zh-CN" altLang="en-US" sz="1800"/>
              <a:t>、</a:t>
            </a:r>
            <a:r>
              <a:rPr lang="en-US" altLang="zh-CN" sz="1800"/>
              <a:t>AFNetworking</a:t>
            </a:r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闭源库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不公开源代码，是经过编译后的二进制文件，看不到具体实现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主要分为：静态库</a:t>
            </a:r>
            <a:r>
              <a:rPr lang="zh-CN" altLang="zh-CN" sz="1800"/>
              <a:t>、</a:t>
            </a:r>
            <a:r>
              <a:rPr lang="zh-CN" altLang="en-US" sz="1800"/>
              <a:t>动态库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9172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静态库和动态库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6293"/>
            <a:ext cx="8229600" cy="323918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 dirty="0"/>
              <a:t>静态库和动态库的存在形式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静态库：</a:t>
            </a:r>
            <a:r>
              <a:rPr lang="en-US" altLang="zh-CN" sz="1800" dirty="0"/>
              <a:t>.a</a:t>
            </a:r>
            <a:r>
              <a:rPr lang="zh-CN" altLang="en-US" sz="1800" dirty="0"/>
              <a:t> 和 </a:t>
            </a:r>
            <a:r>
              <a:rPr lang="en-US" altLang="zh-CN" sz="1800" dirty="0"/>
              <a:t>.framework</a:t>
            </a:r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动态库：</a:t>
            </a:r>
            <a:r>
              <a:rPr lang="en-US" altLang="zh-CN" sz="1800" dirty="0"/>
              <a:t>.</a:t>
            </a:r>
            <a:r>
              <a:rPr lang="en-US" altLang="zh-CN" sz="1800" dirty="0" err="1"/>
              <a:t>dylib</a:t>
            </a:r>
            <a:r>
              <a:rPr lang="zh-CN" altLang="en-US" sz="1800" dirty="0"/>
              <a:t> 和 </a:t>
            </a:r>
            <a:r>
              <a:rPr lang="en-US" altLang="zh-CN" sz="1800" dirty="0"/>
              <a:t>.framework</a:t>
            </a:r>
            <a:r>
              <a:rPr lang="zh-CN" altLang="en-US" sz="1800" dirty="0"/>
              <a:t>  </a:t>
            </a:r>
            <a:r>
              <a:rPr lang="en-US" altLang="zh-CN" sz="1800" dirty="0"/>
              <a:t>(iOS9 </a:t>
            </a:r>
            <a:r>
              <a:rPr lang="zh-CN" altLang="en-US" sz="1800" dirty="0"/>
              <a:t>取消了</a:t>
            </a:r>
            <a:r>
              <a:rPr lang="en-US" altLang="zh-CN" sz="1800" dirty="0"/>
              <a:t>.dylib, </a:t>
            </a:r>
            <a:r>
              <a:rPr lang="zh-CN" altLang="en-US" sz="1800" dirty="0"/>
              <a:t>使用</a:t>
            </a:r>
            <a:r>
              <a:rPr lang="en-US" altLang="zh-CN" sz="1800" dirty="0"/>
              <a:t>.tbd</a:t>
            </a:r>
            <a:r>
              <a:rPr lang="zh-CN" altLang="en-US" sz="1800" dirty="0"/>
              <a:t>替代</a:t>
            </a:r>
            <a:r>
              <a:rPr lang="en-US" altLang="zh-CN" sz="1800" dirty="0"/>
              <a:t>)</a:t>
            </a:r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pPr>
              <a:buFont typeface="Wingdings" charset="2"/>
              <a:buChar char="n"/>
            </a:pPr>
            <a:r>
              <a:rPr lang="zh-CN" altLang="en-US" sz="1800" dirty="0"/>
              <a:t>静态库和动态库在使用上的区别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静态库：链接时，静态库会被完整地复制到可执行文件中，</a:t>
            </a:r>
            <a:r>
              <a:rPr lang="zh-CN" altLang="en-US" sz="1800" dirty="0">
                <a:solidFill>
                  <a:srgbClr val="FF0000"/>
                </a:solidFill>
              </a:rPr>
              <a:t>被多次使用就有多份冗余拷贝</a:t>
            </a:r>
            <a:r>
              <a:rPr lang="zh-CN" altLang="en-US" sz="1800" dirty="0">
                <a:solidFill>
                  <a:srgbClr val="0000FF"/>
                </a:solidFill>
              </a:rPr>
              <a:t>（左图所示）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动态库：链接时不复制，程序运行时由系统动态加载到内存，供程序调用，系统只加载一次，多个程序共用，节省内存</a:t>
            </a:r>
            <a:r>
              <a:rPr lang="zh-CN" altLang="zh-CN" sz="1800" dirty="0">
                <a:solidFill>
                  <a:srgbClr val="0000FF"/>
                </a:solidFill>
              </a:rPr>
              <a:t>（</a:t>
            </a:r>
            <a:r>
              <a:rPr lang="zh-CN" altLang="en-US" sz="1800" dirty="0">
                <a:solidFill>
                  <a:srgbClr val="0000FF"/>
                </a:solidFill>
              </a:rPr>
              <a:t>右图所示）</a:t>
            </a:r>
            <a:endParaRPr lang="en-US" altLang="zh-CN" sz="1800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6553" y="4585475"/>
            <a:ext cx="2359791" cy="1840691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latin typeface="Eurostile"/>
                <a:ea typeface="华文细黑"/>
                <a:cs typeface="Eurostile"/>
              </a:rPr>
              <a:t>系统</a:t>
            </a:r>
          </a:p>
        </p:txBody>
      </p:sp>
      <p:sp>
        <p:nvSpPr>
          <p:cNvPr id="5" name="矩形 4"/>
          <p:cNvSpPr/>
          <p:nvPr/>
        </p:nvSpPr>
        <p:spPr>
          <a:xfrm>
            <a:off x="708953" y="4737876"/>
            <a:ext cx="2032032" cy="446894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latin typeface="Eurostile"/>
                <a:ea typeface="华文细黑"/>
                <a:cs typeface="Eurostile"/>
              </a:rPr>
              <a:t>程序</a:t>
            </a:r>
            <a:r>
              <a:rPr kumimoji="1" lang="en-US" altLang="zh-CN">
                <a:latin typeface="Eurostile"/>
                <a:ea typeface="华文细黑"/>
                <a:cs typeface="Eurostile"/>
              </a:rPr>
              <a:t>1</a:t>
            </a:r>
            <a:endParaRPr kumimoji="1" lang="zh-CN" altLang="en-US">
              <a:latin typeface="Eurostile"/>
              <a:ea typeface="华文细黑"/>
              <a:cs typeface="Eurostile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8953" y="5817756"/>
            <a:ext cx="2032032" cy="446894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latin typeface="Eurostile"/>
                <a:ea typeface="华文细黑"/>
                <a:cs typeface="Eurostile"/>
              </a:rPr>
              <a:t>程序</a:t>
            </a:r>
            <a:r>
              <a:rPr kumimoji="1" lang="zh-CN" altLang="zh-CN">
                <a:latin typeface="Eurostile"/>
                <a:ea typeface="华文细黑"/>
                <a:cs typeface="Eurostile"/>
              </a:rPr>
              <a:t>2</a:t>
            </a:r>
            <a:endParaRPr kumimoji="1" lang="zh-CN" altLang="en-US">
              <a:latin typeface="Eurostile"/>
              <a:ea typeface="华文细黑"/>
              <a:cs typeface="Eurostile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74368" y="4784645"/>
            <a:ext cx="580991" cy="31451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latin typeface="Eurostile"/>
                <a:ea typeface="华文细黑"/>
                <a:cs typeface="Eurostile"/>
              </a:rPr>
              <a:t>.</a:t>
            </a:r>
            <a:r>
              <a:rPr kumimoji="1" lang="en-US" altLang="zh-CN">
                <a:latin typeface="Eurostile"/>
                <a:ea typeface="华文细黑"/>
                <a:cs typeface="Eurostile"/>
              </a:rPr>
              <a:t>a</a:t>
            </a:r>
            <a:endParaRPr kumimoji="1" lang="zh-CN" altLang="en-US">
              <a:latin typeface="Eurostile"/>
              <a:ea typeface="华文细黑"/>
              <a:cs typeface="Eurostile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88638" y="5874831"/>
            <a:ext cx="580991" cy="31451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latin typeface="Eurostile"/>
                <a:ea typeface="华文细黑"/>
                <a:cs typeface="Eurostile"/>
              </a:rPr>
              <a:t>.</a:t>
            </a:r>
            <a:r>
              <a:rPr kumimoji="1" lang="en-US" altLang="zh-CN">
                <a:latin typeface="Eurostile"/>
                <a:ea typeface="华文细黑"/>
                <a:cs typeface="Eurostile"/>
              </a:rPr>
              <a:t>a</a:t>
            </a:r>
            <a:endParaRPr kumimoji="1" lang="zh-CN" altLang="en-US">
              <a:latin typeface="Eurostile"/>
              <a:ea typeface="华文细黑"/>
              <a:cs typeface="Eurostile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57327" y="4585475"/>
            <a:ext cx="2359791" cy="1840691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>
                <a:latin typeface="Eurostile"/>
                <a:ea typeface="华文细黑"/>
                <a:cs typeface="Eurostile"/>
              </a:rPr>
              <a:t>     </a:t>
            </a:r>
            <a:r>
              <a:rPr kumimoji="1" lang="en-US" altLang="zh-CN">
                <a:latin typeface="Eurostile"/>
                <a:ea typeface="华文细黑"/>
                <a:cs typeface="Eurostile"/>
              </a:rPr>
              <a:t>	</a:t>
            </a:r>
            <a:r>
              <a:rPr kumimoji="1" lang="zh-CN" altLang="en-US">
                <a:latin typeface="Eurostile"/>
                <a:ea typeface="华文细黑"/>
                <a:cs typeface="Eurostile"/>
              </a:rPr>
              <a:t>系统</a:t>
            </a:r>
          </a:p>
        </p:txBody>
      </p:sp>
      <p:sp>
        <p:nvSpPr>
          <p:cNvPr id="14" name="矩形 13"/>
          <p:cNvSpPr/>
          <p:nvPr/>
        </p:nvSpPr>
        <p:spPr>
          <a:xfrm>
            <a:off x="3709727" y="4737876"/>
            <a:ext cx="2032032" cy="446894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latin typeface="Eurostile"/>
                <a:ea typeface="华文细黑"/>
                <a:cs typeface="Eurostile"/>
              </a:rPr>
              <a:t>程序</a:t>
            </a:r>
            <a:r>
              <a:rPr kumimoji="1" lang="en-US" altLang="zh-CN">
                <a:latin typeface="Eurostile"/>
                <a:ea typeface="华文细黑"/>
                <a:cs typeface="Eurostile"/>
              </a:rPr>
              <a:t>1</a:t>
            </a:r>
            <a:endParaRPr kumimoji="1" lang="zh-CN" altLang="en-US">
              <a:latin typeface="Eurostile"/>
              <a:ea typeface="华文细黑"/>
              <a:cs typeface="Eurostile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09727" y="5817756"/>
            <a:ext cx="2032032" cy="446894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latin typeface="Eurostile"/>
                <a:ea typeface="华文细黑"/>
                <a:cs typeface="Eurostile"/>
              </a:rPr>
              <a:t>程序</a:t>
            </a:r>
            <a:r>
              <a:rPr kumimoji="1" lang="zh-CN" altLang="zh-CN">
                <a:latin typeface="Eurostile"/>
                <a:ea typeface="华文细黑"/>
                <a:cs typeface="Eurostile"/>
              </a:rPr>
              <a:t>2</a:t>
            </a:r>
            <a:endParaRPr kumimoji="1" lang="zh-CN" altLang="en-US">
              <a:latin typeface="Eurostile"/>
              <a:ea typeface="华文细黑"/>
              <a:cs typeface="Eurostile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66296" y="5346880"/>
            <a:ext cx="889837" cy="31451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latin typeface="Eurostile"/>
                <a:ea typeface="华文细黑"/>
                <a:cs typeface="Eurostile"/>
              </a:rPr>
              <a:t>.</a:t>
            </a:r>
            <a:r>
              <a:rPr kumimoji="1" lang="en-US" altLang="zh-CN">
                <a:latin typeface="Eurostile"/>
                <a:ea typeface="华文细黑"/>
                <a:cs typeface="Eurostile"/>
              </a:rPr>
              <a:t>dylib</a:t>
            </a:r>
            <a:endParaRPr kumimoji="1" lang="zh-CN" altLang="en-US">
              <a:latin typeface="Eurostile"/>
              <a:ea typeface="华文细黑"/>
              <a:cs typeface="Eurostile"/>
            </a:endParaRPr>
          </a:p>
        </p:txBody>
      </p:sp>
      <p:cxnSp>
        <p:nvCxnSpPr>
          <p:cNvPr id="21" name="直线箭头连接符 20"/>
          <p:cNvCxnSpPr>
            <a:stCxn id="14" idx="2"/>
            <a:endCxn id="19" idx="0"/>
          </p:cNvCxnSpPr>
          <p:nvPr/>
        </p:nvCxnSpPr>
        <p:spPr>
          <a:xfrm>
            <a:off x="4725743" y="5184770"/>
            <a:ext cx="485472" cy="162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5" idx="0"/>
            <a:endCxn id="19" idx="2"/>
          </p:cNvCxnSpPr>
          <p:nvPr/>
        </p:nvCxnSpPr>
        <p:spPr>
          <a:xfrm flipV="1">
            <a:off x="4725743" y="5661391"/>
            <a:ext cx="485472" cy="1563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内容占位符 2"/>
          <p:cNvSpPr txBox="1">
            <a:spLocks/>
          </p:cNvSpPr>
          <p:nvPr/>
        </p:nvSpPr>
        <p:spPr>
          <a:xfrm>
            <a:off x="6175203" y="4649313"/>
            <a:ext cx="2625764" cy="161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>
              <a:buFont typeface="Wingdings" charset="2"/>
              <a:buChar char="n"/>
            </a:pPr>
            <a:r>
              <a:rPr lang="zh-CN" altLang="en-US" sz="1800">
                <a:solidFill>
                  <a:srgbClr val="0000FF"/>
                </a:solidFill>
              </a:rPr>
              <a:t>需要注意的是：</a:t>
            </a:r>
            <a:endParaRPr lang="en-US" altLang="zh-CN" sz="18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rgbClr val="0000FF"/>
                </a:solidFill>
              </a:rPr>
              <a:t>项目中如果使用了自制的动态库，不能被上传到</a:t>
            </a:r>
            <a:r>
              <a:rPr lang="en-US" altLang="zh-CN" sz="1800">
                <a:solidFill>
                  <a:srgbClr val="0000FF"/>
                </a:solidFill>
              </a:rPr>
              <a:t>AppStore</a:t>
            </a:r>
          </a:p>
        </p:txBody>
      </p:sp>
    </p:spTree>
    <p:extLst>
      <p:ext uri="{BB962C8B-B14F-4D97-AF65-F5344CB8AC3E}">
        <p14:creationId xmlns:p14="http://schemas.microsoft.com/office/powerpoint/2010/main" val="391646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1452" y="1526774"/>
            <a:ext cx="2868427" cy="29108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静态库开发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项目</a:t>
            </a:r>
          </a:p>
        </p:txBody>
      </p:sp>
      <p:sp>
        <p:nvSpPr>
          <p:cNvPr id="5" name="矩形 4"/>
          <p:cNvSpPr/>
          <p:nvPr/>
        </p:nvSpPr>
        <p:spPr>
          <a:xfrm>
            <a:off x="5422895" y="2168875"/>
            <a:ext cx="2426032" cy="1626657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/>
          </a:p>
          <a:p>
            <a:pPr algn="ctr"/>
            <a:r>
              <a:rPr kumimoji="1" lang="en-US" altLang="zh-CN"/>
              <a:t>CZTools</a:t>
            </a:r>
          </a:p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核心代码</a:t>
            </a:r>
            <a:r>
              <a:rPr kumimoji="1" lang="en-US" altLang="zh-CN"/>
              <a:t>(</a:t>
            </a:r>
            <a:r>
              <a:rPr kumimoji="1" lang="zh-CN" altLang="en-US"/>
              <a:t>有共性</a:t>
            </a:r>
            <a:r>
              <a:rPr kumimoji="1" lang="en-US" altLang="zh-CN"/>
              <a:t>)</a:t>
            </a:r>
          </a:p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静态库</a:t>
            </a:r>
          </a:p>
        </p:txBody>
      </p:sp>
      <p:cxnSp>
        <p:nvCxnSpPr>
          <p:cNvPr id="7" name="直线箭头连接符 6"/>
          <p:cNvCxnSpPr>
            <a:stCxn id="4" idx="3"/>
            <a:endCxn id="5" idx="1"/>
          </p:cNvCxnSpPr>
          <p:nvPr/>
        </p:nvCxnSpPr>
        <p:spPr>
          <a:xfrm>
            <a:off x="4209879" y="2982204"/>
            <a:ext cx="12130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47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52169" y="1469699"/>
            <a:ext cx="2968321" cy="37669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游戏</a:t>
            </a:r>
            <a:r>
              <a:rPr kumimoji="1" lang="en-US" altLang="zh-CN"/>
              <a:t> ARC</a:t>
            </a:r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825615" y="2297295"/>
            <a:ext cx="2354678" cy="22830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打包成</a:t>
            </a:r>
            <a:r>
              <a:rPr kumimoji="1" lang="en-US" altLang="zh-CN"/>
              <a:t>.a</a:t>
            </a:r>
          </a:p>
          <a:p>
            <a:pPr algn="ctr"/>
            <a:endParaRPr kumimoji="1" lang="en-US" altLang="zh-CN"/>
          </a:p>
          <a:p>
            <a:pPr algn="ctr"/>
            <a:r>
              <a:rPr kumimoji="1" lang="en-US" altLang="zh-CN"/>
              <a:t>cocos2d-iphone</a:t>
            </a:r>
          </a:p>
          <a:p>
            <a:pPr algn="ctr"/>
            <a:endParaRPr kumimoji="1" lang="en-US" altLang="zh-CN"/>
          </a:p>
          <a:p>
            <a:pPr algn="ctr"/>
            <a:r>
              <a:rPr kumimoji="1" lang="en-US" altLang="zh-CN">
                <a:solidFill>
                  <a:srgbClr val="FF0000"/>
                </a:solidFill>
              </a:rPr>
              <a:t>MRC</a:t>
            </a:r>
          </a:p>
        </p:txBody>
      </p:sp>
    </p:spTree>
    <p:extLst>
      <p:ext uri="{BB962C8B-B14F-4D97-AF65-F5344CB8AC3E}">
        <p14:creationId xmlns:p14="http://schemas.microsoft.com/office/powerpoint/2010/main" val="73436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539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tcast_2015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itcast_2015.thmx</Template>
  <TotalTime>5498</TotalTime>
  <Words>158</Words>
  <Application>Microsoft Macintosh PowerPoint</Application>
  <PresentationFormat>全屏显示(4:3)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itcast_2015</vt:lpstr>
      <vt:lpstr>静态库</vt:lpstr>
      <vt:lpstr>简介</vt:lpstr>
      <vt:lpstr>静态库和动态库</vt:lpstr>
      <vt:lpstr>PowerPoint 演示文稿</vt:lpstr>
      <vt:lpstr>PowerPoint 演示文稿</vt:lpstr>
      <vt:lpstr>PowerPoint 演示文稿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Andy</cp:lastModifiedBy>
  <cp:revision>3726</cp:revision>
  <dcterms:created xsi:type="dcterms:W3CDTF">2013-07-22T07:36:09Z</dcterms:created>
  <dcterms:modified xsi:type="dcterms:W3CDTF">2015-12-11T14:35:37Z</dcterms:modified>
</cp:coreProperties>
</file>