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326" r:id="rId2"/>
    <p:sldId id="329" r:id="rId3"/>
    <p:sldId id="303" r:id="rId4"/>
    <p:sldId id="304" r:id="rId5"/>
    <p:sldId id="328" r:id="rId6"/>
    <p:sldId id="307" r:id="rId7"/>
    <p:sldId id="308" r:id="rId8"/>
    <p:sldId id="309" r:id="rId9"/>
    <p:sldId id="32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9" r:id="rId18"/>
    <p:sldId id="327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326"/>
            <p14:sldId id="329"/>
          </p14:sldIdLst>
        </p14:section>
        <p14:section name="内购" id="{73E6FFAB-5014-AA46-A557-5A44CA50EBBA}">
          <p14:sldIdLst>
            <p14:sldId id="303"/>
            <p14:sldId id="304"/>
            <p14:sldId id="328"/>
            <p14:sldId id="307"/>
            <p14:sldId id="308"/>
            <p14:sldId id="309"/>
            <p14:sldId id="325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</p14:sldIdLst>
        </p14:section>
        <p14:section name="广告" id="{AB1B2271-3977-4A4B-A783-E47C58A52261}">
          <p14:sldIdLst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内购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广告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iOS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:</a:t>
            </a:r>
            <a:r>
              <a:rPr kumimoji="1" lang="zh-CN" altLang="en-US" smtClean="0"/>
              <a:t>明月心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0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内购流程</a:t>
            </a:r>
            <a:endParaRPr kumimoji="1" lang="zh-CN" altLang="en-US" dirty="0"/>
          </a:p>
        </p:txBody>
      </p:sp>
      <p:pic>
        <p:nvPicPr>
          <p:cNvPr id="4" name="内容占位符 3" descr="27.购买流程图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68" r="-43668"/>
          <a:stretch>
            <a:fillRect/>
          </a:stretch>
        </p:blipFill>
        <p:spPr/>
      </p:pic>
      <p:cxnSp>
        <p:nvCxnSpPr>
          <p:cNvPr id="5" name="直线连接符 4"/>
          <p:cNvCxnSpPr/>
          <p:nvPr/>
        </p:nvCxnSpPr>
        <p:spPr>
          <a:xfrm>
            <a:off x="3692769" y="1357923"/>
            <a:ext cx="48846" cy="4962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8474" y="1704044"/>
            <a:ext cx="269817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公司后台服务器上的</a:t>
            </a:r>
            <a:endParaRPr kumimoji="1" lang="en-US" altLang="zh-CN" sz="1400" dirty="0"/>
          </a:p>
          <a:p>
            <a:r>
              <a:rPr kumimoji="1" lang="zh-CN" altLang="en-US" sz="1400" dirty="0"/>
              <a:t>产品数据库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公司可以自定义产品信息</a:t>
            </a:r>
            <a:endParaRPr kumimoji="1" lang="en-US" altLang="zh-CN" sz="1400" dirty="0"/>
          </a:p>
          <a:p>
            <a:r>
              <a:rPr kumimoji="1" lang="zh-CN" altLang="en-US" sz="1400" dirty="0"/>
              <a:t>应用程序无需升级，就能够</a:t>
            </a:r>
            <a:endParaRPr kumimoji="1" lang="en-US" altLang="zh-CN" sz="1400" dirty="0"/>
          </a:p>
          <a:p>
            <a:r>
              <a:rPr kumimoji="1" lang="zh-CN" altLang="en-US" sz="1400" dirty="0"/>
              <a:t>在应用中展现新的商品！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可以大大增加产品的灵活度！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>
                <a:solidFill>
                  <a:srgbClr val="0000FF"/>
                </a:solidFill>
              </a:rPr>
              <a:t>保存购买：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</a:rPr>
              <a:t>在实际商业应用中，对用户使用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</a:rPr>
              <a:t>行为统计非常重视！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何时安装？</a:t>
            </a:r>
            <a:r>
              <a:rPr kumimoji="1" lang="en-US" altLang="zh-CN" sz="1400" dirty="0">
                <a:solidFill>
                  <a:srgbClr val="0000FF"/>
                </a:solidFill>
              </a:rPr>
              <a:t>30%</a:t>
            </a: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再次使用的间隔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首页停留的时间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最长使用的功能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最常进入的界面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首次购买时间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0000FF"/>
                </a:solidFill>
              </a:rPr>
              <a:t>首次购买商品</a:t>
            </a:r>
            <a:endParaRPr kumimoji="1" lang="en-US" altLang="zh-CN" sz="1400" dirty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zh-CN" sz="1400" dirty="0">
                <a:solidFill>
                  <a:srgbClr val="0000FF"/>
                </a:solidFill>
              </a:rPr>
              <a:t>。</a:t>
            </a:r>
            <a:r>
              <a:rPr kumimoji="1" lang="zh-CN" altLang="en-US" sz="1400" dirty="0">
                <a:solidFill>
                  <a:srgbClr val="0000FF"/>
                </a:solidFill>
              </a:rPr>
              <a:t>。。</a:t>
            </a:r>
            <a:endParaRPr kumimoji="1" lang="en-US" altLang="zh-CN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StoreKit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要使用内购，需要导入</a:t>
            </a:r>
            <a:r>
              <a:rPr kumimoji="1" lang="en-US" altLang="zh-CN" dirty="0" smtClean="0">
                <a:solidFill>
                  <a:srgbClr val="800000"/>
                </a:solidFill>
              </a:rPr>
              <a:t>StoreKit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5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内购的常用方法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请求有效的产品代号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购买指定产品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验证购买（在购买完成之后，验证）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恢复购买（</a:t>
            </a:r>
            <a:r>
              <a:rPr lang="zh-CN" altLang="en-US" dirty="0">
                <a:solidFill>
                  <a:srgbClr val="800000"/>
                </a:solidFill>
              </a:rPr>
              <a:t>针对非消耗品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请求有效产品集合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1)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实例化产品请求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SKProductsRequest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*request = [[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SKProductsRequest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initWithProductIdentifiers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:identifiers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2)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设置代理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setDelegate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3)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启动请求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rgbClr val="FF0000"/>
                </a:solidFill>
                <a:latin typeface="Menlo-Regular"/>
              </a:rPr>
              <a:t>提示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：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1. 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实例化请求时，必须指定有效的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identifiers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集合，之所以如此处理，主要是为了确保提交的内购商品真的通过了苹果的审批，处于可用</a:t>
            </a:r>
            <a:r>
              <a:rPr kumimoji="1" lang="zh-CN" altLang="en-US" sz="1600" dirty="0">
                <a:solidFill>
                  <a:srgbClr val="000000"/>
                </a:solidFill>
                <a:latin typeface="Menlo-Regular"/>
              </a:rPr>
              <a:t>状态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！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2. 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要想获取到准确的可用产品集合，需要通过代理方法实现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productsRequest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SKProductsRequest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*)request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didReceiveResponse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SKProductsResponse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response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3. 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越狱用户无法测试内购，但是可以购买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购买产品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 内购的交易过程是通过</a:t>
            </a:r>
            <a:r>
              <a:rPr lang="en-US" altLang="zh-CN" sz="2000" dirty="0" err="1" smtClean="0"/>
              <a:t>SKPaymentTransactionObserver</a:t>
            </a:r>
            <a:r>
              <a:rPr lang="zh-CN" altLang="en-US" sz="2000" dirty="0" smtClean="0"/>
              <a:t>监控的，因此需要为</a:t>
            </a:r>
            <a:r>
              <a:rPr lang="en-US" altLang="zh-CN" sz="2000" dirty="0" err="1" smtClean="0"/>
              <a:t>IAPHelper</a:t>
            </a:r>
            <a:r>
              <a:rPr lang="zh-CN" altLang="en-US" sz="2000" dirty="0" smtClean="0"/>
              <a:t>添加交易观察者：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20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2000" dirty="0">
                <a:solidFill>
                  <a:srgbClr val="007400"/>
                </a:solidFill>
                <a:latin typeface="STHeitiSC-Light"/>
              </a:rPr>
              <a:t>添加交易观察者对象</a:t>
            </a:r>
            <a:endParaRPr lang="zh-CN" altLang="en-US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SKPaymentQueue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defaultQueue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addTransactionObserver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2000" dirty="0" err="1">
                <a:solidFill>
                  <a:srgbClr val="3F6E74"/>
                </a:solidFill>
                <a:latin typeface="Menlo-Regular"/>
              </a:rPr>
              <a:t>sharedInstance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20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Menlo-Regular"/>
              </a:rPr>
              <a:t>由于发起交易需要使用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Menlo-Regular"/>
              </a:rPr>
              <a:t>SKProduct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Menlo-Regular"/>
              </a:rPr>
              <a:t>对象，因此需要使用字典记录所有可用的商品</a:t>
            </a:r>
            <a:endParaRPr kumimoji="1" lang="en-US" altLang="zh-CN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        *_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productsDict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9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交易队列回调方法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paymentQueue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SKPaymentQueue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*)queue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updatedTransactions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*)transactions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SKPaymentTransaction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*transaction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transactions) 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dirty="0">
                <a:solidFill>
                  <a:srgbClr val="007400"/>
                </a:solidFill>
                <a:latin typeface="STHeitiSC-Light"/>
              </a:rPr>
              <a:t>购买完成</a:t>
            </a:r>
            <a:endParaRPr lang="zh-TW" alt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transaction.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transactionState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SKPaymentTransactionStatePurchased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dirty="0">
                <a:solidFill>
                  <a:srgbClr val="C41A16"/>
                </a:solidFill>
                <a:latin typeface="STHeitiSC-Light"/>
              </a:rPr>
              <a:t>购买完成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 %@"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transaction.payment.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productIdentifier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[queue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finishTransaction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:transaction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}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transaction.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transactionState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SKPaymentTransactionStateFailed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transaction.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error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code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SKErrorPaymentCancelled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dirty="0">
                <a:solidFill>
                  <a:srgbClr val="C41A16"/>
                </a:solidFill>
                <a:latin typeface="STHeitiSC-Light"/>
              </a:rPr>
              <a:t>交易失败：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 %@"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transaction.error.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9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恢复购买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SKPaymentQueue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defaultQueue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restoreCompletedTransactions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83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验证购买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#if DEBUG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    #define ITMS_VERIFY_RECEIPT_URL             @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"https://sandbox.itunes.apple.com/verifyReceipt"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#else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    #define ITMS_VERIFY_RECEIPT_URL             @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"https://buy.itunes.apple.com/verifyReceipt"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#endif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27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广告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>
                <a:solidFill>
                  <a:srgbClr val="800000"/>
                </a:solidFill>
              </a:rPr>
              <a:t>广告收益三七开</a:t>
            </a:r>
            <a:endParaRPr kumimoji="1" lang="en-US" altLang="zh-CN" sz="1800">
              <a:solidFill>
                <a:srgbClr val="800000"/>
              </a:solidFill>
            </a:endParaRPr>
          </a:p>
          <a:p>
            <a:r>
              <a:rPr kumimoji="1" lang="zh-CN" altLang="en-US" sz="1800"/>
              <a:t>添加</a:t>
            </a:r>
            <a:r>
              <a:rPr kumimoji="1" lang="en-US" altLang="zh-CN" sz="1800"/>
              <a:t> iAd</a:t>
            </a:r>
            <a:r>
              <a:rPr kumimoji="1" lang="zh-CN" altLang="en-US" sz="1800"/>
              <a:t>.</a:t>
            </a:r>
            <a:r>
              <a:rPr kumimoji="1" lang="en-US" altLang="zh-CN" sz="1800"/>
              <a:t>framework</a:t>
            </a:r>
            <a:r>
              <a:rPr kumimoji="1" lang="zh-CN" altLang="en-US" sz="1800"/>
              <a:t> 框架</a:t>
            </a:r>
            <a:endParaRPr kumimoji="1" lang="en-US" altLang="zh-CN" sz="1800"/>
          </a:p>
          <a:p>
            <a:r>
              <a:rPr kumimoji="1" lang="zh-CN" altLang="en-US" sz="1800"/>
              <a:t>添加</a:t>
            </a:r>
            <a:r>
              <a:rPr kumimoji="1" lang="en-US" altLang="zh-CN" sz="1800"/>
              <a:t> ADBannerView </a:t>
            </a:r>
            <a:r>
              <a:rPr kumimoji="1" lang="zh-CN" altLang="en-US" sz="1800"/>
              <a:t>视图，并设置代理方法</a:t>
            </a:r>
            <a:endParaRPr kumimoji="1" lang="en-US" altLang="zh-CN" sz="1800"/>
          </a:p>
          <a:p>
            <a:r>
              <a:rPr kumimoji="1" lang="zh-CN" altLang="en-US" sz="1800"/>
              <a:t>广告条加载完成之前最好隐藏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)bannerViewDidLoadAd:(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ADBannerView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*)banner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bannerBottomConstraint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constant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>
                <a:solidFill>
                  <a:srgbClr val="1C00CF"/>
                </a:solidFill>
                <a:latin typeface="Menlo-Regular"/>
              </a:rPr>
              <a:t>20.0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;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animateWithDuration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1C00CF"/>
                </a:solidFill>
                <a:latin typeface="Menlo-Regular"/>
              </a:rPr>
              <a:t>0.5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animations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[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layoutIfNeeded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}];    </a:t>
            </a:r>
          </a:p>
          <a:p>
            <a:pPr marL="0" indent="0">
              <a:buNone/>
            </a:pP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400">
                <a:solidFill>
                  <a:srgbClr val="C41A16"/>
                </a:solidFill>
                <a:latin typeface="STHeitiSC-Light"/>
              </a:rPr>
              <a:t>加载广告成功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)bannerView:(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ADBannerView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*)banner didFailToReceiveAdWithError:(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*)error {</a:t>
            </a:r>
          </a:p>
          <a:p>
            <a:pPr marL="0" indent="0">
              <a:buNone/>
            </a:pP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400">
                <a:solidFill>
                  <a:srgbClr val="C41A16"/>
                </a:solidFill>
                <a:latin typeface="STHeitiSC-Light"/>
              </a:rPr>
              <a:t>加载广告失败</a:t>
            </a:r>
            <a:r>
              <a:rPr lang="zh-TW" altLang="en-US" sz="1400">
                <a:solidFill>
                  <a:srgbClr val="C41A16"/>
                </a:solidFill>
                <a:latin typeface="Menlo-Regular"/>
              </a:rPr>
              <a:t> 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%@"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8221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2139" y="1320356"/>
            <a:ext cx="1420793" cy="1747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商家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衣服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5527" y="1446105"/>
            <a:ext cx="1307633" cy="1747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APPLE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4142932" y="1823351"/>
            <a:ext cx="21689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1761" y="1320355"/>
            <a:ext cx="1496234" cy="1747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女神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357926" y="1609579"/>
            <a:ext cx="1647115" cy="1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09394" y="1081436"/>
            <a:ext cx="16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展示商品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用户选购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1458514" y="2628140"/>
            <a:ext cx="1370499" cy="1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09394" y="2698927"/>
            <a:ext cx="176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商家开具小票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创建交易对象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1181899" y="2942511"/>
            <a:ext cx="12573" cy="2037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194472" y="4979634"/>
            <a:ext cx="5796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6990806" y="3194008"/>
            <a:ext cx="1" cy="1785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98130" y="5143106"/>
            <a:ext cx="5040034" cy="1358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排队付钱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把交易对象添加到交易队列</a:t>
            </a:r>
            <a:r>
              <a:rPr kumimoji="1" lang="en-US" altLang="zh-CN" dirty="0" smtClean="0"/>
              <a:t>)</a:t>
            </a:r>
          </a:p>
          <a:p>
            <a:pPr algn="ctr"/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已经购买过的凭证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标识你付过钱了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监听者 监听交易队列中的交易对象的交易状态的改变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成功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付款成功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7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提供增值服务 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250859" y="1609579"/>
            <a:ext cx="245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en-US" altLang="en-US" dirty="0" smtClean="0"/>
              <a:t>确定需要销售的商品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内购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应用内购买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 dirty="0"/>
              <a:t>通过苹果应用程序商店有三种主要赚钱的方式：</a:t>
            </a:r>
            <a:endParaRPr kumimoji="1" lang="en-US" altLang="zh-CN" sz="1800" dirty="0"/>
          </a:p>
          <a:p>
            <a:pPr lvl="1"/>
            <a:r>
              <a:rPr kumimoji="1" lang="zh-CN" altLang="en-US" dirty="0"/>
              <a:t>直接收费（与国内大部分用户的消费习惯相悖）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广告（降低用户体验 </a:t>
            </a:r>
            <a:r>
              <a:rPr kumimoji="1" lang="zh-CN" altLang="en-US" dirty="0">
                <a:solidFill>
                  <a:srgbClr val="800000"/>
                </a:solidFill>
              </a:rPr>
              <a:t>应用程序名称带</a:t>
            </a:r>
            <a:r>
              <a:rPr kumimoji="1" lang="en-US" altLang="zh-CN" dirty="0">
                <a:solidFill>
                  <a:srgbClr val="800000"/>
                </a:solidFill>
              </a:rPr>
              <a:t>Lite</a:t>
            </a:r>
            <a:r>
              <a:rPr kumimoji="1" lang="zh-CN" altLang="en-US" dirty="0">
                <a:solidFill>
                  <a:srgbClr val="800000"/>
                </a:solidFill>
              </a:rPr>
              <a:t>可以添加广告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O2O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Online</a:t>
            </a:r>
            <a:r>
              <a:rPr kumimoji="1" lang="zh-CN" altLang="en-US" dirty="0"/>
              <a:t>推广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Offline</a:t>
            </a:r>
            <a:r>
              <a:rPr kumimoji="1" lang="zh-CN" altLang="en-US" dirty="0"/>
              <a:t>交易，闭环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不要砍功能，增加内容，而不是增加功能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内购：应用程序本身的增值产品，游戏装备，应用程序中增值功能同样可以内购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第三方支付：跟应用程序无关的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内购：三（苹果）七（开发商）开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sz="1800" dirty="0"/>
              <a:t>提示：</a:t>
            </a:r>
            <a:endParaRPr kumimoji="1" lang="en-US" altLang="zh-CN" sz="1800" dirty="0"/>
          </a:p>
          <a:p>
            <a:pPr lvl="1"/>
            <a:r>
              <a:rPr kumimoji="1" lang="zh-CN" altLang="en-US" dirty="0"/>
              <a:t>要做好游戏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应用，一定要研究心理，要研究哲学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人人都是产品经理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36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内购的五种产品类别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TW" altLang="en-US" sz="2000" dirty="0" smtClean="0"/>
              <a:t>非消耗品</a:t>
            </a:r>
            <a:r>
              <a:rPr kumimoji="1" lang="zh-TW" altLang="en-US" sz="2000" dirty="0"/>
              <a:t>（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Nonconsumable</a:t>
            </a:r>
            <a:r>
              <a:rPr kumimoji="1" lang="zh-TW" altLang="en-US" sz="2000" dirty="0" smtClean="0"/>
              <a:t>）</a:t>
            </a:r>
            <a:r>
              <a:rPr kumimoji="1" lang="zh-CN" altLang="en-US" dirty="0">
                <a:solidFill>
                  <a:srgbClr val="800000"/>
                </a:solidFill>
              </a:rPr>
              <a:t>一旦购买，终身拥有</a:t>
            </a:r>
            <a:endParaRPr kumimoji="1" lang="en-US" altLang="zh-TW" sz="2000" dirty="0" smtClean="0">
              <a:solidFill>
                <a:srgbClr val="800000"/>
              </a:solidFill>
            </a:endParaRPr>
          </a:p>
          <a:p>
            <a:pPr lvl="1"/>
            <a:r>
              <a:rPr kumimoji="1" lang="zh-CN" altLang="en-US" sz="1800" dirty="0"/>
              <a:t>指的是在游戏中一次性购买并拥有永久访问权的物品或服务。非消耗品物品可以被用户再次下载，并且能够在用户的所有设备上使用</a:t>
            </a:r>
            <a:endParaRPr kumimoji="1" lang="zh-TW" altLang="en-US" sz="1800" dirty="0"/>
          </a:p>
          <a:p>
            <a:r>
              <a:rPr kumimoji="1" lang="zh-TW" altLang="en-US" sz="2000" dirty="0" smtClean="0"/>
              <a:t>消耗品</a:t>
            </a:r>
            <a:r>
              <a:rPr kumimoji="1" lang="zh-TW" altLang="en-US" sz="2000" dirty="0"/>
              <a:t>（</a:t>
            </a:r>
            <a:r>
              <a:rPr kumimoji="1" lang="en-US" altLang="zh-TW" sz="2000" dirty="0">
                <a:solidFill>
                  <a:srgbClr val="FF0000"/>
                </a:solidFill>
              </a:rPr>
              <a:t>Consumable</a:t>
            </a:r>
            <a:r>
              <a:rPr kumimoji="1" lang="zh-TW" altLang="en-US" sz="2000" dirty="0" smtClean="0"/>
              <a:t>）</a:t>
            </a:r>
            <a:r>
              <a:rPr kumimoji="1" lang="zh-CN" altLang="en-US" sz="2000" dirty="0" smtClean="0"/>
              <a:t>，</a:t>
            </a:r>
            <a:r>
              <a:rPr kumimoji="1" lang="zh-CN" altLang="en-US" sz="2000" dirty="0" smtClean="0">
                <a:solidFill>
                  <a:srgbClr val="800000"/>
                </a:solidFill>
              </a:rPr>
              <a:t>买了就用，用了就没</a:t>
            </a:r>
            <a:endParaRPr kumimoji="1" lang="en-US" altLang="zh-TW" sz="2000" dirty="0" smtClean="0">
              <a:solidFill>
                <a:srgbClr val="800000"/>
              </a:solidFill>
            </a:endParaRPr>
          </a:p>
          <a:p>
            <a:pPr lvl="1"/>
            <a:r>
              <a:rPr kumimoji="1" lang="zh-CN" altLang="en-US" sz="1800" dirty="0"/>
              <a:t>专为支持可消耗的物品或服务设计</a:t>
            </a:r>
            <a:r>
              <a:rPr kumimoji="1" lang="zh-CN" altLang="en-US" sz="1800" dirty="0" smtClean="0"/>
              <a:t>的</a:t>
            </a:r>
            <a:r>
              <a:rPr kumimoji="1" lang="zh-CN" altLang="en-US" sz="1800" dirty="0"/>
              <a:t>，消耗品购买不可被再次下载，根据其特点，消耗品不能在用户的设备之间跨设备使用，</a:t>
            </a:r>
            <a:r>
              <a:rPr kumimoji="1" lang="zh-CN" altLang="en-US" sz="1800" dirty="0" smtClean="0"/>
              <a:t>除非自定义服务在用户</a:t>
            </a:r>
            <a:r>
              <a:rPr kumimoji="1" lang="zh-CN" altLang="en-US" sz="1800" dirty="0"/>
              <a:t>的账号之间共享这些信息</a:t>
            </a:r>
            <a:endParaRPr kumimoji="1" lang="zh-TW" altLang="en-US" sz="1800" dirty="0"/>
          </a:p>
          <a:p>
            <a:endParaRPr kumimoji="1" lang="en-US" altLang="zh-CN" sz="2000" dirty="0" smtClean="0"/>
          </a:p>
          <a:p>
            <a:r>
              <a:rPr kumimoji="1" lang="zh-CN" altLang="en-US" sz="2000" dirty="0" smtClean="0"/>
              <a:t>以下三种类别在</a:t>
            </a:r>
            <a:r>
              <a:rPr kumimoji="1" lang="en-US" altLang="zh-CN" sz="2000" dirty="0" err="1" smtClean="0"/>
              <a:t>iBooks</a:t>
            </a:r>
            <a:r>
              <a:rPr kumimoji="1" lang="zh-CN" altLang="en-US" sz="2000" dirty="0" smtClean="0"/>
              <a:t>中使用，目前</a:t>
            </a:r>
            <a:r>
              <a:rPr kumimoji="1" lang="en-US" altLang="zh-CN" sz="2000" dirty="0" err="1" smtClean="0"/>
              <a:t>iBooks</a:t>
            </a:r>
            <a:r>
              <a:rPr kumimoji="1" lang="zh-CN" altLang="en-US" sz="2000" dirty="0" smtClean="0"/>
              <a:t>不支持大陆市场</a:t>
            </a:r>
            <a:endParaRPr kumimoji="1" lang="en-US" altLang="zh-CN" sz="2000" dirty="0" smtClean="0"/>
          </a:p>
          <a:p>
            <a:r>
              <a:rPr kumimoji="1" lang="en-US" altLang="zh-TW" sz="2000" dirty="0"/>
              <a:t>ISBN</a:t>
            </a:r>
            <a:r>
              <a:rPr kumimoji="1" lang="zh-CN" altLang="zh-CN" sz="2000" dirty="0"/>
              <a:t>：</a:t>
            </a:r>
            <a:r>
              <a:rPr kumimoji="1" lang="zh-CN" altLang="en-US" sz="2000" dirty="0"/>
              <a:t>每本书的一个</a:t>
            </a:r>
            <a:r>
              <a:rPr kumimoji="1" lang="en-US" altLang="zh-CN" sz="2000" dirty="0"/>
              <a:t>ID</a:t>
            </a:r>
            <a:endParaRPr kumimoji="1" lang="en-US" altLang="zh-TW" sz="2000" dirty="0" smtClean="0"/>
          </a:p>
          <a:p>
            <a:pPr lvl="1"/>
            <a:r>
              <a:rPr kumimoji="1" lang="zh-TW" altLang="en-US" sz="1800" dirty="0" smtClean="0"/>
              <a:t>免费订阅</a:t>
            </a:r>
            <a:r>
              <a:rPr kumimoji="1" lang="zh-TW" altLang="en-US" sz="1800" dirty="0"/>
              <a:t>（</a:t>
            </a:r>
            <a:r>
              <a:rPr kumimoji="1" lang="en-US" altLang="zh-TW" sz="1800" dirty="0">
                <a:solidFill>
                  <a:srgbClr val="FF0000"/>
                </a:solidFill>
              </a:rPr>
              <a:t>Free subscriptions</a:t>
            </a:r>
            <a:r>
              <a:rPr kumimoji="1" lang="zh-TW" altLang="en-US" sz="1800" dirty="0"/>
              <a:t>）</a:t>
            </a:r>
          </a:p>
          <a:p>
            <a:pPr lvl="1"/>
            <a:r>
              <a:rPr kumimoji="1" lang="zh-TW" altLang="en-US" sz="1800" dirty="0" smtClean="0"/>
              <a:t>自动续费订阅</a:t>
            </a:r>
            <a:r>
              <a:rPr kumimoji="1" lang="zh-TW" altLang="en-US" sz="1800" dirty="0"/>
              <a:t>（</a:t>
            </a:r>
            <a:r>
              <a:rPr kumimoji="1" lang="en-US" altLang="zh-TW" sz="1800" dirty="0">
                <a:solidFill>
                  <a:srgbClr val="FF0000"/>
                </a:solidFill>
              </a:rPr>
              <a:t>Auto-renewing subscriptions</a:t>
            </a:r>
            <a:r>
              <a:rPr kumimoji="1" lang="zh-TW" altLang="en-US" sz="1800" dirty="0"/>
              <a:t>）</a:t>
            </a:r>
          </a:p>
          <a:p>
            <a:pPr lvl="1"/>
            <a:r>
              <a:rPr kumimoji="1" lang="zh-TW" altLang="en-US" sz="1800" dirty="0" smtClean="0"/>
              <a:t>非自动续费订阅</a:t>
            </a:r>
            <a:r>
              <a:rPr kumimoji="1" lang="zh-TW" altLang="en-US" sz="1800" dirty="0"/>
              <a:t>（</a:t>
            </a:r>
            <a:r>
              <a:rPr kumimoji="1" lang="en-US" altLang="zh-TW" sz="1800" dirty="0" err="1">
                <a:solidFill>
                  <a:srgbClr val="FF0000"/>
                </a:solidFill>
              </a:rPr>
              <a:t>Nonrenewing</a:t>
            </a:r>
            <a:r>
              <a:rPr kumimoji="1" lang="en-US" altLang="zh-TW" sz="1800" dirty="0">
                <a:solidFill>
                  <a:srgbClr val="FF0000"/>
                </a:solidFill>
              </a:rPr>
              <a:t> subscriptions</a:t>
            </a:r>
            <a:r>
              <a:rPr kumimoji="1" lang="zh-TW" altLang="en-US" sz="1800" dirty="0"/>
              <a:t>）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2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997" y="1045080"/>
            <a:ext cx="6754598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准备工作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设在</a:t>
            </a:r>
            <a:r>
              <a:rPr kumimoji="1" lang="en-US" altLang="zh-CN" dirty="0" err="1"/>
              <a:t>Itunes</a:t>
            </a:r>
            <a:r>
              <a:rPr kumimoji="1" lang="en-US" altLang="zh-CN" dirty="0"/>
              <a:t>  </a:t>
            </a:r>
            <a:r>
              <a:rPr kumimoji="1" lang="zh-CN" altLang="en-US" dirty="0"/>
              <a:t>添加应用置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apppurese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内购的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道具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并且制定每一个道具的名称跟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产品 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bundleID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唯一的  </a:t>
            </a:r>
            <a:endParaRPr lang="zh-TW" altLang="en-US" dirty="0"/>
          </a:p>
          <a:p>
            <a:r>
              <a:rPr lang="en-US" altLang="zh-CN" dirty="0" err="1" smtClean="0"/>
              <a:t>cn.itcast.apps.IAPDemo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必须是真机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要求  不能越狱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添加测试账号</a:t>
            </a:r>
            <a:r>
              <a:rPr kumimoji="1" lang="en-US" altLang="zh-CN" dirty="0" smtClean="0"/>
              <a:t>:  (</a:t>
            </a:r>
            <a:r>
              <a:rPr kumimoji="1" lang="zh-CN" altLang="en-US" dirty="0" smtClean="0"/>
              <a:t>不花钱</a:t>
            </a:r>
            <a:r>
              <a:rPr kumimoji="1" lang="en-US" altLang="zh-CN" dirty="0" smtClean="0"/>
              <a:t>   </a:t>
            </a:r>
            <a:r>
              <a:rPr kumimoji="1" lang="en-US" altLang="en-US" dirty="0" smtClean="0"/>
              <a:t>苹果提供一个 沙盒 专门用来测试内购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注意点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不能是苹果真的 账号 </a:t>
            </a:r>
            <a:endParaRPr kumimoji="1" lang="en-US" altLang="zh-CN" dirty="0" smtClean="0"/>
          </a:p>
          <a:p>
            <a:r>
              <a:rPr lang="en-US" altLang="zh-CN" dirty="0" smtClean="0"/>
              <a:t>huijidazhan</a:t>
            </a:r>
            <a:r>
              <a:rPr lang="en-US" altLang="zh-CN" dirty="0"/>
              <a:t>@126.com	</a:t>
            </a:r>
            <a:endParaRPr lang="en-US" altLang="zh-CN" dirty="0" smtClean="0"/>
          </a:p>
          <a:p>
            <a:r>
              <a:rPr lang="en-US" altLang="zh-CN" dirty="0" smtClean="0"/>
              <a:t>Yinuohanlei001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语言及测试用户信息</a:t>
            </a:r>
            <a:endParaRPr kumimoji="1" lang="zh-CN" altLang="en-US" dirty="0"/>
          </a:p>
        </p:txBody>
      </p:sp>
      <p:pic>
        <p:nvPicPr>
          <p:cNvPr id="4" name="内容占位符 3" descr="24.language and userinf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22" b="-20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61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定义的商品</a:t>
            </a:r>
            <a:endParaRPr kumimoji="1" lang="zh-CN" altLang="en-US" dirty="0"/>
          </a:p>
        </p:txBody>
      </p:sp>
      <p:pic>
        <p:nvPicPr>
          <p:cNvPr id="4" name="内容占位符 3" descr="25.定义的商品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614" b="-109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24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修改应用程序信息</a:t>
            </a:r>
            <a:endParaRPr kumimoji="1" lang="zh-CN" altLang="en-US" dirty="0"/>
          </a:p>
        </p:txBody>
      </p:sp>
      <p:pic>
        <p:nvPicPr>
          <p:cNvPr id="4" name="内容占位符 3" descr="26.应用程序界面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11" b="-8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04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886" y="1446697"/>
            <a:ext cx="1479826" cy="1744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中宋"/>
                <a:cs typeface="Eurostile"/>
              </a:rPr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3847808" y="1446697"/>
            <a:ext cx="1479826" cy="174486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Eurostile"/>
                <a:ea typeface="华文中宋"/>
                <a:cs typeface="Eurostile"/>
              </a:rPr>
              <a:t>商家（书）</a:t>
            </a:r>
            <a:endParaRPr kumimoji="1" lang="en-US" altLang="zh-CN">
              <a:latin typeface="Eurostile"/>
              <a:ea typeface="华文中宋"/>
              <a:cs typeface="Eurostile"/>
            </a:endParaRPr>
          </a:p>
          <a:p>
            <a:pPr algn="ctr"/>
            <a:endParaRPr kumimoji="1" lang="en-US" altLang="zh-CN">
              <a:latin typeface="Eurostile"/>
              <a:ea typeface="华文中宋"/>
              <a:cs typeface="Eurostile"/>
            </a:endParaRPr>
          </a:p>
          <a:p>
            <a:pPr algn="ctr"/>
            <a:r>
              <a:rPr kumimoji="1" lang="zh-CN" altLang="en-US">
                <a:latin typeface="Eurostile"/>
                <a:ea typeface="华文中宋"/>
                <a:cs typeface="Eurostile"/>
              </a:rPr>
              <a:t>开门</a:t>
            </a:r>
            <a:endParaRPr kumimoji="1" lang="en-US" altLang="zh-CN">
              <a:latin typeface="Eurostile"/>
              <a:ea typeface="华文中宋"/>
              <a:cs typeface="Eurostil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80730" y="1446696"/>
            <a:ext cx="1479826" cy="174486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Eurostile"/>
                <a:ea typeface="华文中宋"/>
                <a:cs typeface="Eurostile"/>
              </a:rPr>
              <a:t>收银台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305008" y="954060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Eurostile"/>
                <a:ea typeface="华文中宋"/>
                <a:cs typeface="Eurostile"/>
              </a:rPr>
              <a:t>APP</a:t>
            </a:r>
            <a:endParaRPr kumimoji="1" lang="zh-CN" altLang="en-US">
              <a:latin typeface="Eurostile"/>
              <a:ea typeface="华文中宋"/>
              <a:cs typeface="Eurostile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5884" y="9540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Eurostile"/>
                <a:ea typeface="华文中宋"/>
                <a:cs typeface="Eurostile"/>
              </a:rPr>
              <a:t>实际的用户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65599" y="954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Eurostile"/>
                <a:ea typeface="华文中宋"/>
                <a:cs typeface="Eurostile"/>
              </a:rPr>
              <a:t>苹果</a:t>
            </a:r>
          </a:p>
        </p:txBody>
      </p:sp>
      <p:cxnSp>
        <p:nvCxnSpPr>
          <p:cNvPr id="3" name="直线箭头连接符 2"/>
          <p:cNvCxnSpPr/>
          <p:nvPr/>
        </p:nvCxnSpPr>
        <p:spPr>
          <a:xfrm>
            <a:off x="5327634" y="1769806"/>
            <a:ext cx="185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701911" y="1400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商品列表</a:t>
            </a: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5327634" y="2688485"/>
            <a:ext cx="1853096" cy="2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71079" y="23146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可卖的商品</a:t>
            </a: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1994712" y="1769806"/>
            <a:ext cx="185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50539" y="954060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39702" y="2121066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69955" y="1323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开具票据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715839" y="1121328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cxnSp>
        <p:nvCxnSpPr>
          <p:cNvPr id="20" name="肘形连接符 19"/>
          <p:cNvCxnSpPr>
            <a:stCxn id="4" idx="2"/>
            <a:endCxn id="6" idx="2"/>
          </p:cNvCxnSpPr>
          <p:nvPr/>
        </p:nvCxnSpPr>
        <p:spPr>
          <a:xfrm rot="5400000" flipH="1" flipV="1">
            <a:off x="4587720" y="-141356"/>
            <a:ext cx="1" cy="6665844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25614" y="3755772"/>
            <a:ext cx="3648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用户去收银台排队（</a:t>
            </a:r>
            <a:r>
              <a:rPr kumimoji="1" lang="zh-CN" altLang="en-US" dirty="0">
                <a:solidFill>
                  <a:srgbClr val="FF0000"/>
                </a:solidFill>
              </a:rPr>
              <a:t>交易队列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zh-CN" dirty="0"/>
              <a:t>5</a:t>
            </a:r>
            <a:r>
              <a:rPr kumimoji="1" lang="en-US" altLang="zh-CN" dirty="0"/>
              <a:t>. </a:t>
            </a:r>
            <a:r>
              <a:rPr kumimoji="1" lang="zh-CN" altLang="en-US" dirty="0"/>
              <a:t>交费后给用户回执</a:t>
            </a:r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1994712" y="2715505"/>
            <a:ext cx="185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124916" y="2305643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新增增值功能</a:t>
            </a:r>
          </a:p>
        </p:txBody>
      </p:sp>
      <p:sp>
        <p:nvSpPr>
          <p:cNvPr id="31" name="矩形 30"/>
          <p:cNvSpPr/>
          <p:nvPr/>
        </p:nvSpPr>
        <p:spPr>
          <a:xfrm>
            <a:off x="2715839" y="4828607"/>
            <a:ext cx="3957829" cy="92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Transcation Oberserver</a:t>
            </a:r>
          </a:p>
          <a:p>
            <a:pPr algn="ctr"/>
            <a:r>
              <a:rPr kumimoji="1" lang="zh-CN" altLang="en-US"/>
              <a:t>监听交易的活动行为</a:t>
            </a:r>
          </a:p>
        </p:txBody>
      </p:sp>
    </p:spTree>
    <p:extLst>
      <p:ext uri="{BB962C8B-B14F-4D97-AF65-F5344CB8AC3E}">
        <p14:creationId xmlns:p14="http://schemas.microsoft.com/office/powerpoint/2010/main" val="15981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传智模板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传智模板.potx</Template>
  <TotalTime>2469</TotalTime>
  <Words>792</Words>
  <Application>Microsoft Macintosh PowerPoint</Application>
  <PresentationFormat>全屏显示(4:3)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传智模板iOS8</vt:lpstr>
      <vt:lpstr>内购 &amp; 广告</vt:lpstr>
      <vt:lpstr>PowerPoint 演示文稿</vt:lpstr>
      <vt:lpstr>内购——应用内购买</vt:lpstr>
      <vt:lpstr>内购的五种产品类别</vt:lpstr>
      <vt:lpstr>PowerPoint 演示文稿</vt:lpstr>
      <vt:lpstr>语言及测试用户信息</vt:lpstr>
      <vt:lpstr>定义的商品</vt:lpstr>
      <vt:lpstr>修改应用程序信息</vt:lpstr>
      <vt:lpstr>PowerPoint 演示文稿</vt:lpstr>
      <vt:lpstr>内购流程</vt:lpstr>
      <vt:lpstr>添加StoreKit框架</vt:lpstr>
      <vt:lpstr>内购的常用方法</vt:lpstr>
      <vt:lpstr>请求有效产品集合</vt:lpstr>
      <vt:lpstr>购买产品</vt:lpstr>
      <vt:lpstr>交易队列回调方法</vt:lpstr>
      <vt:lpstr>恢复购买</vt:lpstr>
      <vt:lpstr>验证购买</vt:lpstr>
      <vt:lpstr>广告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itheima</cp:lastModifiedBy>
  <cp:revision>259</cp:revision>
  <dcterms:created xsi:type="dcterms:W3CDTF">2013-07-22T08:28:31Z</dcterms:created>
  <dcterms:modified xsi:type="dcterms:W3CDTF">2015-11-16T08:24:30Z</dcterms:modified>
</cp:coreProperties>
</file>