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61" r:id="rId3"/>
    <p:sldId id="262" r:id="rId4"/>
    <p:sldId id="263" r:id="rId5"/>
    <p:sldId id="265" r:id="rId6"/>
    <p:sldId id="264" r:id="rId7"/>
    <p:sldId id="270" r:id="rId8"/>
    <p:sldId id="271" r:id="rId9"/>
    <p:sldId id="266" r:id="rId10"/>
    <p:sldId id="267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010"/>
  </p:normalViewPr>
  <p:slideViewPr>
    <p:cSldViewPr>
      <p:cViewPr varScale="1">
        <p:scale>
          <a:sx n="103" d="100"/>
          <a:sy n="103" d="100"/>
        </p:scale>
        <p:origin x="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757C-0ABE-7844-895A-EEA43EC6DC3F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4E59E-453C-6446-AFF1-E9219590A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为什么要学习消息循环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r>
              <a:rPr lang="en-US" altLang="zh-CN" dirty="0" smtClean="0"/>
              <a:t>1.ios</a:t>
            </a:r>
            <a:r>
              <a:rPr lang="zh-CN" altLang="en-US" dirty="0" smtClean="0"/>
              <a:t>系统基本组成基于</a:t>
            </a:r>
            <a:r>
              <a:rPr lang="en-US" altLang="zh-CN" dirty="0" err="1" smtClean="0"/>
              <a:t>runloop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网络还会讲到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面试题先给看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Custom</a:t>
            </a:r>
            <a:r>
              <a:rPr lang="zh-CN" altLang="en-US" dirty="0" smtClean="0"/>
              <a:t> 不讲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在什么模式下运行，怎么才能不运行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加全</a:t>
            </a:r>
            <a:r>
              <a:rPr lang="en-US" altLang="zh-CN" dirty="0" smtClean="0"/>
              <a:t>modes</a:t>
            </a:r>
          </a:p>
          <a:p>
            <a:r>
              <a:rPr lang="zh-CN" altLang="en-US" dirty="0" smtClean="0"/>
              <a:t>翻译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医院的例子</a:t>
            </a:r>
          </a:p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明确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大块，主线程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子线程</a:t>
            </a:r>
            <a:endParaRPr lang="en-US" altLang="zh-CN" dirty="0" smtClean="0"/>
          </a:p>
          <a:p>
            <a:r>
              <a:rPr lang="zh-CN" altLang="en-US" dirty="0" smtClean="0"/>
              <a:t>用子线程处理</a:t>
            </a:r>
            <a:r>
              <a:rPr lang="en-US" altLang="zh-CN" dirty="0" err="1" smtClean="0"/>
              <a:t>runloop</a:t>
            </a:r>
            <a:r>
              <a:rPr lang="zh-CN" altLang="en-US" dirty="0" smtClean="0"/>
              <a:t>的原因</a:t>
            </a:r>
            <a:r>
              <a:rPr lang="en-US" altLang="zh-CN" dirty="0" smtClean="0"/>
              <a:t>--timer</a:t>
            </a:r>
            <a:r>
              <a:rPr lang="zh-CN" altLang="en-US" dirty="0" smtClean="0"/>
              <a:t>执行耗时操作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input sources or timers are attached to the run loop, this method exits immediately;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Runloop</a:t>
            </a:r>
            <a:r>
              <a:rPr lang="zh-CN" altLang="en-US" dirty="0" smtClean="0"/>
              <a:t> 推荐用法的演示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4E59E-453C-6446-AFF1-E9219590A8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15/9/30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今日学习摘要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深入了解消息循环</a:t>
            </a:r>
            <a:endParaRPr lang="en-US" altLang="zh-CN" dirty="0" smtClean="0"/>
          </a:p>
          <a:p>
            <a:r>
              <a:rPr lang="en-US" dirty="0" smtClean="0"/>
              <a:t>GCD</a:t>
            </a:r>
            <a:r>
              <a:rPr lang="zh-CN" altLang="en-US" dirty="0" smtClean="0"/>
              <a:t>基本使用常用方法和面试题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4887"/>
            <a:ext cx="8229600" cy="3796588"/>
          </a:xfrm>
        </p:spPr>
      </p:pic>
    </p:spTree>
    <p:extLst>
      <p:ext uri="{BB962C8B-B14F-4D97-AF65-F5344CB8AC3E}">
        <p14:creationId xmlns:p14="http://schemas.microsoft.com/office/powerpoint/2010/main" val="20451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8" y="1196752"/>
            <a:ext cx="3106688" cy="43691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子线程中开启消息循环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" y="1988840"/>
            <a:ext cx="8229600" cy="2464419"/>
          </a:xfrm>
        </p:spPr>
      </p:pic>
    </p:spTree>
    <p:extLst>
      <p:ext uri="{BB962C8B-B14F-4D97-AF65-F5344CB8AC3E}">
        <p14:creationId xmlns:p14="http://schemas.microsoft.com/office/powerpoint/2010/main" val="111887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/>
            </a:r>
            <a:br>
              <a:rPr lang="zh-CN" altLang="en-US" sz="1800" dirty="0" smtClean="0">
                <a:solidFill>
                  <a:schemeClr val="tx2"/>
                </a:solidFill>
              </a:rPr>
            </a:br>
            <a:r>
              <a:rPr lang="zh-CN" altLang="en-US" sz="1600" dirty="0" smtClean="0">
                <a:solidFill>
                  <a:schemeClr val="tx2"/>
                </a:solidFill>
              </a:rPr>
              <a:t>手动开启注意</a:t>
            </a:r>
            <a:r>
              <a:rPr lang="en-US" altLang="zh-CN" sz="1600" dirty="0" smtClean="0">
                <a:solidFill>
                  <a:schemeClr val="tx2"/>
                </a:solidFill>
              </a:rPr>
              <a:t> </a:t>
            </a:r>
            <a:br>
              <a:rPr lang="en-US" altLang="zh-CN" sz="1600" dirty="0" smtClean="0">
                <a:solidFill>
                  <a:schemeClr val="tx2"/>
                </a:solidFill>
              </a:rPr>
            </a:br>
            <a:r>
              <a:rPr lang="zh-CN" altLang="en-US" sz="1600" dirty="0" smtClean="0">
                <a:solidFill>
                  <a:schemeClr val="tx2"/>
                </a:solidFill>
              </a:rPr>
              <a:t>执行完</a:t>
            </a:r>
            <a:r>
              <a:rPr lang="en-US" sz="1600" dirty="0" smtClean="0">
                <a:solidFill>
                  <a:schemeClr val="tx2"/>
                </a:solidFill>
              </a:rPr>
              <a:t>[[</a:t>
            </a:r>
            <a:r>
              <a:rPr lang="en-US" sz="1600" dirty="0" err="1">
                <a:solidFill>
                  <a:schemeClr val="tx2"/>
                </a:solidFill>
              </a:rPr>
              <a:t>NSRunLoop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currentRunLoop</a:t>
            </a:r>
            <a:r>
              <a:rPr lang="en-US" sz="1600" dirty="0">
                <a:solidFill>
                  <a:schemeClr val="tx2"/>
                </a:solidFill>
              </a:rPr>
              <a:t>] </a:t>
            </a:r>
            <a:r>
              <a:rPr lang="en-US" sz="1600" dirty="0">
                <a:solidFill>
                  <a:srgbClr val="FF0000"/>
                </a:solidFill>
              </a:rPr>
              <a:t>run</a:t>
            </a:r>
            <a:r>
              <a:rPr lang="en-US" sz="1600" dirty="0" smtClean="0">
                <a:solidFill>
                  <a:schemeClr val="tx2"/>
                </a:solidFill>
              </a:rPr>
              <a:t>];</a:t>
            </a:r>
            <a:r>
              <a:rPr lang="zh-CN" altLang="en-US" sz="1600" dirty="0" smtClean="0">
                <a:solidFill>
                  <a:schemeClr val="tx2"/>
                </a:solidFill>
              </a:rPr>
              <a:t>后面的代码不会执行</a:t>
            </a:r>
            <a:r>
              <a:rPr lang="en-US" altLang="zh-CN" sz="1600" dirty="0" smtClean="0">
                <a:solidFill>
                  <a:schemeClr val="tx2"/>
                </a:solidFill>
              </a:rPr>
              <a:t>,</a:t>
            </a:r>
            <a:r>
              <a:rPr lang="zh-CN" altLang="en-US" sz="1600" dirty="0" smtClean="0">
                <a:solidFill>
                  <a:schemeClr val="tx2"/>
                </a:solidFill>
              </a:rPr>
              <a:t>也关不了循环。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>
                <a:solidFill>
                  <a:schemeClr val="tx2"/>
                </a:solidFill>
              </a:rPr>
              <a:t>可用</a:t>
            </a:r>
            <a:r>
              <a:rPr lang="en-US" sz="1600" dirty="0">
                <a:solidFill>
                  <a:schemeClr val="tx2"/>
                </a:solidFill>
              </a:rPr>
              <a:t>[[</a:t>
            </a:r>
            <a:r>
              <a:rPr lang="en-US" sz="1600" dirty="0" err="1">
                <a:solidFill>
                  <a:schemeClr val="tx2"/>
                </a:solidFill>
              </a:rPr>
              <a:t>NSRunLoop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currentRunLoop</a:t>
            </a:r>
            <a:r>
              <a:rPr lang="en-US" sz="1600" dirty="0">
                <a:solidFill>
                  <a:schemeClr val="tx2"/>
                </a:solidFill>
              </a:rPr>
              <a:t>] </a:t>
            </a:r>
            <a:r>
              <a:rPr lang="en-US" sz="1600" dirty="0" err="1">
                <a:solidFill>
                  <a:srgbClr val="FF0000"/>
                </a:solidFill>
              </a:rPr>
              <a:t>runUntilDate</a:t>
            </a:r>
            <a:r>
              <a:rPr lang="en-US" sz="1600" dirty="0">
                <a:solidFill>
                  <a:schemeClr val="tx2"/>
                </a:solidFill>
              </a:rPr>
              <a:t>:[</a:t>
            </a:r>
            <a:r>
              <a:rPr lang="en-US" sz="1600" dirty="0" err="1" smtClean="0">
                <a:solidFill>
                  <a:schemeClr val="tx2"/>
                </a:solidFill>
              </a:rPr>
              <a:t>NSDate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dateWithTimeIntervalSinceNow:5</a:t>
            </a:r>
            <a:r>
              <a:rPr lang="en-US" sz="1600" dirty="0">
                <a:solidFill>
                  <a:schemeClr val="tx2"/>
                </a:solidFill>
              </a:rPr>
              <a:t>]]; </a:t>
            </a:r>
            <a:r>
              <a:rPr lang="zh-CN" altLang="en-US" sz="1600" dirty="0" smtClean="0">
                <a:solidFill>
                  <a:schemeClr val="tx2"/>
                </a:solidFill>
              </a:rPr>
              <a:t>代替</a:t>
            </a:r>
            <a:br>
              <a:rPr lang="zh-CN" altLang="en-US" sz="1600" dirty="0" smtClean="0">
                <a:solidFill>
                  <a:schemeClr val="tx2"/>
                </a:solidFill>
              </a:rPr>
            </a:br>
            <a:r>
              <a:rPr lang="zh-CN" altLang="en-US" sz="1600" dirty="0" smtClean="0">
                <a:solidFill>
                  <a:schemeClr val="tx2"/>
                </a:solidFill>
              </a:rPr>
              <a:t>或</a:t>
            </a:r>
            <a:r>
              <a:rPr lang="en-US" altLang="zh-CN" sz="1600" dirty="0" smtClean="0">
                <a:solidFill>
                  <a:schemeClr val="tx2"/>
                </a:solidFill>
              </a:rPr>
              <a:t>(</a:t>
            </a:r>
            <a:r>
              <a:rPr lang="zh-CN" altLang="en-US" sz="1600" dirty="0" smtClean="0">
                <a:solidFill>
                  <a:schemeClr val="tx2"/>
                </a:solidFill>
              </a:rPr>
              <a:t>官方推荐用法</a:t>
            </a:r>
            <a:r>
              <a:rPr lang="en-US" altLang="zh-CN" sz="1600" dirty="0" smtClean="0">
                <a:solidFill>
                  <a:schemeClr val="tx2"/>
                </a:solidFill>
              </a:rPr>
              <a:t>,</a:t>
            </a:r>
            <a:r>
              <a:rPr lang="zh-CN" altLang="en-US" sz="1600" dirty="0" smtClean="0">
                <a:solidFill>
                  <a:schemeClr val="tx2"/>
                </a:solidFill>
              </a:rPr>
              <a:t>作为了解</a:t>
            </a:r>
            <a:r>
              <a:rPr lang="en-US" altLang="zh-CN" sz="1600" dirty="0" smtClean="0">
                <a:solidFill>
                  <a:schemeClr val="tx2"/>
                </a:solidFill>
              </a:rPr>
              <a:t>)</a:t>
            </a:r>
            <a:r>
              <a:rPr lang="zh-CN" altLang="en-US" sz="1800" dirty="0" smtClean="0">
                <a:solidFill>
                  <a:schemeClr val="tx2"/>
                </a:solidFill>
              </a:rPr>
              <a:t/>
            </a:r>
            <a:br>
              <a:rPr lang="zh-CN" altLang="en-US" sz="1800" dirty="0" smtClean="0">
                <a:solidFill>
                  <a:schemeClr val="tx2"/>
                </a:solidFill>
              </a:rPr>
            </a:br>
            <a:endParaRPr lang="zh-CN" alt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5024"/>
            <a:ext cx="8229162" cy="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2492896"/>
            <a:ext cx="542969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RunLoop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消息循环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35730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iOS</a:t>
            </a:r>
            <a:r>
              <a:rPr lang="zh-CN" altLang="en-US" b="1" dirty="0" smtClean="0">
                <a:solidFill>
                  <a:schemeClr val="bg1"/>
                </a:solidFill>
              </a:rPr>
              <a:t>学院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00808"/>
            <a:ext cx="7047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dirty="0" err="1" smtClean="0"/>
              <a:t>RunLoop</a:t>
            </a:r>
            <a:r>
              <a:rPr lang="zh-CN" altLang="en-US" dirty="0"/>
              <a:t>就是消息循环</a:t>
            </a:r>
            <a:r>
              <a:rPr lang="en-US" altLang="zh-CN" dirty="0"/>
              <a:t>,</a:t>
            </a:r>
            <a:r>
              <a:rPr lang="zh-CN" altLang="en-US" dirty="0"/>
              <a:t>每一个线程内部都有一个消息</a:t>
            </a:r>
            <a:r>
              <a:rPr lang="zh-CN" altLang="en-US" dirty="0" smtClean="0"/>
              <a:t>循环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285750" indent="-285750">
              <a:buFont typeface="Wingdings" charset="2"/>
              <a:buChar char="§"/>
            </a:pPr>
            <a:r>
              <a:rPr lang="zh-CN" altLang="en-US" dirty="0" smtClean="0"/>
              <a:t>只有</a:t>
            </a:r>
            <a:r>
              <a:rPr lang="zh-CN" altLang="en-US" dirty="0"/>
              <a:t>主线程的消息循环默认开启</a:t>
            </a:r>
            <a:r>
              <a:rPr lang="en-US" altLang="zh-CN" dirty="0"/>
              <a:t>,</a:t>
            </a:r>
            <a:r>
              <a:rPr lang="zh-CN" altLang="en-US" dirty="0"/>
              <a:t>子线程的消息循环默认不</a:t>
            </a:r>
            <a:r>
              <a:rPr lang="zh-CN" altLang="en-US" dirty="0" smtClean="0"/>
              <a:t>开启。 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98072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什么是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RunLoop</a:t>
            </a:r>
            <a:r>
              <a:rPr lang="en-US" altLang="zh-CN" sz="2400" dirty="0" smtClean="0">
                <a:solidFill>
                  <a:schemeClr val="tx2"/>
                </a:solidFill>
              </a:rPr>
              <a:t>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79573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2"/>
                </a:solidFill>
              </a:rPr>
              <a:t>RunLoop</a:t>
            </a:r>
            <a:r>
              <a:rPr lang="zh-CN" altLang="en-US" sz="2400" dirty="0" smtClean="0">
                <a:solidFill>
                  <a:schemeClr val="tx2"/>
                </a:solidFill>
              </a:rPr>
              <a:t>的目的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429000"/>
            <a:ext cx="5075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zh-CN" altLang="en-US" dirty="0"/>
              <a:t>保证程序不退出 </a:t>
            </a:r>
            <a:r>
              <a:rPr lang="zh-CN" altLang="en-US" dirty="0" smtClean="0"/>
              <a:t>。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dirty="0" smtClean="0"/>
              <a:t>负责</a:t>
            </a:r>
            <a:r>
              <a:rPr lang="zh-CN" altLang="en-US" dirty="0"/>
              <a:t>处理输入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pPr marL="285750" indent="-285750">
              <a:buFont typeface="Wingdings" charset="2"/>
              <a:buChar char="§"/>
            </a:pPr>
            <a:r>
              <a:rPr lang="zh-CN" altLang="en-US" dirty="0" smtClean="0"/>
              <a:t>如果</a:t>
            </a:r>
            <a:r>
              <a:rPr lang="zh-CN" altLang="en-US" dirty="0"/>
              <a:t>没有事件发生</a:t>
            </a:r>
            <a:r>
              <a:rPr lang="en-US" altLang="zh-CN" dirty="0"/>
              <a:t>,</a:t>
            </a:r>
            <a:r>
              <a:rPr lang="zh-CN" altLang="en-US" dirty="0"/>
              <a:t>会让程序进入休眠状态 </a:t>
            </a:r>
            <a:r>
              <a:rPr lang="zh-CN" altLang="en-US" dirty="0" smtClean="0"/>
              <a:t> 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54" y="4572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/>
                </a:solidFill>
              </a:rPr>
              <a:t>事件类型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sz="1800" dirty="0" smtClean="0">
                <a:solidFill>
                  <a:schemeClr val="tx2"/>
                </a:solidFill>
              </a:rPr>
              <a:t>Input Sources (</a:t>
            </a:r>
            <a:r>
              <a:rPr lang="zh-CN" altLang="en-US" sz="1800" dirty="0">
                <a:solidFill>
                  <a:schemeClr val="tx2"/>
                </a:solidFill>
              </a:rPr>
              <a:t>输入源</a:t>
            </a:r>
            <a:r>
              <a:rPr lang="en-US" sz="1800" dirty="0" smtClean="0">
                <a:solidFill>
                  <a:schemeClr val="tx2"/>
                </a:solidFill>
              </a:rPr>
              <a:t>) &amp; Timer Sources (</a:t>
            </a:r>
            <a:r>
              <a:rPr lang="zh-CN" altLang="en-US" sz="1800" dirty="0" smtClean="0">
                <a:solidFill>
                  <a:schemeClr val="tx2"/>
                </a:solidFill>
              </a:rPr>
              <a:t>定时源</a:t>
            </a:r>
            <a:r>
              <a:rPr lang="en-US" sz="1800" dirty="0" smtClean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altLang="zh-CN" sz="1600" dirty="0"/>
              <a:t>I</a:t>
            </a:r>
            <a:r>
              <a:rPr lang="en-US" sz="1600" dirty="0" smtClean="0"/>
              <a:t>nput </a:t>
            </a:r>
            <a:r>
              <a:rPr lang="en-US" sz="1600" dirty="0"/>
              <a:t>for sources such as </a:t>
            </a:r>
            <a:r>
              <a:rPr lang="en-US" sz="1600" dirty="0" smtClean="0"/>
              <a:t>mouse </a:t>
            </a:r>
            <a:r>
              <a:rPr lang="en-US" sz="1600" dirty="0"/>
              <a:t>and keyboard events from the window system, </a:t>
            </a:r>
            <a:r>
              <a:rPr lang="en-US" sz="1600" dirty="0" err="1"/>
              <a:t>NSPort</a:t>
            </a:r>
            <a:r>
              <a:rPr lang="en-US" sz="1600" dirty="0"/>
              <a:t> </a:t>
            </a:r>
            <a:r>
              <a:rPr lang="en-US" sz="1600" dirty="0" smtClean="0"/>
              <a:t>objects, and </a:t>
            </a:r>
            <a:r>
              <a:rPr lang="en-US" sz="1600" dirty="0" err="1" smtClean="0"/>
              <a:t>NSConnection</a:t>
            </a:r>
            <a:r>
              <a:rPr lang="en-US" sz="1600" dirty="0" smtClean="0"/>
              <a:t> objects.</a:t>
            </a:r>
            <a:br>
              <a:rPr lang="en-US" sz="1600" dirty="0" smtClean="0"/>
            </a:br>
            <a:r>
              <a:rPr lang="en-US" sz="1600" dirty="0" smtClean="0"/>
              <a:t>An </a:t>
            </a:r>
            <a:r>
              <a:rPr lang="en-US" sz="1600" dirty="0" err="1" smtClean="0"/>
              <a:t>NSRunLoop</a:t>
            </a:r>
            <a:r>
              <a:rPr lang="en-US" sz="1600" dirty="0" smtClean="0"/>
              <a:t> object also processes </a:t>
            </a:r>
            <a:r>
              <a:rPr lang="en-US" sz="1600" dirty="0" err="1" smtClean="0"/>
              <a:t>NSTimer</a:t>
            </a:r>
            <a:r>
              <a:rPr lang="en-US" sz="1600" dirty="0" smtClean="0"/>
              <a:t> events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输入源可以是键盘鼠标，</a:t>
            </a:r>
            <a:r>
              <a:rPr lang="en-US" altLang="zh-CN" sz="1600" dirty="0" err="1" smtClean="0"/>
              <a:t>NSPort</a:t>
            </a:r>
            <a:r>
              <a:rPr lang="en-US" altLang="zh-CN" sz="1600" dirty="0" smtClean="0"/>
              <a:t>,</a:t>
            </a:r>
            <a:r>
              <a:rPr lang="en-US" sz="1600" dirty="0"/>
              <a:t> </a:t>
            </a:r>
            <a:r>
              <a:rPr lang="en-US" sz="1600" dirty="0" err="1"/>
              <a:t>NSConnection</a:t>
            </a:r>
            <a:r>
              <a:rPr lang="en-US" sz="1600" dirty="0"/>
              <a:t> </a:t>
            </a:r>
            <a:r>
              <a:rPr lang="zh-CN" altLang="en-US" sz="1600" dirty="0" smtClean="0"/>
              <a:t>等对象，定时源是</a:t>
            </a:r>
            <a:r>
              <a:rPr lang="en-US" altLang="zh-CN" sz="1600" dirty="0" err="1" smtClean="0"/>
              <a:t>NSTimer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事件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6" y="2954831"/>
            <a:ext cx="6029548" cy="31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如何使用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tx2"/>
                </a:solidFill>
              </a:rPr>
              <a:t>添加消息到循环中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>（</a:t>
            </a:r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r>
              <a:rPr lang="zh-CN" altLang="en-US" sz="1800" dirty="0" smtClean="0">
                <a:solidFill>
                  <a:schemeClr val="tx2"/>
                </a:solidFill>
              </a:rPr>
              <a:t>）创建输入源。</a:t>
            </a:r>
            <a:r>
              <a:rPr lang="en-US" altLang="zh-CN" sz="1800" dirty="0">
                <a:solidFill>
                  <a:schemeClr val="tx2"/>
                </a:solidFill>
              </a:rPr>
              <a:t>(</a:t>
            </a:r>
            <a:r>
              <a:rPr lang="zh-CN" altLang="en-US" sz="1800" dirty="0">
                <a:solidFill>
                  <a:schemeClr val="tx2"/>
                </a:solidFill>
              </a:rPr>
              <a:t>以</a:t>
            </a:r>
            <a:r>
              <a:rPr lang="en-US" altLang="zh-CN" sz="1800" dirty="0" err="1">
                <a:solidFill>
                  <a:schemeClr val="tx2"/>
                </a:solidFill>
              </a:rPr>
              <a:t>NSTimer</a:t>
            </a:r>
            <a:r>
              <a:rPr lang="zh-CN" altLang="en-US" sz="1800" dirty="0">
                <a:solidFill>
                  <a:schemeClr val="tx2"/>
                </a:solidFill>
              </a:rPr>
              <a:t>为例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>（</a:t>
            </a:r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r>
              <a:rPr lang="zh-CN" altLang="en-US" sz="1800" dirty="0" smtClean="0">
                <a:solidFill>
                  <a:schemeClr val="tx2"/>
                </a:solidFill>
              </a:rPr>
              <a:t>）指定该事件（源）在循环中运行的模式，并加入循环。</a:t>
            </a:r>
            <a:r>
              <a:rPr lang="en-US" altLang="zh-CN" sz="1800" dirty="0" smtClean="0">
                <a:solidFill>
                  <a:schemeClr val="tx2"/>
                </a:solidFill>
              </a:rPr>
              <a:t/>
            </a:r>
            <a:br>
              <a:rPr lang="en-US" altLang="zh-CN" sz="1800" dirty="0" smtClean="0">
                <a:solidFill>
                  <a:schemeClr val="tx2"/>
                </a:solidFill>
              </a:rPr>
            </a:br>
            <a:endParaRPr lang="en-US" altLang="zh-CN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2"/>
                </a:solidFill>
              </a:rPr>
              <a:t>---</a:t>
            </a:r>
            <a:r>
              <a:rPr lang="en-US" sz="1600" dirty="0"/>
              <a:t> [self </a:t>
            </a:r>
            <a:r>
              <a:rPr lang="en-US" sz="1600" dirty="0" err="1"/>
              <a:t>performSelector</a:t>
            </a:r>
            <a:r>
              <a:rPr lang="en-US" sz="1600" dirty="0"/>
              <a:t>:@selector(demo2) </a:t>
            </a:r>
            <a:r>
              <a:rPr lang="en-US" sz="1600" dirty="0" err="1"/>
              <a:t>onThread:thread</a:t>
            </a:r>
            <a:r>
              <a:rPr lang="en-US" sz="1600" dirty="0"/>
              <a:t> </a:t>
            </a:r>
            <a:r>
              <a:rPr lang="en-US" sz="1600" dirty="0" err="1"/>
              <a:t>withObject:nil</a:t>
            </a:r>
            <a:r>
              <a:rPr lang="en-US" sz="1600" dirty="0"/>
              <a:t> </a:t>
            </a:r>
            <a:r>
              <a:rPr lang="en-US" sz="1600" dirty="0" err="1"/>
              <a:t>waitUntilDone:NO</a:t>
            </a:r>
            <a:r>
              <a:rPr lang="en-US" sz="1600" dirty="0"/>
              <a:t>];</a:t>
            </a:r>
            <a:endParaRPr lang="zh-CN" altLang="en-US" sz="16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2"/>
                </a:solidFill>
              </a:rPr>
              <a:t>---</a:t>
            </a:r>
            <a:r>
              <a:rPr lang="en-US" sz="1600" dirty="0" smtClean="0"/>
              <a:t>[[</a:t>
            </a:r>
            <a:r>
              <a:rPr lang="en-US" sz="1600" dirty="0" err="1"/>
              <a:t>NSRunLoop</a:t>
            </a:r>
            <a:r>
              <a:rPr lang="en-US" sz="1600" dirty="0"/>
              <a:t> </a:t>
            </a:r>
            <a:r>
              <a:rPr lang="en-US" sz="1600" dirty="0" err="1"/>
              <a:t>currentRunLoop</a:t>
            </a:r>
            <a:r>
              <a:rPr lang="en-US" sz="1600" dirty="0"/>
              <a:t>] </a:t>
            </a:r>
            <a:r>
              <a:rPr lang="en-US" sz="1600" dirty="0" err="1"/>
              <a:t>addTimer:timer</a:t>
            </a:r>
            <a:r>
              <a:rPr lang="en-US" sz="1600" dirty="0"/>
              <a:t> </a:t>
            </a:r>
            <a:r>
              <a:rPr lang="en-US" sz="1600" dirty="0" err="1"/>
              <a:t>forMode:NSDefaultRunLoopMode</a:t>
            </a:r>
            <a:r>
              <a:rPr lang="en-US" sz="1800" dirty="0"/>
              <a:t>];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1" y="3718347"/>
            <a:ext cx="4099378" cy="1478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3717033"/>
            <a:ext cx="3630943" cy="14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0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循环常用模式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1800" dirty="0" err="1" smtClean="0">
                <a:solidFill>
                  <a:schemeClr val="tx2"/>
                </a:solidFill>
              </a:rPr>
              <a:t>NSDefaultRunLoopMode</a:t>
            </a:r>
            <a:r>
              <a:rPr lang="en-US" sz="1800" dirty="0" smtClean="0">
                <a:solidFill>
                  <a:schemeClr val="tx2"/>
                </a:solidFill>
              </a:rPr>
              <a:t>--</a:t>
            </a:r>
            <a:r>
              <a:rPr lang="zh-CN" altLang="en-US" sz="1800" dirty="0" smtClean="0">
                <a:solidFill>
                  <a:schemeClr val="tx2"/>
                </a:solidFill>
              </a:rPr>
              <a:t>默认模式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mode to deal with input sources other than </a:t>
            </a:r>
            <a:r>
              <a:rPr lang="en-US" sz="1800" dirty="0" err="1"/>
              <a:t>NSConnection</a:t>
            </a:r>
            <a:r>
              <a:rPr lang="en-US" sz="1800" dirty="0"/>
              <a:t> objects. This is the most commonly used run-loop mode.</a:t>
            </a:r>
            <a:br>
              <a:rPr lang="en-US" sz="1800" dirty="0"/>
            </a:br>
            <a:r>
              <a:rPr lang="en-US" sz="1800" dirty="0"/>
              <a:t>Available in iOS 2.0 and later. </a:t>
            </a:r>
            <a:endParaRPr 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最常用的循环模式</a:t>
            </a:r>
          </a:p>
          <a:p>
            <a:pPr>
              <a:buFont typeface="Wingdings" charset="2"/>
              <a:buChar char="§"/>
            </a:pPr>
            <a:endParaRPr lang="en-US" sz="1800" dirty="0"/>
          </a:p>
          <a:p>
            <a:pPr>
              <a:buFont typeface="Wingdings" charset="2"/>
              <a:buChar char="§"/>
            </a:pPr>
            <a:r>
              <a:rPr lang="en-US" sz="1800" dirty="0" err="1" smtClean="0">
                <a:solidFill>
                  <a:schemeClr val="tx2"/>
                </a:solidFill>
              </a:rPr>
              <a:t>NSRunLoopCommonModes</a:t>
            </a:r>
            <a:r>
              <a:rPr lang="en-US" sz="1800" dirty="0" smtClean="0">
                <a:solidFill>
                  <a:schemeClr val="tx2"/>
                </a:solidFill>
              </a:rPr>
              <a:t>--</a:t>
            </a:r>
            <a:r>
              <a:rPr lang="zh-CN" altLang="en-US" sz="1800" dirty="0" smtClean="0">
                <a:solidFill>
                  <a:schemeClr val="tx2"/>
                </a:solidFill>
              </a:rPr>
              <a:t>普通模式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Objects added to a run loop using this value as the mode are monitored by all run loop modes that have been declared as a member of the set of “common" modes; see the description of </a:t>
            </a:r>
            <a:r>
              <a:rPr lang="en-US" sz="1800" dirty="0" err="1"/>
              <a:t>CFRunLoopAddCommonMode</a:t>
            </a:r>
            <a:r>
              <a:rPr lang="en-US" sz="1800" dirty="0"/>
              <a:t> for details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zh-CN" altLang="en-US" sz="1800" dirty="0"/>
              <a:t> </a:t>
            </a:r>
            <a:r>
              <a:rPr lang="zh-CN" altLang="en-US" sz="1800" dirty="0" smtClean="0"/>
              <a:t>     一组模式的集合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852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/>
          <p:cNvSpPr/>
          <p:nvPr/>
        </p:nvSpPr>
        <p:spPr>
          <a:xfrm>
            <a:off x="395536" y="897687"/>
            <a:ext cx="4752528" cy="4680520"/>
          </a:xfrm>
          <a:prstGeom prst="donut">
            <a:avLst>
              <a:gd name="adj" fmla="val 3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52120" y="2955527"/>
            <a:ext cx="1158215" cy="6887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148061" y="2204864"/>
            <a:ext cx="3816427" cy="360040"/>
          </a:xfrm>
          <a:prstGeom prst="wedgeRectCallout">
            <a:avLst>
              <a:gd name="adj1" fmla="val -20833"/>
              <a:gd name="adj2" fmla="val 1036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</a:t>
            </a:r>
            <a:r>
              <a:rPr lang="en-US" dirty="0" smtClean="0"/>
              <a:t>:  </a:t>
            </a:r>
            <a:r>
              <a:rPr lang="en-US" dirty="0" err="1"/>
              <a:t>NSRunLoopCommonModes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274033" y="5829396"/>
            <a:ext cx="3658007" cy="432048"/>
          </a:xfrm>
          <a:prstGeom prst="wedgeRectCallout">
            <a:avLst>
              <a:gd name="adj1" fmla="val -10247"/>
              <a:gd name="adj2" fmla="val -8336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Mode:</a:t>
            </a:r>
            <a:r>
              <a:rPr lang="en-US" dirty="0" err="1" smtClean="0"/>
              <a:t>kCFRunLoopDefaultMode</a:t>
            </a:r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 rot="10800000">
            <a:off x="1169763" y="3981303"/>
            <a:ext cx="3204070" cy="11724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225863" y="1265176"/>
            <a:ext cx="3091871" cy="10578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95733" y="3006244"/>
            <a:ext cx="1152128" cy="463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RunLoop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30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使用总结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1</a:t>
            </a:r>
            <a:r>
              <a:rPr lang="en-US" altLang="zh-CN" sz="2400" dirty="0">
                <a:solidFill>
                  <a:schemeClr val="tx2"/>
                </a:solidFill>
              </a:rPr>
              <a:t>.</a:t>
            </a:r>
            <a:r>
              <a:rPr lang="zh-CN" altLang="en-US" sz="2400" dirty="0">
                <a:solidFill>
                  <a:schemeClr val="tx2"/>
                </a:solidFill>
              </a:rPr>
              <a:t>创建消息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2.</a:t>
            </a:r>
            <a:r>
              <a:rPr lang="zh-CN" altLang="en-US" sz="2400" dirty="0">
                <a:solidFill>
                  <a:schemeClr val="tx2"/>
                </a:solidFill>
              </a:rPr>
              <a:t>把消息放入循环，并指定消息运行的模式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3.</a:t>
            </a:r>
            <a:r>
              <a:rPr lang="zh-CN" altLang="en-US" sz="2400" dirty="0">
                <a:solidFill>
                  <a:schemeClr val="tx2"/>
                </a:solidFill>
              </a:rPr>
              <a:t>在与循环的模式匹配的时候，消息运行</a:t>
            </a:r>
            <a:endParaRPr lang="en-US" altLang="zh-CN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2"/>
                </a:solidFill>
              </a:rPr>
              <a:t>子线程中的消息循环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0" y="2375972"/>
            <a:ext cx="8229600" cy="2796688"/>
          </a:xfrm>
        </p:spPr>
      </p:pic>
      <p:sp>
        <p:nvSpPr>
          <p:cNvPr id="6" name="TextBox 5"/>
          <p:cNvSpPr txBox="1"/>
          <p:nvPr/>
        </p:nvSpPr>
        <p:spPr>
          <a:xfrm>
            <a:off x="468680" y="141763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特点：子</a:t>
            </a:r>
            <a:r>
              <a:rPr lang="zh-CN" altLang="en-US" dirty="0" smtClean="0">
                <a:solidFill>
                  <a:schemeClr val="tx2"/>
                </a:solidFill>
              </a:rPr>
              <a:t>线</a:t>
            </a:r>
            <a:r>
              <a:rPr lang="zh-CN" altLang="en-US" dirty="0">
                <a:solidFill>
                  <a:schemeClr val="tx2"/>
                </a:solidFill>
              </a:rPr>
              <a:t>程默认</a:t>
            </a:r>
            <a:r>
              <a:rPr lang="zh-CN" altLang="en-US" u="sng" dirty="0">
                <a:solidFill>
                  <a:srgbClr val="FF0000"/>
                </a:solidFill>
              </a:rPr>
              <a:t>不开启</a:t>
            </a:r>
            <a:r>
              <a:rPr lang="zh-CN" altLang="en-US" dirty="0">
                <a:solidFill>
                  <a:schemeClr val="tx2"/>
                </a:solidFill>
              </a:rPr>
              <a:t>消息循环</a:t>
            </a:r>
            <a:r>
              <a:rPr lang="en-US" altLang="zh-CN" dirty="0">
                <a:solidFill>
                  <a:schemeClr val="tx2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chemeClr val="tx2"/>
                </a:solidFill>
              </a:rPr>
              <a:t>线程默认</a:t>
            </a:r>
            <a:r>
              <a:rPr lang="zh-CN" altLang="en-US" u="sng" dirty="0">
                <a:solidFill>
                  <a:srgbClr val="FF0000"/>
                </a:solidFill>
              </a:rPr>
              <a:t>开启</a:t>
            </a:r>
            <a:r>
              <a:rPr lang="zh-CN" altLang="en-US" dirty="0">
                <a:solidFill>
                  <a:schemeClr val="tx2"/>
                </a:solidFill>
              </a:rPr>
              <a:t>消息循环。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6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311</Words>
  <Application>Microsoft Macintosh PowerPoint</Application>
  <PresentationFormat>On-screen Show (4:3)</PresentationFormat>
  <Paragraphs>63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Wingdings</vt:lpstr>
      <vt:lpstr>宋体</vt:lpstr>
      <vt:lpstr>微软雅黑</vt:lpstr>
      <vt:lpstr>Arial</vt:lpstr>
      <vt:lpstr>Office 主题</vt:lpstr>
      <vt:lpstr>今日学习摘要</vt:lpstr>
      <vt:lpstr>PowerPoint Presentation</vt:lpstr>
      <vt:lpstr>PowerPoint Presentation</vt:lpstr>
      <vt:lpstr>事件类型</vt:lpstr>
      <vt:lpstr>如何使用</vt:lpstr>
      <vt:lpstr>循环常用模式</vt:lpstr>
      <vt:lpstr>PowerPoint Presentation</vt:lpstr>
      <vt:lpstr>使用总结</vt:lpstr>
      <vt:lpstr>子线程中的消息循环</vt:lpstr>
      <vt:lpstr>PowerPoint Presentation</vt:lpstr>
      <vt:lpstr>子线程中开启消息循环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Kenneth Cheng</cp:lastModifiedBy>
  <cp:revision>114</cp:revision>
  <dcterms:created xsi:type="dcterms:W3CDTF">2015-06-29T07:19:05Z</dcterms:created>
  <dcterms:modified xsi:type="dcterms:W3CDTF">2015-09-30T02:19:10Z</dcterms:modified>
</cp:coreProperties>
</file>