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9"/>
  </p:notesMasterIdLst>
  <p:sldIdLst>
    <p:sldId id="328" r:id="rId2"/>
    <p:sldId id="339" r:id="rId3"/>
    <p:sldId id="340" r:id="rId4"/>
    <p:sldId id="342" r:id="rId5"/>
    <p:sldId id="341" r:id="rId6"/>
    <p:sldId id="343" r:id="rId7"/>
    <p:sldId id="358" r:id="rId8"/>
    <p:sldId id="345" r:id="rId9"/>
    <p:sldId id="355" r:id="rId10"/>
    <p:sldId id="362" r:id="rId11"/>
    <p:sldId id="359" r:id="rId12"/>
    <p:sldId id="356" r:id="rId13"/>
    <p:sldId id="363" r:id="rId14"/>
    <p:sldId id="361" r:id="rId15"/>
    <p:sldId id="364" r:id="rId16"/>
    <p:sldId id="346" r:id="rId17"/>
    <p:sldId id="347" r:id="rId18"/>
    <p:sldId id="365" r:id="rId19"/>
    <p:sldId id="344" r:id="rId20"/>
    <p:sldId id="366" r:id="rId21"/>
    <p:sldId id="367" r:id="rId22"/>
    <p:sldId id="360" r:id="rId23"/>
    <p:sldId id="369" r:id="rId24"/>
    <p:sldId id="348" r:id="rId25"/>
    <p:sldId id="350" r:id="rId26"/>
    <p:sldId id="368" r:id="rId27"/>
    <p:sldId id="351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34552B36-9236-4A4F-8C04-F458CFD4A1F9}">
          <p14:sldIdLst>
            <p14:sldId id="339"/>
            <p14:sldId id="340"/>
          </p14:sldIdLst>
        </p14:section>
        <p14:section name="执行任务" id="{EDB63CD5-65A6-9740-8961-66D5DD1F3E7B}">
          <p14:sldIdLst>
            <p14:sldId id="342"/>
            <p14:sldId id="341"/>
            <p14:sldId id="343"/>
          </p14:sldIdLst>
        </p14:section>
        <p14:section name="创建队列" id="{AEA60799-B732-5B4A-8BB3-CF3944BCCADA}">
          <p14:sldIdLst>
            <p14:sldId id="358"/>
            <p14:sldId id="345"/>
            <p14:sldId id="355"/>
            <p14:sldId id="362"/>
            <p14:sldId id="359"/>
            <p14:sldId id="356"/>
            <p14:sldId id="363"/>
            <p14:sldId id="361"/>
            <p14:sldId id="364"/>
            <p14:sldId id="346"/>
            <p14:sldId id="347"/>
            <p14:sldId id="365"/>
            <p14:sldId id="344"/>
            <p14:sldId id="366"/>
            <p14:sldId id="367"/>
            <p14:sldId id="360"/>
            <p14:sldId id="369"/>
          </p14:sldIdLst>
        </p14:section>
        <p14:section name="其他用法" id="{FC99DD8E-34DB-B14B-8CD8-E45EA153CE54}">
          <p14:sldIdLst>
            <p14:sldId id="348"/>
            <p14:sldId id="350"/>
            <p14:sldId id="368"/>
          </p14:sldIdLst>
        </p14:section>
        <p14:section name="单例模式" id="{C6B84C27-AAE0-B34A-8EFB-D74259CC42D6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88607" autoAdjust="0"/>
  </p:normalViewPr>
  <p:slideViewPr>
    <p:cSldViewPr snapToGrid="0" snapToObjects="1">
      <p:cViewPr varScale="1">
        <p:scale>
          <a:sx n="105" d="100"/>
          <a:sy n="105" d="100"/>
        </p:scale>
        <p:origin x="18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所有的代码写在一起的，让代码更加简单，易于阅读和维护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NSThread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通过 @selector 指定要执行的方法，代码分散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通过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指定要执行的代码，代码集中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不需要管理线程的创建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销毁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复用的过程！程序员不用关心线程的生命周期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如果要开多个线程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NSThread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必须实例化多个线程对象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NSThread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靠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NSObject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的分类方法实现的线程间通讯，GCD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靠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95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代码简单演示</a:t>
            </a:r>
          </a:p>
          <a:p>
            <a:r>
              <a:rPr lang="zh-CN" altLang="en-US" dirty="0" smtClean="0"/>
              <a:t>修改异步下载</a:t>
            </a:r>
          </a:p>
          <a:p>
            <a:r>
              <a:rPr lang="zh-CN" altLang="en-US" dirty="0" smtClean="0"/>
              <a:t>线程间通信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76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主线程任务执行完，主队列才会调度主线程去执行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--</a:t>
            </a:r>
            <a:r>
              <a:rPr lang="zh-CN" altLang="en-US" dirty="0" smtClean="0"/>
              <a:t>方法标示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72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44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dispatch_group_async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dispatch_group_t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dispatch_queue_t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queue,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dispatch_block_t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block)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{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dispatch_retain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dispatch_group_enter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dispatch_async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^{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block();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dispatch_group_leave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(group);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dispatch_release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(group);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});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1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`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11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15/10/10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GCD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856" y="617661"/>
            <a:ext cx="7738946" cy="1048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56333" y="743252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49153" y="743251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41973" y="743250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34793" y="734748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81401" y="743249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10885" y="734747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9614" y="743249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453809" y="983144"/>
            <a:ext cx="685799" cy="33424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133387" y="2031359"/>
            <a:ext cx="3056079" cy="3684105"/>
          </a:xfrm>
          <a:prstGeom prst="downArrow">
            <a:avLst>
              <a:gd name="adj1" fmla="val 84691"/>
              <a:gd name="adj2" fmla="val 1638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421028" y="2031358"/>
            <a:ext cx="3056079" cy="3684105"/>
          </a:xfrm>
          <a:prstGeom prst="downArrow">
            <a:avLst>
              <a:gd name="adj1" fmla="val 84691"/>
              <a:gd name="adj2" fmla="val 1638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03826" y="5896279"/>
            <a:ext cx="1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94823" y="5896279"/>
            <a:ext cx="14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Asynchronize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22973" y="3293511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37679" y="4334590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81401" y="4334590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581400" y="3293511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-1035884" y="3408143"/>
            <a:ext cx="2799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Serial Queue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37679" y="2252432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581400" y="2252431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并发</a:t>
            </a:r>
            <a:r>
              <a:rPr kumimoji="1" lang="en-US" altLang="zh-CN" sz="3600" dirty="0">
                <a:solidFill>
                  <a:schemeClr val="tx2"/>
                </a:solidFill>
              </a:rPr>
              <a:t>(</a:t>
            </a:r>
            <a:r>
              <a:rPr kumimoji="1" lang="zh-CN" altLang="en-US" sz="3600" dirty="0">
                <a:solidFill>
                  <a:schemeClr val="tx2"/>
                </a:solidFill>
              </a:rPr>
              <a:t>并行</a:t>
            </a:r>
            <a:r>
              <a:rPr kumimoji="1" lang="en-US" altLang="zh-CN" sz="3600" dirty="0">
                <a:solidFill>
                  <a:schemeClr val="tx2"/>
                </a:solidFill>
              </a:rPr>
              <a:t>)</a:t>
            </a:r>
            <a:r>
              <a:rPr kumimoji="1" lang="zh-CN" altLang="en-US" sz="3600" dirty="0">
                <a:solidFill>
                  <a:schemeClr val="tx2"/>
                </a:solidFill>
              </a:rPr>
              <a:t>队列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2"/>
                </a:solidFill>
              </a:rPr>
              <a:t>以先进先出的方式，并发调度队列中的任务执行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如果当前调度的任务是同步执行的，会等待任务执行完成后，再调度后续的任务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如果当前调度的任务是异步执行的，同时底层线程池有可用的线程资源，会再新的线程调度后续任务的执行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并行队列的执行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zh-CN" altLang="en-US" sz="1800" dirty="0">
                <a:solidFill>
                  <a:schemeClr val="tx2"/>
                </a:solidFill>
              </a:rPr>
              <a:t>并行队列，异步执行</a:t>
            </a:r>
          </a:p>
          <a:p>
            <a:pPr>
              <a:buFont typeface="Wingdings" charset="2"/>
              <a:buChar char="§"/>
            </a:pPr>
            <a:r>
              <a:rPr lang="zh-CN" altLang="en-US" sz="2000" baseline="30000" dirty="0">
                <a:solidFill>
                  <a:schemeClr val="tx2"/>
                </a:solidFill>
              </a:rPr>
              <a:t>开多个线程，异步执行</a:t>
            </a:r>
          </a:p>
          <a:p>
            <a:pPr>
              <a:buFont typeface="Wingdings" charset="2"/>
              <a:buChar char="§"/>
            </a:pPr>
            <a:r>
              <a:rPr lang="zh-CN" altLang="en-US" sz="2000" baseline="30000" dirty="0">
                <a:solidFill>
                  <a:schemeClr val="tx2"/>
                </a:solidFill>
              </a:rPr>
              <a:t>开多个线程，异步执行，每次开启多少个线程是不固定的</a:t>
            </a:r>
            <a:r>
              <a:rPr lang="en-US" altLang="zh-CN" sz="2000" baseline="30000" dirty="0">
                <a:solidFill>
                  <a:schemeClr val="tx2"/>
                </a:solidFill>
              </a:rPr>
              <a:t>(</a:t>
            </a:r>
            <a:r>
              <a:rPr lang="zh-CN" altLang="en-US" sz="2000" baseline="30000" dirty="0">
                <a:solidFill>
                  <a:schemeClr val="tx2"/>
                </a:solidFill>
              </a:rPr>
              <a:t>线程数，不由我们控制</a:t>
            </a:r>
            <a:r>
              <a:rPr lang="en-US" altLang="zh-CN" sz="2000" baseline="30000" dirty="0">
                <a:solidFill>
                  <a:schemeClr val="tx2"/>
                </a:solidFill>
              </a:rPr>
              <a:t>)</a:t>
            </a:r>
            <a:r>
              <a:rPr lang="zh-CN" altLang="en-US" sz="2000" baseline="30000" dirty="0">
                <a:solidFill>
                  <a:schemeClr val="tx2"/>
                </a:solidFill>
              </a:rPr>
              <a:t>，线程数是由</a:t>
            </a:r>
            <a:r>
              <a:rPr lang="en-US" altLang="zh-CN" sz="2000" baseline="30000" dirty="0" err="1">
                <a:solidFill>
                  <a:schemeClr val="tx2"/>
                </a:solidFill>
              </a:rPr>
              <a:t>gcd</a:t>
            </a:r>
            <a:r>
              <a:rPr lang="zh-CN" altLang="en-US" sz="2000" baseline="30000" dirty="0">
                <a:solidFill>
                  <a:schemeClr val="tx2"/>
                </a:solidFill>
              </a:rPr>
              <a:t>来决定的</a:t>
            </a:r>
          </a:p>
          <a:p>
            <a:pPr marL="0" indent="0">
              <a:buNone/>
            </a:pPr>
            <a:r>
              <a:rPr lang="en-US" sz="2000" baseline="30000" dirty="0" err="1">
                <a:solidFill>
                  <a:schemeClr val="tx2"/>
                </a:solidFill>
              </a:rPr>
              <a:t>dispatch_queue_t</a:t>
            </a:r>
            <a:r>
              <a:rPr lang="en-US" sz="2000" baseline="30000" dirty="0">
                <a:solidFill>
                  <a:schemeClr val="tx2"/>
                </a:solidFill>
              </a:rPr>
              <a:t> q = </a:t>
            </a:r>
            <a:r>
              <a:rPr lang="en-US" sz="2000" baseline="30000" dirty="0" err="1">
                <a:solidFill>
                  <a:schemeClr val="tx2"/>
                </a:solidFill>
              </a:rPr>
              <a:t>dispatch_queue_create</a:t>
            </a:r>
            <a:r>
              <a:rPr lang="en-US" sz="2000" baseline="30000" dirty="0">
                <a:solidFill>
                  <a:schemeClr val="tx2"/>
                </a:solidFill>
              </a:rPr>
              <a:t>("test", DISPATCH_QUEUE_CONCURRENT);</a:t>
            </a:r>
          </a:p>
          <a:p>
            <a:pPr marL="0" indent="0">
              <a:buNone/>
            </a:pPr>
            <a:r>
              <a:rPr lang="da-DK" sz="2000" baseline="30000" dirty="0">
                <a:solidFill>
                  <a:schemeClr val="tx2"/>
                </a:solidFill>
              </a:rPr>
              <a:t>    for (</a:t>
            </a:r>
            <a:r>
              <a:rPr lang="da-DK" sz="2000" baseline="30000" dirty="0" err="1">
                <a:solidFill>
                  <a:schemeClr val="tx2"/>
                </a:solidFill>
              </a:rPr>
              <a:t>int</a:t>
            </a:r>
            <a:r>
              <a:rPr lang="da-DK" sz="2000" baseline="30000" dirty="0">
                <a:solidFill>
                  <a:schemeClr val="tx2"/>
                </a:solidFill>
              </a:rPr>
              <a:t> i = 0; i &lt; 10; i++) {</a:t>
            </a:r>
          </a:p>
          <a:p>
            <a:pPr marL="0" indent="0">
              <a:buNone/>
            </a:pPr>
            <a:r>
              <a:rPr lang="zh-CN" altLang="en-US" sz="2000" baseline="30000" dirty="0">
                <a:solidFill>
                  <a:schemeClr val="tx2"/>
                </a:solidFill>
              </a:rPr>
              <a:t>        </a:t>
            </a:r>
            <a:r>
              <a:rPr lang="en-US" altLang="zh-CN" sz="2000" baseline="30000" dirty="0">
                <a:solidFill>
                  <a:schemeClr val="tx2"/>
                </a:solidFill>
              </a:rPr>
              <a:t>//</a:t>
            </a:r>
            <a:r>
              <a:rPr lang="zh-CN" altLang="en-US" sz="2000" baseline="30000" dirty="0">
                <a:solidFill>
                  <a:schemeClr val="tx2"/>
                </a:solidFill>
              </a:rPr>
              <a:t>异步执行</a:t>
            </a:r>
          </a:p>
          <a:p>
            <a:pPr marL="0" indent="0">
              <a:buNone/>
            </a:pPr>
            <a:r>
              <a:rPr lang="pl-PL" sz="2000" baseline="30000" dirty="0">
                <a:solidFill>
                  <a:schemeClr val="tx2"/>
                </a:solidFill>
              </a:rPr>
              <a:t>        </a:t>
            </a:r>
            <a:r>
              <a:rPr lang="pl-PL" sz="2000" baseline="30000" dirty="0" err="1">
                <a:solidFill>
                  <a:schemeClr val="tx2"/>
                </a:solidFill>
              </a:rPr>
              <a:t>dispatch_async</a:t>
            </a:r>
            <a:r>
              <a:rPr lang="pl-PL" sz="2000" baseline="30000" dirty="0">
                <a:solidFill>
                  <a:schemeClr val="tx2"/>
                </a:solidFill>
              </a:rPr>
              <a:t>(q, ^{</a:t>
            </a:r>
          </a:p>
          <a:p>
            <a:pPr marL="0" indent="0">
              <a:buNone/>
            </a:pPr>
            <a:r>
              <a:rPr lang="en-US" sz="2000" baseline="30000" dirty="0">
                <a:solidFill>
                  <a:schemeClr val="tx2"/>
                </a:solidFill>
              </a:rPr>
              <a:t>            </a:t>
            </a:r>
            <a:r>
              <a:rPr lang="en-US" sz="2000" baseline="30000" dirty="0" err="1">
                <a:solidFill>
                  <a:schemeClr val="tx2"/>
                </a:solidFill>
              </a:rPr>
              <a:t>NSLog</a:t>
            </a:r>
            <a:r>
              <a:rPr lang="en-US" sz="2000" baseline="30000" dirty="0">
                <a:solidFill>
                  <a:schemeClr val="tx2"/>
                </a:solidFill>
              </a:rPr>
              <a:t>(@"%@ -- %d",[</a:t>
            </a:r>
            <a:r>
              <a:rPr lang="en-US" sz="2000" baseline="30000" dirty="0" err="1">
                <a:solidFill>
                  <a:schemeClr val="tx2"/>
                </a:solidFill>
              </a:rPr>
              <a:t>NSThread</a:t>
            </a:r>
            <a:r>
              <a:rPr lang="en-US" sz="2000" baseline="30000" dirty="0">
                <a:solidFill>
                  <a:schemeClr val="tx2"/>
                </a:solidFill>
              </a:rPr>
              <a:t> </a:t>
            </a:r>
            <a:r>
              <a:rPr lang="en-US" sz="2000" baseline="30000" dirty="0" err="1">
                <a:solidFill>
                  <a:schemeClr val="tx2"/>
                </a:solidFill>
              </a:rPr>
              <a:t>currentThread</a:t>
            </a:r>
            <a:r>
              <a:rPr lang="en-US" sz="2000" baseline="30000" dirty="0">
                <a:solidFill>
                  <a:schemeClr val="tx2"/>
                </a:solidFill>
              </a:rPr>
              <a:t>],</a:t>
            </a:r>
            <a:r>
              <a:rPr lang="en-US" sz="2000" baseline="30000" dirty="0" err="1">
                <a:solidFill>
                  <a:schemeClr val="tx2"/>
                </a:solidFill>
              </a:rPr>
              <a:t>i</a:t>
            </a:r>
            <a:r>
              <a:rPr lang="en-US" sz="2000" baseline="30000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aseline="30000" dirty="0">
                <a:solidFill>
                  <a:schemeClr val="tx2"/>
                </a:solidFill>
              </a:rPr>
              <a:t>        });</a:t>
            </a:r>
          </a:p>
          <a:p>
            <a:pPr marL="0" indent="0">
              <a:buNone/>
            </a:pPr>
            <a:r>
              <a:rPr lang="en-US" sz="2000" baseline="30000" dirty="0">
                <a:solidFill>
                  <a:schemeClr val="tx2"/>
                </a:solidFill>
              </a:rPr>
              <a:t>    </a:t>
            </a:r>
            <a:r>
              <a:rPr lang="en-US" sz="2000" baseline="30000" dirty="0" smtClean="0">
                <a:solidFill>
                  <a:schemeClr val="tx2"/>
                </a:solidFill>
              </a:rPr>
              <a:t>}</a:t>
            </a:r>
            <a:endParaRPr lang="zh-CN" altLang="en-US" sz="2000" baseline="30000" dirty="0" smtClean="0">
              <a:solidFill>
                <a:schemeClr val="tx2"/>
              </a:solidFill>
            </a:endParaRPr>
          </a:p>
          <a:p>
            <a:pPr>
              <a:buFont typeface="Wingdings" charset="2"/>
              <a:buChar char="Ø"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>
                <a:solidFill>
                  <a:schemeClr val="tx2"/>
                </a:solidFill>
              </a:rPr>
              <a:t>并行队列，同步执行</a:t>
            </a:r>
          </a:p>
          <a:p>
            <a:pPr>
              <a:buFont typeface="Wingdings" charset="2"/>
              <a:buChar char="§"/>
            </a:pPr>
            <a:r>
              <a:rPr lang="zh-CN" altLang="en-US" sz="2000" baseline="30000" dirty="0">
                <a:solidFill>
                  <a:schemeClr val="tx2"/>
                </a:solidFill>
              </a:rPr>
              <a:t>不开线程，顺序</a:t>
            </a:r>
            <a:r>
              <a:rPr lang="zh-CN" altLang="en-US" sz="2000" baseline="30000" dirty="0" smtClean="0">
                <a:solidFill>
                  <a:schemeClr val="tx2"/>
                </a:solidFill>
              </a:rPr>
              <a:t>执行 </a:t>
            </a:r>
            <a:r>
              <a:rPr lang="en-US" altLang="zh-CN" sz="2000" baseline="30000" dirty="0" smtClean="0">
                <a:solidFill>
                  <a:schemeClr val="tx2"/>
                </a:solidFill>
              </a:rPr>
              <a:t>,</a:t>
            </a:r>
            <a:r>
              <a:rPr lang="zh-CN" altLang="en-US" sz="2000" baseline="30000" dirty="0" smtClean="0">
                <a:solidFill>
                  <a:schemeClr val="tx2"/>
                </a:solidFill>
              </a:rPr>
              <a:t>与串行队列同步执行一样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856" y="617661"/>
            <a:ext cx="7738946" cy="1048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56333" y="743252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49153" y="743251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41973" y="743250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34793" y="734748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81401" y="743249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10885" y="734747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9614" y="743249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453809" y="983144"/>
            <a:ext cx="685799" cy="33424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133387" y="2031359"/>
            <a:ext cx="3056079" cy="3684105"/>
          </a:xfrm>
          <a:prstGeom prst="downArrow">
            <a:avLst>
              <a:gd name="adj1" fmla="val 84691"/>
              <a:gd name="adj2" fmla="val 1638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421028" y="2031358"/>
            <a:ext cx="3056079" cy="3684105"/>
          </a:xfrm>
          <a:prstGeom prst="downArrow">
            <a:avLst>
              <a:gd name="adj1" fmla="val 84691"/>
              <a:gd name="adj2" fmla="val 1638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03826" y="5896279"/>
            <a:ext cx="13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Synchronize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94823" y="5896279"/>
            <a:ext cx="142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Asynchronize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22973" y="3293511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37679" y="4334590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173787" y="4334589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974305" y="4334589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-1420295" y="3625220"/>
            <a:ext cx="359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Concurrent Queue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74304" y="3293511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134679" y="3339734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974304" y="2252433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134678" y="2252433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222972" y="2252432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主队列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</a:rPr>
              <a:t>主队列，异步任务</a:t>
            </a:r>
          </a:p>
          <a:p>
            <a:pPr marL="0" indent="0">
              <a:buNone/>
            </a:pPr>
            <a:r>
              <a:rPr lang="zh-CN" altLang="en-US" sz="2400" baseline="30000" dirty="0">
                <a:solidFill>
                  <a:schemeClr val="tx2"/>
                </a:solidFill>
              </a:rPr>
              <a:t>不开线程，同步执行</a:t>
            </a:r>
          </a:p>
          <a:p>
            <a:pPr marL="0" indent="0">
              <a:buNone/>
            </a:pPr>
            <a:r>
              <a:rPr lang="zh-CN" altLang="en-US" sz="2400" baseline="30000" dirty="0">
                <a:solidFill>
                  <a:schemeClr val="tx2"/>
                </a:solidFill>
              </a:rPr>
              <a:t>主队列特点：如果主线程正在执行代码</a:t>
            </a:r>
            <a:r>
              <a:rPr lang="zh-CN" altLang="en-US" sz="2400" baseline="30000" dirty="0">
                <a:solidFill>
                  <a:srgbClr val="FF0000"/>
                </a:solidFill>
              </a:rPr>
              <a:t>暂时不调度任务</a:t>
            </a:r>
            <a:r>
              <a:rPr lang="zh-CN" altLang="en-US" sz="2400" baseline="30000" dirty="0">
                <a:solidFill>
                  <a:schemeClr val="tx2"/>
                </a:solidFill>
              </a:rPr>
              <a:t>，等主线程执行</a:t>
            </a:r>
            <a:r>
              <a:rPr lang="zh-CN" altLang="en-US" sz="2400" baseline="30000" dirty="0">
                <a:solidFill>
                  <a:srgbClr val="FF0000"/>
                </a:solidFill>
              </a:rPr>
              <a:t>结束后</a:t>
            </a:r>
            <a:r>
              <a:rPr lang="zh-CN" altLang="en-US" sz="2400" baseline="30000" dirty="0">
                <a:solidFill>
                  <a:schemeClr val="tx2"/>
                </a:solidFill>
              </a:rPr>
              <a:t>在执行任务</a:t>
            </a:r>
          </a:p>
          <a:p>
            <a:pPr marL="0" indent="0">
              <a:buNone/>
            </a:pPr>
            <a:r>
              <a:rPr lang="zh-CN" altLang="en-US" sz="2400" baseline="30000" dirty="0">
                <a:solidFill>
                  <a:schemeClr val="tx2"/>
                </a:solidFill>
              </a:rPr>
              <a:t>主队列又叫 全局串行队</a:t>
            </a:r>
            <a:r>
              <a:rPr lang="zh-CN" altLang="en-US" sz="2400" baseline="30000" dirty="0" smtClean="0">
                <a:solidFill>
                  <a:schemeClr val="tx2"/>
                </a:solidFill>
              </a:rPr>
              <a:t>列</a:t>
            </a:r>
          </a:p>
          <a:p>
            <a:pPr marL="0" indent="0">
              <a:buNone/>
            </a:pPr>
            <a:endParaRPr lang="zh-CN" altLang="en-US" sz="2000" baseline="300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</a:rPr>
              <a:t>主队列，同步执行</a:t>
            </a:r>
          </a:p>
          <a:p>
            <a:pPr marL="0" indent="0">
              <a:buNone/>
            </a:pPr>
            <a:r>
              <a:rPr lang="zh-CN" altLang="en-US" sz="2400" baseline="30000" dirty="0">
                <a:solidFill>
                  <a:schemeClr val="tx2"/>
                </a:solidFill>
              </a:rPr>
              <a:t>程序执行不出来</a:t>
            </a:r>
            <a:r>
              <a:rPr lang="zh-CN" altLang="en-US" sz="2400" baseline="30000" dirty="0">
                <a:solidFill>
                  <a:srgbClr val="FF0000"/>
                </a:solidFill>
              </a:rPr>
              <a:t>（死锁）</a:t>
            </a:r>
          </a:p>
          <a:p>
            <a:pPr marL="0" indent="0">
              <a:buNone/>
            </a:pPr>
            <a:r>
              <a:rPr lang="zh-CN" altLang="en-US" sz="2400" baseline="30000" dirty="0" smtClean="0">
                <a:solidFill>
                  <a:schemeClr val="tx2"/>
                </a:solidFill>
              </a:rPr>
              <a:t>主队</a:t>
            </a:r>
            <a:r>
              <a:rPr lang="zh-CN" altLang="en-US" sz="2400" baseline="30000" dirty="0">
                <a:solidFill>
                  <a:schemeClr val="tx2"/>
                </a:solidFill>
              </a:rPr>
              <a:t>列：如果主线程正在执行代码，就不调度任务</a:t>
            </a:r>
          </a:p>
          <a:p>
            <a:pPr marL="0" indent="0">
              <a:buNone/>
            </a:pPr>
            <a:r>
              <a:rPr lang="zh-CN" altLang="en-US" sz="2400" baseline="30000" dirty="0">
                <a:solidFill>
                  <a:schemeClr val="tx2"/>
                </a:solidFill>
              </a:rPr>
              <a:t>同步执行：如果第一个任务没有执行，就继续等待第一个任务执行完成，再执行下一个任务此时互相等待，程序无法往下执行（死锁）</a:t>
            </a:r>
          </a:p>
          <a:p>
            <a:pPr marL="0" indent="0">
              <a:buNone/>
            </a:pPr>
            <a:r>
              <a:rPr lang="en-US" sz="2400" baseline="30000" dirty="0" err="1">
                <a:solidFill>
                  <a:schemeClr val="tx2"/>
                </a:solidFill>
              </a:rPr>
              <a:t>dispatch_sync</a:t>
            </a:r>
            <a:r>
              <a:rPr lang="en-US" sz="2400" baseline="30000" dirty="0">
                <a:solidFill>
                  <a:schemeClr val="tx2"/>
                </a:solidFill>
              </a:rPr>
              <a:t>(q, ^{</a:t>
            </a:r>
          </a:p>
          <a:p>
            <a:pPr marL="0" indent="0">
              <a:buNone/>
            </a:pPr>
            <a:r>
              <a:rPr lang="en-US" sz="2400" baseline="30000" dirty="0">
                <a:solidFill>
                  <a:schemeClr val="tx2"/>
                </a:solidFill>
              </a:rPr>
              <a:t>            </a:t>
            </a:r>
            <a:r>
              <a:rPr lang="en-US" sz="2400" baseline="30000" dirty="0" err="1">
                <a:solidFill>
                  <a:schemeClr val="tx2"/>
                </a:solidFill>
              </a:rPr>
              <a:t>NSLog</a:t>
            </a:r>
            <a:r>
              <a:rPr lang="en-US" sz="2400" baseline="30000" dirty="0">
                <a:solidFill>
                  <a:schemeClr val="tx2"/>
                </a:solidFill>
              </a:rPr>
              <a:t>(@"%@ -- %d",[</a:t>
            </a:r>
            <a:r>
              <a:rPr lang="en-US" sz="2400" baseline="30000" dirty="0" err="1">
                <a:solidFill>
                  <a:schemeClr val="tx2"/>
                </a:solidFill>
              </a:rPr>
              <a:t>NSThread</a:t>
            </a:r>
            <a:r>
              <a:rPr lang="en-US" sz="2400" baseline="30000" dirty="0">
                <a:solidFill>
                  <a:schemeClr val="tx2"/>
                </a:solidFill>
              </a:rPr>
              <a:t> </a:t>
            </a:r>
            <a:r>
              <a:rPr lang="en-US" sz="2400" baseline="30000" dirty="0" err="1">
                <a:solidFill>
                  <a:schemeClr val="tx2"/>
                </a:solidFill>
              </a:rPr>
              <a:t>currentThread</a:t>
            </a:r>
            <a:r>
              <a:rPr lang="en-US" sz="2400" baseline="30000" dirty="0">
                <a:solidFill>
                  <a:schemeClr val="tx2"/>
                </a:solidFill>
              </a:rPr>
              <a:t>],</a:t>
            </a:r>
            <a:r>
              <a:rPr lang="en-US" sz="2400" baseline="30000" dirty="0" err="1">
                <a:solidFill>
                  <a:schemeClr val="tx2"/>
                </a:solidFill>
              </a:rPr>
              <a:t>i</a:t>
            </a:r>
            <a:r>
              <a:rPr lang="en-US" sz="2400" baseline="30000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aseline="30000" dirty="0">
                <a:solidFill>
                  <a:schemeClr val="tx2"/>
                </a:solidFill>
              </a:rPr>
              <a:t>        });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8192" y="1443470"/>
            <a:ext cx="6586330" cy="231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03429" y="2018529"/>
            <a:ext cx="781879" cy="8362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710" y="1515002"/>
            <a:ext cx="18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Dispatch_Sync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7119" y="1573337"/>
            <a:ext cx="177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主队列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Elbow Connector 20"/>
          <p:cNvCxnSpPr>
            <a:stCxn id="13" idx="2"/>
            <a:endCxn id="9" idx="2"/>
          </p:cNvCxnSpPr>
          <p:nvPr/>
        </p:nvCxnSpPr>
        <p:spPr>
          <a:xfrm rot="5400000">
            <a:off x="2136176" y="2954922"/>
            <a:ext cx="3258318" cy="3058068"/>
          </a:xfrm>
          <a:prstGeom prst="bentConnector3">
            <a:avLst>
              <a:gd name="adj1" fmla="val 1070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36301" y="703452"/>
            <a:ext cx="473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2"/>
                </a:solidFill>
              </a:rPr>
              <a:t>死锁图解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8" name="Left Arrow 37"/>
          <p:cNvSpPr/>
          <p:nvPr/>
        </p:nvSpPr>
        <p:spPr>
          <a:xfrm>
            <a:off x="1173922" y="2061360"/>
            <a:ext cx="781878" cy="314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80927" y="4734889"/>
            <a:ext cx="1510748" cy="1378226"/>
            <a:chOff x="1764820" y="4586370"/>
            <a:chExt cx="1510748" cy="1378226"/>
          </a:xfrm>
        </p:grpSpPr>
        <p:sp>
          <p:nvSpPr>
            <p:cNvPr id="9" name="Rounded Rectangle 8"/>
            <p:cNvSpPr/>
            <p:nvPr/>
          </p:nvSpPr>
          <p:spPr>
            <a:xfrm>
              <a:off x="1764820" y="4586370"/>
              <a:ext cx="1510748" cy="137822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23905" y="4834848"/>
              <a:ext cx="119270" cy="8812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002541" y="4837623"/>
              <a:ext cx="119270" cy="8812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681713" y="4834848"/>
              <a:ext cx="119270" cy="8812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39525" y="4834848"/>
              <a:ext cx="119270" cy="88127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>
            <a:off x="832679" y="5424002"/>
            <a:ext cx="7747000" cy="1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523" y="5595264"/>
            <a:ext cx="125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主线程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>
            <a:stCxn id="11" idx="0"/>
            <a:endCxn id="13" idx="0"/>
          </p:cNvCxnSpPr>
          <p:nvPr/>
        </p:nvCxnSpPr>
        <p:spPr>
          <a:xfrm rot="5400000" flipH="1" flipV="1">
            <a:off x="2214589" y="1903587"/>
            <a:ext cx="2964838" cy="3194722"/>
          </a:xfrm>
          <a:prstGeom prst="bentConnector3">
            <a:avLst>
              <a:gd name="adj1" fmla="val 10771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各种队列的执行效果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72411"/>
              </p:ext>
            </p:extLst>
          </p:nvPr>
        </p:nvGraphicFramePr>
        <p:xfrm>
          <a:off x="499073" y="2207230"/>
          <a:ext cx="8128000" cy="246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2169159" y="260870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rgbClr val="F79646"/>
                </a:solidFill>
              </a:rPr>
              <a:t>没有</a:t>
            </a:r>
            <a:r>
              <a:rPr lang="zh-CN" altLang="en-US" sz="1800" dirty="0"/>
              <a:t>开启新线程</a:t>
            </a:r>
            <a:endParaRPr lang="en-US" altLang="zh-CN" sz="1800" dirty="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chemeClr val="accent5"/>
                </a:solidFill>
              </a:rPr>
              <a:t>串行</a:t>
            </a:r>
            <a:r>
              <a:rPr lang="zh-CN" altLang="en-US" sz="1800" dirty="0"/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52691" y="261590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rgbClr val="F79646"/>
                </a:solidFill>
              </a:rPr>
              <a:t>没有</a:t>
            </a:r>
            <a:r>
              <a:rPr lang="zh-CN" altLang="en-US" sz="1800" dirty="0"/>
              <a:t>开启新线程</a:t>
            </a:r>
            <a:endParaRPr lang="en-US" altLang="zh-CN" sz="1800" dirty="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chemeClr val="accent5"/>
                </a:solidFill>
              </a:rPr>
              <a:t>串行</a:t>
            </a:r>
            <a:r>
              <a:rPr lang="zh-CN" altLang="en-US" sz="1800" dirty="0"/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57915" y="260870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rgbClr val="FF0000"/>
                </a:solidFill>
              </a:rPr>
              <a:t>会死锁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9159" y="363870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有</a:t>
            </a:r>
            <a:r>
              <a:rPr lang="zh-CN" altLang="en-US" sz="1800" dirty="0"/>
              <a:t>开启新线程</a:t>
            </a:r>
            <a:endParaRPr lang="en-US" altLang="zh-CN" sz="1800" dirty="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rgbClr val="FF0000"/>
                </a:solidFill>
              </a:rPr>
              <a:t>并行</a:t>
            </a:r>
            <a:r>
              <a:rPr lang="zh-CN" altLang="en-US" sz="1800" dirty="0"/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52691" y="364854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rgbClr val="0000FF"/>
                </a:solidFill>
              </a:rPr>
              <a:t>有</a:t>
            </a:r>
            <a:r>
              <a:rPr lang="zh-CN" altLang="en-US" sz="1800" dirty="0"/>
              <a:t>开启新线程</a:t>
            </a:r>
            <a:endParaRPr lang="en-US" altLang="zh-CN" sz="1800" dirty="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rgbClr val="4BACC6"/>
                </a:solidFill>
              </a:rPr>
              <a:t>串行</a:t>
            </a:r>
            <a:r>
              <a:rPr lang="zh-CN" altLang="en-US" sz="1800" dirty="0"/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50391" y="364854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rgbClr val="F79646"/>
                </a:solidFill>
              </a:rPr>
              <a:t>没有</a:t>
            </a:r>
            <a:r>
              <a:rPr lang="zh-CN" altLang="en-US" sz="1800" dirty="0"/>
              <a:t>开启新线程</a:t>
            </a:r>
            <a:endParaRPr lang="en-US" altLang="zh-CN" sz="1800" dirty="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 dirty="0">
                <a:solidFill>
                  <a:schemeClr val="accent5"/>
                </a:solidFill>
              </a:rPr>
              <a:t>串行</a:t>
            </a:r>
            <a:r>
              <a:rPr lang="zh-CN" altLang="en-US" sz="1800" dirty="0"/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69159" y="219296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全局并行队列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52691" y="220016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手动创建串行队列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429373" y="218036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rgbClr val="FFFFFF"/>
                </a:solidFill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9073" y="260870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同步（</a:t>
            </a:r>
            <a:r>
              <a:rPr lang="en-US" altLang="zh-CN" sz="1800" dirty="0"/>
              <a:t>sync</a:t>
            </a:r>
            <a:r>
              <a:rPr lang="zh-CN" altLang="en-US" sz="1800" dirty="0" smtClean="0"/>
              <a:t>）</a:t>
            </a:r>
            <a:endParaRPr lang="en-US" altLang="zh-CN" sz="1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9073" y="365574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/>
              <a:t>异步（</a:t>
            </a:r>
            <a:r>
              <a:rPr lang="en-US" altLang="zh-CN" sz="1800" dirty="0" err="1"/>
              <a:t>async</a:t>
            </a:r>
            <a:r>
              <a:rPr lang="zh-CN" altLang="en-US" sz="1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314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从子线程回到主线程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执行耗时的异步操作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回到主线程，执行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UI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刷新操作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 dirty="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992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同步执行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同步任务，可以让其他异步执行的任务，依赖某一个同步任务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例如：在用户登录之后，再异步下载文件</a:t>
            </a:r>
            <a:r>
              <a:rPr lang="zh-CN" altLang="en-US" dirty="0" smtClean="0">
                <a:solidFill>
                  <a:schemeClr val="tx2"/>
                </a:solidFill>
              </a:rPr>
              <a:t>！</a:t>
            </a:r>
          </a:p>
          <a:p>
            <a:endParaRPr lang="zh-CN" alt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- </a:t>
            </a:r>
            <a:r>
              <a:rPr lang="en-US" dirty="0">
                <a:solidFill>
                  <a:schemeClr val="tx2"/>
                </a:solidFill>
              </a:rPr>
              <a:t>(void)gcdDemo1 {</a:t>
            </a: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dispatch_queue_t</a:t>
            </a:r>
            <a:r>
              <a:rPr lang="en-US" dirty="0">
                <a:solidFill>
                  <a:schemeClr val="tx2"/>
                </a:solidFill>
              </a:rPr>
              <a:t> queue = </a:t>
            </a:r>
            <a:r>
              <a:rPr lang="en-US" dirty="0" err="1">
                <a:solidFill>
                  <a:schemeClr val="tx2"/>
                </a:solidFill>
              </a:rPr>
              <a:t>dispatch_queue_create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com.itheima.queue</a:t>
            </a:r>
            <a:r>
              <a:rPr lang="en-US" dirty="0">
                <a:solidFill>
                  <a:schemeClr val="tx2"/>
                </a:solidFill>
              </a:rPr>
              <a:t>", DISPATCH_QUEUE_CONCURRENT);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dispatch_sync</a:t>
            </a:r>
            <a:r>
              <a:rPr lang="en-US" dirty="0">
                <a:solidFill>
                  <a:schemeClr val="tx2"/>
                </a:solidFill>
              </a:rPr>
              <a:t>(queue, ^{</a:t>
            </a:r>
          </a:p>
          <a:p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NSLog</a:t>
            </a:r>
            <a:r>
              <a:rPr lang="en-US" dirty="0">
                <a:solidFill>
                  <a:schemeClr val="tx2"/>
                </a:solidFill>
              </a:rPr>
              <a:t>(@"登录 %@", [</a:t>
            </a:r>
            <a:r>
              <a:rPr lang="en-US" dirty="0" err="1">
                <a:solidFill>
                  <a:schemeClr val="tx2"/>
                </a:solidFill>
              </a:rPr>
              <a:t>NSThread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currentThread</a:t>
            </a:r>
            <a:r>
              <a:rPr lang="en-US" dirty="0">
                <a:solidFill>
                  <a:schemeClr val="tx2"/>
                </a:solidFill>
              </a:rPr>
              <a:t>]);</a:t>
            </a:r>
          </a:p>
          <a:p>
            <a:r>
              <a:rPr lang="en-US" dirty="0">
                <a:solidFill>
                  <a:schemeClr val="tx2"/>
                </a:solidFill>
              </a:rPr>
              <a:t>    });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dispatch_async</a:t>
            </a:r>
            <a:r>
              <a:rPr lang="en-US" dirty="0">
                <a:solidFill>
                  <a:schemeClr val="tx2"/>
                </a:solidFill>
              </a:rPr>
              <a:t>(queue, ^{</a:t>
            </a:r>
          </a:p>
          <a:p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NSLog</a:t>
            </a:r>
            <a:r>
              <a:rPr lang="en-US" dirty="0">
                <a:solidFill>
                  <a:schemeClr val="tx2"/>
                </a:solidFill>
              </a:rPr>
              <a:t>(@"下载 A %@", [</a:t>
            </a:r>
            <a:r>
              <a:rPr lang="en-US" dirty="0" err="1">
                <a:solidFill>
                  <a:schemeClr val="tx2"/>
                </a:solidFill>
              </a:rPr>
              <a:t>NSThread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currentThread</a:t>
            </a:r>
            <a:r>
              <a:rPr lang="en-US" dirty="0">
                <a:solidFill>
                  <a:schemeClr val="tx2"/>
                </a:solidFill>
              </a:rPr>
              <a:t>]);</a:t>
            </a:r>
          </a:p>
          <a:p>
            <a:r>
              <a:rPr lang="en-US" dirty="0">
                <a:solidFill>
                  <a:schemeClr val="tx2"/>
                </a:solidFill>
              </a:rPr>
              <a:t>    });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dispatch_async</a:t>
            </a:r>
            <a:r>
              <a:rPr lang="en-US" dirty="0">
                <a:solidFill>
                  <a:schemeClr val="tx2"/>
                </a:solidFill>
              </a:rPr>
              <a:t>(queue, ^{</a:t>
            </a:r>
          </a:p>
          <a:p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NSLog</a:t>
            </a:r>
            <a:r>
              <a:rPr lang="en-US" dirty="0">
                <a:solidFill>
                  <a:schemeClr val="tx2"/>
                </a:solidFill>
              </a:rPr>
              <a:t>(@"下载 B %@", [</a:t>
            </a:r>
            <a:r>
              <a:rPr lang="en-US" dirty="0" err="1">
                <a:solidFill>
                  <a:schemeClr val="tx2"/>
                </a:solidFill>
              </a:rPr>
              <a:t>NSThread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currentThread</a:t>
            </a:r>
            <a:r>
              <a:rPr lang="en-US" dirty="0">
                <a:solidFill>
                  <a:schemeClr val="tx2"/>
                </a:solidFill>
              </a:rPr>
              <a:t>]);</a:t>
            </a:r>
          </a:p>
          <a:p>
            <a:r>
              <a:rPr lang="en-US" dirty="0">
                <a:solidFill>
                  <a:schemeClr val="tx2"/>
                </a:solidFill>
              </a:rPr>
              <a:t>    });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09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并发</a:t>
            </a:r>
            <a:r>
              <a:rPr kumimoji="1" lang="en-US" altLang="zh-CN" sz="3600" dirty="0">
                <a:solidFill>
                  <a:schemeClr val="tx2"/>
                </a:solidFill>
              </a:rPr>
              <a:t>(</a:t>
            </a:r>
            <a:r>
              <a:rPr kumimoji="1" lang="zh-CN" altLang="en-US" sz="3600" dirty="0">
                <a:solidFill>
                  <a:schemeClr val="tx2"/>
                </a:solidFill>
              </a:rPr>
              <a:t>并行</a:t>
            </a:r>
            <a:r>
              <a:rPr kumimoji="1" lang="en-US" altLang="zh-CN" sz="3600" dirty="0">
                <a:solidFill>
                  <a:schemeClr val="tx2"/>
                </a:solidFill>
              </a:rPr>
              <a:t>)</a:t>
            </a:r>
            <a:r>
              <a:rPr kumimoji="1" lang="zh-CN" altLang="en-US" sz="3600" dirty="0">
                <a:solidFill>
                  <a:schemeClr val="tx2"/>
                </a:solidFill>
              </a:rPr>
              <a:t>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5" y="1365577"/>
            <a:ext cx="8572634" cy="515532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GCD</a:t>
            </a:r>
            <a:r>
              <a:rPr lang="zh-CN" altLang="en-US" sz="1800" dirty="0"/>
              <a:t>默认已经提供了全局的并发队列，供整个应用使用，不需要手动创建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使用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zh-CN" altLang="en-US" sz="1800" dirty="0"/>
              <a:t>函数获得全局的并发队列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zh-CN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dispatch_get_global_queue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dispatch_queue_priority_t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priority,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队列的优先级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flags);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 dirty="0">
                <a:solidFill>
                  <a:srgbClr val="007400"/>
                </a:solidFill>
                <a:latin typeface="Menlo-Regular"/>
              </a:rPr>
              <a:t>此参数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暂时无用，用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0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即可</a:t>
            </a:r>
            <a:endParaRPr lang="en-US" altLang="zh-CN" sz="1800" dirty="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800" dirty="0" err="1" smtClean="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 smtClean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800" dirty="0">
                <a:solidFill>
                  <a:srgbClr val="007400"/>
                </a:solidFill>
                <a:latin typeface="Menlo-Regular"/>
              </a:rPr>
              <a:t>获得全局并发队列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007400"/>
              </a:solidFill>
              <a:latin typeface="STHeitiSC-Light"/>
            </a:endParaRPr>
          </a:p>
          <a:p>
            <a:pPr>
              <a:buFont typeface="Wingdings" charset="2"/>
              <a:buChar char="n"/>
            </a:pPr>
            <a:r>
              <a:rPr lang="zh-CN" altLang="en-US" sz="1800" dirty="0"/>
              <a:t>全局并发队列的优先级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#define DISPATCH_QUEUE_PRIORITY_HIGH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zh-CN" altLang="en-US" sz="1800" dirty="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Menlo-Regular"/>
              </a:rPr>
              <a:t>高</a:t>
            </a:r>
            <a:endParaRPr lang="en-US" altLang="zh-CN" sz="1800" dirty="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#define DISPATCH_QUEUE_PRIORITY_DEFAULT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zh-CN" altLang="en-US" sz="1800" dirty="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Menlo-Regular"/>
              </a:rPr>
              <a:t>默认（中）</a:t>
            </a:r>
            <a:endParaRPr lang="en-US" altLang="zh-CN" sz="1800" dirty="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#define DISPATCH_QUEUE_PRIORITY_LOW (-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)</a:t>
            </a:r>
            <a:r>
              <a:rPr lang="zh-CN" altLang="en-US" sz="1800" dirty="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Menlo-Regular"/>
              </a:rPr>
              <a:t>低</a:t>
            </a:r>
            <a:endParaRPr lang="en-US" altLang="zh-CN" sz="1800" dirty="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#define DISPATCH_QUEUE_PRIORITY_BACKGROUND INT16_MIN</a:t>
            </a:r>
            <a:r>
              <a:rPr lang="zh-CN" altLang="en-US" sz="1800" dirty="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Menlo-Regular"/>
              </a:rPr>
              <a:t>后台</a:t>
            </a:r>
            <a:endParaRPr lang="en-US" altLang="zh-CN" sz="18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5230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zh-CN" altLang="en-US" sz="2400" dirty="0"/>
              <a:t>什么是</a:t>
            </a:r>
            <a:r>
              <a:rPr lang="en-US" altLang="zh-CN" sz="2400" dirty="0"/>
              <a:t>GCD</a:t>
            </a:r>
          </a:p>
          <a:p>
            <a:pPr>
              <a:buFont typeface="Wingdings" charset="2"/>
              <a:buChar char="§"/>
            </a:pPr>
            <a:r>
              <a:rPr lang="zh-CN" altLang="en-US" sz="1800" dirty="0"/>
              <a:t>全称是</a:t>
            </a:r>
            <a:r>
              <a:rPr lang="en-US" altLang="zh-CN" sz="1800" dirty="0"/>
              <a:t>Grand </a:t>
            </a:r>
            <a:r>
              <a:rPr lang="en-US" altLang="zh-CN" sz="1800" dirty="0" smtClean="0"/>
              <a:t>Central Dispatch</a:t>
            </a:r>
            <a:endParaRPr lang="en-US" altLang="zh-CN" sz="1800" dirty="0"/>
          </a:p>
          <a:p>
            <a:pPr>
              <a:buFont typeface="Wingdings" charset="2"/>
              <a:buChar char="§"/>
            </a:pPr>
            <a:r>
              <a:rPr lang="zh-CN" altLang="en-US" sz="1800" dirty="0" smtClean="0"/>
              <a:t>纯</a:t>
            </a:r>
            <a:r>
              <a:rPr lang="en-US" altLang="zh-CN" sz="1800" dirty="0" smtClean="0"/>
              <a:t>C</a:t>
            </a:r>
            <a:r>
              <a:rPr lang="zh-CN" altLang="en-US" sz="1800" dirty="0"/>
              <a:t>语言，提供了非常多强大的函数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Ø"/>
            </a:pPr>
            <a:r>
              <a:rPr lang="en-US" altLang="zh-CN" sz="2400" dirty="0"/>
              <a:t>GCD</a:t>
            </a:r>
            <a:r>
              <a:rPr lang="zh-CN" altLang="en-US" sz="2400" dirty="0"/>
              <a:t>的优势</a:t>
            </a:r>
            <a:endParaRPr lang="en-US" altLang="zh-CN" sz="2400" dirty="0"/>
          </a:p>
          <a:p>
            <a:pPr>
              <a:buFont typeface="Wingdings" charset="2"/>
              <a:buChar char="§"/>
            </a:pPr>
            <a:r>
              <a:rPr lang="en-US" altLang="zh-CN" sz="1800" dirty="0"/>
              <a:t>GCD</a:t>
            </a:r>
            <a:r>
              <a:rPr lang="zh-CN" altLang="en-US" sz="1800" dirty="0"/>
              <a:t>是苹果公司为</a:t>
            </a:r>
            <a:r>
              <a:rPr lang="zh-CN" altLang="en-US" sz="1800" dirty="0">
                <a:solidFill>
                  <a:srgbClr val="FF0000"/>
                </a:solidFill>
              </a:rPr>
              <a:t>多核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FF0000"/>
                </a:solidFill>
              </a:rPr>
              <a:t>并行</a:t>
            </a:r>
            <a:r>
              <a:rPr lang="zh-CN" altLang="en-US" sz="1800" dirty="0"/>
              <a:t>运算提出的解决方案</a:t>
            </a:r>
            <a:endParaRPr lang="en-US" altLang="zh-CN" sz="1800" dirty="0"/>
          </a:p>
          <a:p>
            <a:pPr>
              <a:buFont typeface="Wingdings" charset="2"/>
              <a:buChar char="§"/>
            </a:pPr>
            <a:r>
              <a:rPr lang="en-US" altLang="zh-CN" sz="1800" dirty="0"/>
              <a:t>GCD</a:t>
            </a:r>
            <a:r>
              <a:rPr lang="zh-CN" altLang="en-US" sz="1800" dirty="0"/>
              <a:t>会自动利用更多的</a:t>
            </a:r>
            <a:r>
              <a:rPr lang="en-US" altLang="zh-CN" sz="1800" dirty="0"/>
              <a:t>CPU</a:t>
            </a:r>
            <a:r>
              <a:rPr lang="zh-CN" altLang="en-US" sz="1800" dirty="0"/>
              <a:t>内核（比如双核、四核）</a:t>
            </a:r>
            <a:endParaRPr lang="en-US" altLang="zh-CN" sz="1800" dirty="0"/>
          </a:p>
          <a:p>
            <a:pPr>
              <a:buFont typeface="Wingdings" charset="2"/>
              <a:buChar char="§"/>
            </a:pPr>
            <a:r>
              <a:rPr lang="en-US" altLang="zh-CN" sz="1800" dirty="0"/>
              <a:t>GCD</a:t>
            </a:r>
            <a:r>
              <a:rPr lang="zh-CN" altLang="en-US" sz="1800" dirty="0"/>
              <a:t>会自动管理线程的生命周期（创建线程、调度任务、销毁线程）</a:t>
            </a:r>
            <a:endParaRPr lang="en-US" altLang="zh-CN" sz="1800" dirty="0"/>
          </a:p>
          <a:p>
            <a:pPr>
              <a:buFont typeface="Wingdings" charset="2"/>
              <a:buChar char="§"/>
            </a:pPr>
            <a:r>
              <a:rPr lang="zh-CN" altLang="en-US" sz="1800" dirty="0"/>
              <a:t>程序员只需要告诉</a:t>
            </a:r>
            <a:r>
              <a:rPr lang="en-US" altLang="zh-CN" sz="1800" dirty="0"/>
              <a:t>GCD</a:t>
            </a:r>
            <a:r>
              <a:rPr lang="zh-CN" altLang="en-US" sz="1800" dirty="0"/>
              <a:t>想要执行什么任务，不需要编写任何线程管理代码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全局队列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全局队列 </a:t>
            </a:r>
            <a:r>
              <a:rPr lang="en-US" altLang="zh-CN" dirty="0">
                <a:solidFill>
                  <a:schemeClr val="tx2"/>
                </a:solidFill>
              </a:rPr>
              <a:t>&amp; </a:t>
            </a:r>
            <a:r>
              <a:rPr lang="zh-CN" altLang="en-US" dirty="0">
                <a:solidFill>
                  <a:schemeClr val="tx2"/>
                </a:solidFill>
              </a:rPr>
              <a:t>并发队列的区别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全局队列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没有名称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无论 </a:t>
            </a:r>
            <a:r>
              <a:rPr lang="en-US" altLang="zh-CN" dirty="0">
                <a:solidFill>
                  <a:schemeClr val="tx2"/>
                </a:solidFill>
              </a:rPr>
              <a:t>MRC &amp; ARC </a:t>
            </a:r>
            <a:r>
              <a:rPr lang="zh-CN" altLang="en-US" dirty="0">
                <a:solidFill>
                  <a:schemeClr val="tx2"/>
                </a:solidFill>
              </a:rPr>
              <a:t>都不需要考虑释放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日常开发中，建议使用</a:t>
            </a:r>
            <a:r>
              <a:rPr lang="en-US" altLang="zh-CN" dirty="0">
                <a:solidFill>
                  <a:schemeClr val="tx2"/>
                </a:solidFill>
              </a:rPr>
              <a:t>"</a:t>
            </a:r>
            <a:r>
              <a:rPr lang="zh-CN" altLang="en-US" dirty="0">
                <a:solidFill>
                  <a:schemeClr val="tx2"/>
                </a:solidFill>
              </a:rPr>
              <a:t>全局队列</a:t>
            </a:r>
            <a:r>
              <a:rPr lang="en-US" altLang="zh-CN" dirty="0">
                <a:solidFill>
                  <a:schemeClr val="tx2"/>
                </a:solidFill>
              </a:rPr>
              <a:t>"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并发队列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有名字，和 </a:t>
            </a:r>
            <a:r>
              <a:rPr lang="en-US" altLang="zh-CN" dirty="0" err="1">
                <a:solidFill>
                  <a:schemeClr val="tx2"/>
                </a:solidFill>
              </a:rPr>
              <a:t>NSThread</a:t>
            </a:r>
            <a:r>
              <a:rPr lang="zh-CN" altLang="en-US" dirty="0">
                <a:solidFill>
                  <a:schemeClr val="tx2"/>
                </a:solidFill>
              </a:rPr>
              <a:t> 的 </a:t>
            </a:r>
            <a:r>
              <a:rPr lang="en-US" altLang="zh-CN" dirty="0">
                <a:solidFill>
                  <a:schemeClr val="tx2"/>
                </a:solidFill>
              </a:rPr>
              <a:t>name</a:t>
            </a:r>
            <a:r>
              <a:rPr lang="zh-CN" altLang="en-US" dirty="0">
                <a:solidFill>
                  <a:schemeClr val="tx2"/>
                </a:solidFill>
              </a:rPr>
              <a:t> 属性作用类似</a:t>
            </a:r>
          </a:p>
          <a:p>
            <a:r>
              <a:rPr lang="en-US" dirty="0">
                <a:solidFill>
                  <a:schemeClr val="tx2"/>
                </a:solidFill>
              </a:rPr>
              <a:t>如果在 MRC 开发时，需要使用 </a:t>
            </a:r>
            <a:r>
              <a:rPr lang="en-US" dirty="0" err="1">
                <a:solidFill>
                  <a:schemeClr val="tx2"/>
                </a:solidFill>
              </a:rPr>
              <a:t>dispatch_release</a:t>
            </a:r>
            <a:r>
              <a:rPr lang="en-US" dirty="0">
                <a:solidFill>
                  <a:schemeClr val="tx2"/>
                </a:solidFill>
              </a:rPr>
              <a:t>(q); 释放相应的对象</a:t>
            </a:r>
          </a:p>
          <a:p>
            <a:r>
              <a:rPr lang="en-US" dirty="0" err="1">
                <a:solidFill>
                  <a:schemeClr val="tx2"/>
                </a:solidFill>
              </a:rPr>
              <a:t>dispatch_barrier</a:t>
            </a:r>
            <a:r>
              <a:rPr lang="en-US" dirty="0">
                <a:solidFill>
                  <a:schemeClr val="tx2"/>
                </a:solidFill>
              </a:rPr>
              <a:t> 必须使用自定义的并发队列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开发第三方框架时，建议使用并发队</a:t>
            </a:r>
            <a:r>
              <a:rPr lang="zh-CN" altLang="en-US" dirty="0" smtClean="0">
                <a:solidFill>
                  <a:schemeClr val="tx2"/>
                </a:solidFill>
              </a:rPr>
              <a:t>列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5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参数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服务质量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队列对任务调度的优先级</a:t>
            </a:r>
            <a:r>
              <a:rPr lang="en-US" altLang="zh-CN" dirty="0">
                <a:solidFill>
                  <a:schemeClr val="tx2"/>
                </a:solidFill>
              </a:rPr>
              <a:t>)/iOS 7.0 </a:t>
            </a:r>
            <a:r>
              <a:rPr lang="zh-CN" altLang="en-US" dirty="0">
                <a:solidFill>
                  <a:schemeClr val="tx2"/>
                </a:solidFill>
              </a:rPr>
              <a:t>之前，是优先级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iOS 8.0(</a:t>
            </a:r>
            <a:r>
              <a:rPr lang="zh-CN" altLang="en-US" dirty="0">
                <a:solidFill>
                  <a:schemeClr val="tx2"/>
                </a:solidFill>
              </a:rPr>
              <a:t>新增，暂时不能用，今年年底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QOS_CLASS_USER_INTERACTIVE</a:t>
            </a:r>
            <a:r>
              <a:rPr lang="en-US" dirty="0">
                <a:solidFill>
                  <a:schemeClr val="tx2"/>
                </a:solidFill>
              </a:rPr>
              <a:t> 0x21, 用户交互(希望最快完成－不能用太耗时的操作)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QOS_CLASS_USER_INITIATED</a:t>
            </a:r>
            <a:r>
              <a:rPr lang="en-US" sz="3200" dirty="0">
                <a:solidFill>
                  <a:schemeClr val="tx2"/>
                </a:solidFill>
              </a:rPr>
              <a:t> 0x19, 用户期望(希望快，也不能太耗时)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QOS_CLASS_DEFAULT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0x15, </a:t>
            </a:r>
            <a:r>
              <a:rPr lang="zh-CN" altLang="en-US" dirty="0">
                <a:solidFill>
                  <a:schemeClr val="tx2"/>
                </a:solidFill>
              </a:rPr>
              <a:t>默认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zh-CN" altLang="en-US" dirty="0">
                <a:solidFill>
                  <a:schemeClr val="tx2"/>
                </a:solidFill>
              </a:rPr>
              <a:t>用来底层重置队列使用的，不是给程序员用的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QOS_CLASS_UTILITY</a:t>
            </a:r>
            <a:r>
              <a:rPr lang="en-US" dirty="0">
                <a:solidFill>
                  <a:schemeClr val="tx2"/>
                </a:solidFill>
              </a:rPr>
              <a:t> 0x11, 实用工具(专门用来处理耗时操作！)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QOS_CLASS_BACKGROUND</a:t>
            </a:r>
            <a:r>
              <a:rPr lang="en-US" sz="3200" dirty="0">
                <a:solidFill>
                  <a:schemeClr val="tx2"/>
                </a:solidFill>
              </a:rPr>
              <a:t> 0x09, 后台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QOS_CLASS_UNSPECIFIED</a:t>
            </a:r>
            <a:r>
              <a:rPr lang="en-US" dirty="0">
                <a:solidFill>
                  <a:schemeClr val="tx2"/>
                </a:solidFill>
              </a:rPr>
              <a:t> 0x00, </a:t>
            </a:r>
            <a:r>
              <a:rPr lang="en-US" dirty="0" err="1">
                <a:solidFill>
                  <a:schemeClr val="tx2"/>
                </a:solidFill>
              </a:rPr>
              <a:t>未指定，可以和iOS</a:t>
            </a:r>
            <a:r>
              <a:rPr lang="en-US" dirty="0">
                <a:solidFill>
                  <a:schemeClr val="tx2"/>
                </a:solidFill>
              </a:rPr>
              <a:t> 7.0 适配</a:t>
            </a:r>
          </a:p>
          <a:p>
            <a:r>
              <a:rPr lang="en-US" dirty="0">
                <a:solidFill>
                  <a:schemeClr val="tx2"/>
                </a:solidFill>
              </a:rPr>
              <a:t>iOS 7.0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DISPATCH_QUEUE_PRIORITY_HIGH</a:t>
            </a:r>
            <a:r>
              <a:rPr lang="en-US" sz="3200" dirty="0">
                <a:solidFill>
                  <a:schemeClr val="tx2"/>
                </a:solidFill>
              </a:rPr>
              <a:t> 2 高优先级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DISPATCH_QUEUE_PRIORITY_DEFAULT</a:t>
            </a:r>
            <a:r>
              <a:rPr lang="en-US" sz="3200" dirty="0">
                <a:solidFill>
                  <a:schemeClr val="tx2"/>
                </a:solidFill>
              </a:rPr>
              <a:t> 0 默认优先级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DISPATCH_QUEUE_PRIORITY_LOW</a:t>
            </a:r>
            <a:r>
              <a:rPr lang="en-US" sz="3200" dirty="0">
                <a:solidFill>
                  <a:schemeClr val="tx2"/>
                </a:solidFill>
              </a:rPr>
              <a:t> (-2) 低优先级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DISPATCH_QUEUE_PRIORITY_BACKGROUND</a:t>
            </a:r>
            <a:r>
              <a:rPr lang="en-US" sz="3200" dirty="0">
                <a:solidFill>
                  <a:schemeClr val="tx2"/>
                </a:solidFill>
              </a:rPr>
              <a:t> INT16_MIN 后台优先级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为未来保留使用的，应该永远传入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</a:p>
          <a:p>
            <a:r>
              <a:rPr lang="en-US" sz="3600" dirty="0">
                <a:solidFill>
                  <a:schemeClr val="tx2"/>
                </a:solidFill>
              </a:rPr>
              <a:t>结论：如果要适配 iOS 7.0 &amp; 8.0，使用以下代码： </a:t>
            </a:r>
            <a:r>
              <a:rPr lang="en-US" dirty="0" err="1">
                <a:solidFill>
                  <a:schemeClr val="tx2"/>
                </a:solidFill>
              </a:rPr>
              <a:t>dispatch_get_global_queue</a:t>
            </a:r>
            <a:r>
              <a:rPr lang="en-US" dirty="0">
                <a:solidFill>
                  <a:schemeClr val="tx2"/>
                </a:solidFill>
              </a:rPr>
              <a:t>(0, 0);</a:t>
            </a:r>
          </a:p>
        </p:txBody>
      </p:sp>
    </p:spTree>
    <p:extLst>
      <p:ext uri="{BB962C8B-B14F-4D97-AF65-F5344CB8AC3E}">
        <p14:creationId xmlns:p14="http://schemas.microsoft.com/office/powerpoint/2010/main" val="206505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</a:rPr>
              <a:t>GCD</a:t>
            </a:r>
            <a:r>
              <a:rPr lang="zh-CN" altLang="en-US" sz="3600" dirty="0" smtClean="0">
                <a:solidFill>
                  <a:schemeClr val="tx2"/>
                </a:solidFill>
              </a:rPr>
              <a:t>阶段练习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任务</a:t>
            </a:r>
            <a:r>
              <a:rPr lang="en-US" altLang="zh-CN" sz="2400" dirty="0" smtClean="0">
                <a:solidFill>
                  <a:schemeClr val="tx2"/>
                </a:solidFill>
              </a:rPr>
              <a:t>1,2</a:t>
            </a:r>
            <a:r>
              <a:rPr lang="zh-CN" altLang="en-US" sz="2400" dirty="0" smtClean="0">
                <a:solidFill>
                  <a:schemeClr val="tx2"/>
                </a:solidFill>
              </a:rPr>
              <a:t>在子线程顺序执行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   完成之后通知主线程执行任务</a:t>
            </a:r>
            <a:r>
              <a:rPr lang="en-US" altLang="zh-CN" sz="2400" dirty="0" smtClean="0">
                <a:solidFill>
                  <a:schemeClr val="tx2"/>
                </a:solidFill>
              </a:rPr>
              <a:t>3,4</a:t>
            </a:r>
            <a:r>
              <a:rPr lang="zh-CN" altLang="en-US" sz="2400" dirty="0" smtClean="0">
                <a:solidFill>
                  <a:schemeClr val="tx2"/>
                </a:solidFill>
              </a:rPr>
              <a:t>并顺序执行</a:t>
            </a: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   完成之后开启任务</a:t>
            </a:r>
            <a:r>
              <a:rPr lang="en-US" altLang="zh-CN" sz="2400" dirty="0" smtClean="0">
                <a:solidFill>
                  <a:schemeClr val="tx2"/>
                </a:solidFill>
              </a:rPr>
              <a:t>5,6,7</a:t>
            </a:r>
            <a:r>
              <a:rPr lang="zh-CN" altLang="en-US" sz="2400" dirty="0" smtClean="0">
                <a:solidFill>
                  <a:schemeClr val="tx2"/>
                </a:solidFill>
              </a:rPr>
              <a:t>并发执行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7338" y="5857462"/>
            <a:ext cx="7765774" cy="39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7" idx="1"/>
          </p:cNvCxnSpPr>
          <p:nvPr/>
        </p:nvCxnSpPr>
        <p:spPr>
          <a:xfrm rot="5400000" flipH="1" flipV="1">
            <a:off x="740538" y="5023335"/>
            <a:ext cx="1054238" cy="5756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55477" y="4313583"/>
            <a:ext cx="636104" cy="9409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449169" y="4313583"/>
            <a:ext cx="636104" cy="9409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743758" y="5367821"/>
            <a:ext cx="636104" cy="9409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636962" y="5367821"/>
            <a:ext cx="636104" cy="9409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Elbow Connector 28"/>
          <p:cNvCxnSpPr>
            <a:stCxn id="20" idx="3"/>
            <a:endCxn id="26" idx="1"/>
          </p:cNvCxnSpPr>
          <p:nvPr/>
        </p:nvCxnSpPr>
        <p:spPr>
          <a:xfrm>
            <a:off x="3085273" y="4784035"/>
            <a:ext cx="658485" cy="10542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113112" y="2364498"/>
            <a:ext cx="636104" cy="9409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113112" y="3522423"/>
            <a:ext cx="636104" cy="9409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113112" y="4680348"/>
            <a:ext cx="636104" cy="9409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4" name="Elbow Connector 33"/>
          <p:cNvCxnSpPr>
            <a:stCxn id="27" idx="3"/>
            <a:endCxn id="30" idx="1"/>
          </p:cNvCxnSpPr>
          <p:nvPr/>
        </p:nvCxnSpPr>
        <p:spPr>
          <a:xfrm flipV="1">
            <a:off x="5273066" y="2834950"/>
            <a:ext cx="1840046" cy="3003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4052" y="60327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红色为主线程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1" name="Elbow Connector 40"/>
          <p:cNvCxnSpPr>
            <a:stCxn id="27" idx="3"/>
            <a:endCxn id="31" idx="1"/>
          </p:cNvCxnSpPr>
          <p:nvPr/>
        </p:nvCxnSpPr>
        <p:spPr>
          <a:xfrm flipV="1">
            <a:off x="5273066" y="3992875"/>
            <a:ext cx="1840046" cy="1845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7" idx="3"/>
            <a:endCxn id="32" idx="1"/>
          </p:cNvCxnSpPr>
          <p:nvPr/>
        </p:nvCxnSpPr>
        <p:spPr>
          <a:xfrm flipV="1">
            <a:off x="5273066" y="5150800"/>
            <a:ext cx="1840046" cy="6874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77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7" grpId="0" animBg="1"/>
      <p:bldP spid="20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011936" y="5518665"/>
            <a:ext cx="7266432" cy="12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06570" y="5766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主线程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11936" y="865632"/>
            <a:ext cx="7607808" cy="86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11936" y="1883664"/>
            <a:ext cx="7607808" cy="86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11936" y="2901696"/>
            <a:ext cx="7607808" cy="86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0372" y="11137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串行队列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5788" y="21396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主队列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0372" y="31498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并行队列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43584" y="1001451"/>
            <a:ext cx="682752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109216" y="1005762"/>
            <a:ext cx="682752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829056" y="1189981"/>
            <a:ext cx="268224" cy="232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829056" y="2208013"/>
            <a:ext cx="268224" cy="232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829056" y="3218241"/>
            <a:ext cx="268224" cy="232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000" y="969263"/>
            <a:ext cx="682752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43584" y="2019483"/>
            <a:ext cx="682752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09216" y="2019483"/>
            <a:ext cx="682752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 flipH="1">
            <a:off x="1584960" y="1578863"/>
            <a:ext cx="1804416" cy="44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0" idx="0"/>
          </p:cNvCxnSpPr>
          <p:nvPr/>
        </p:nvCxnSpPr>
        <p:spPr>
          <a:xfrm flipH="1">
            <a:off x="2450592" y="1578863"/>
            <a:ext cx="938784" cy="44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048000" y="2019483"/>
            <a:ext cx="682752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316736" y="3029711"/>
            <a:ext cx="682752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145792" y="3029711"/>
            <a:ext cx="682752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048000" y="3029711"/>
            <a:ext cx="682752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2"/>
            <a:endCxn id="28" idx="0"/>
          </p:cNvCxnSpPr>
          <p:nvPr/>
        </p:nvCxnSpPr>
        <p:spPr>
          <a:xfrm flipH="1">
            <a:off x="1658112" y="2629083"/>
            <a:ext cx="1731264" cy="40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  <a:endCxn id="29" idx="0"/>
          </p:cNvCxnSpPr>
          <p:nvPr/>
        </p:nvCxnSpPr>
        <p:spPr>
          <a:xfrm flipH="1">
            <a:off x="2487168" y="2629083"/>
            <a:ext cx="902208" cy="40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2"/>
            <a:endCxn id="30" idx="0"/>
          </p:cNvCxnSpPr>
          <p:nvPr/>
        </p:nvCxnSpPr>
        <p:spPr>
          <a:xfrm>
            <a:off x="3389376" y="2629083"/>
            <a:ext cx="0" cy="40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11936" y="4621212"/>
            <a:ext cx="7266432" cy="12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06570" y="4869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子线程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延时执行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iOS</a:t>
            </a:r>
            <a:r>
              <a:rPr lang="zh-CN" altLang="en-US" sz="1800" dirty="0"/>
              <a:t>常见的延时执行有</a:t>
            </a:r>
            <a:r>
              <a:rPr lang="en-US" altLang="zh-CN" sz="1800" dirty="0"/>
              <a:t>2</a:t>
            </a:r>
            <a:r>
              <a:rPr lang="zh-CN" altLang="en-US" sz="1800" dirty="0"/>
              <a:t>种方式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调用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 dirty="0"/>
              <a:t>的方法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performSelector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 err="1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 dirty="0">
                <a:solidFill>
                  <a:srgbClr val="2E0D6E"/>
                </a:solidFill>
                <a:latin typeface="Menlo-Regular"/>
              </a:rPr>
              <a:t>afterDelay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秒后再调用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 dirty="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使用</a:t>
            </a:r>
            <a:r>
              <a:rPr lang="en-US" altLang="zh-CN" sz="1800" dirty="0"/>
              <a:t>GCD</a:t>
            </a:r>
            <a:r>
              <a:rPr lang="zh-CN" altLang="en-US" sz="1800" dirty="0"/>
              <a:t>函数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dispatch_after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dispatch_time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DISPATCH_TIME_NOW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int64_t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600" dirty="0">
                <a:solidFill>
                  <a:srgbClr val="643820"/>
                </a:solidFill>
                <a:latin typeface="Menlo-Regular"/>
              </a:rPr>
              <a:t>NSEC_PER_SEC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)), </a:t>
            </a:r>
            <a:r>
              <a:rPr lang="en-US" altLang="zh-CN" sz="1600" dirty="0" err="1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秒后</a:t>
            </a:r>
            <a:r>
              <a:rPr lang="zh-TW" altLang="en-US" sz="1600" dirty="0">
                <a:solidFill>
                  <a:srgbClr val="FF0000"/>
                </a:solidFill>
                <a:latin typeface="STHeitiSC-Light"/>
              </a:rPr>
              <a:t>异步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执行这里的代码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677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队列组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有这么</a:t>
            </a:r>
            <a:r>
              <a:rPr lang="en-US" altLang="zh-CN" sz="1800" dirty="0"/>
              <a:t>1</a:t>
            </a:r>
            <a:r>
              <a:rPr lang="zh-CN" altLang="en-US" sz="1800" dirty="0"/>
              <a:t>种需求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首先：分别异步执行</a:t>
            </a:r>
            <a:r>
              <a:rPr lang="en-US" altLang="zh-CN" sz="1800" dirty="0"/>
              <a:t>2</a:t>
            </a:r>
            <a:r>
              <a:rPr lang="zh-CN" altLang="en-US" sz="1800" dirty="0"/>
              <a:t>个耗时的操作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其次：等</a:t>
            </a:r>
            <a:r>
              <a:rPr lang="en-US" altLang="zh-CN" sz="1800" dirty="0"/>
              <a:t>2</a:t>
            </a:r>
            <a:r>
              <a:rPr lang="zh-CN" altLang="en-US" sz="1800" dirty="0"/>
              <a:t>个异步操作都执行完毕后，再回到主线程执行操作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如果想要快速高效地实现上述需求，可以考虑用队列组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dispatch_group_t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group = 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dispatch_group_create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 dirty="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2E0D6E"/>
                </a:solidFill>
                <a:latin typeface="Menlo-Regular"/>
              </a:rPr>
              <a:t>dispatch_group_notify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 dirty="0" err="1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latin typeface="STHeitiSC-Light"/>
              </a:rPr>
              <a:t>等前面的异步操作都执行完毕后，回到主线程</a:t>
            </a:r>
            <a:r>
              <a:rPr lang="en-US" altLang="zh-CN" sz="1800" dirty="0">
                <a:solidFill>
                  <a:srgbClr val="007400"/>
                </a:solidFill>
                <a:latin typeface="Menlo-Regular"/>
              </a:rPr>
              <a:t>...</a:t>
            </a:r>
            <a:endParaRPr lang="zh-CN" altLang="en-US" sz="18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538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dispatch_group_async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2237"/>
            <a:ext cx="8229600" cy="2421888"/>
          </a:xfrm>
        </p:spPr>
      </p:pic>
    </p:spTree>
    <p:extLst>
      <p:ext uri="{BB962C8B-B14F-4D97-AF65-F5344CB8AC3E}">
        <p14:creationId xmlns:p14="http://schemas.microsoft.com/office/powerpoint/2010/main" val="14586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zh-CN" altLang="en-US" sz="1800" dirty="0">
                <a:solidFill>
                  <a:schemeClr val="tx2"/>
                </a:solidFill>
              </a:rPr>
              <a:t>单例模式的作用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>
                <a:solidFill>
                  <a:schemeClr val="tx2"/>
                </a:solidFill>
              </a:rPr>
              <a:t>可以保证在程序运行过程，一个类只有一个实例，而且该实例易于供外界访问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>
                <a:solidFill>
                  <a:schemeClr val="tx2"/>
                </a:solidFill>
              </a:rPr>
              <a:t>从而方便地控制了实例个数，并节约系统资源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>
                <a:solidFill>
                  <a:schemeClr val="tx2"/>
                </a:solidFill>
              </a:rPr>
              <a:t>单例模式的使用场合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>
                <a:solidFill>
                  <a:schemeClr val="tx2"/>
                </a:solidFill>
              </a:rPr>
              <a:t>在整个应用程序中，共享一份资源（这份资源只需要创建初始化</a:t>
            </a:r>
            <a:r>
              <a:rPr lang="en-US" altLang="zh-CN" sz="1800" dirty="0">
                <a:solidFill>
                  <a:schemeClr val="tx2"/>
                </a:solidFill>
              </a:rPr>
              <a:t>1</a:t>
            </a:r>
            <a:r>
              <a:rPr lang="zh-CN" altLang="en-US" sz="1800" dirty="0">
                <a:solidFill>
                  <a:schemeClr val="tx2"/>
                </a:solidFill>
              </a:rPr>
              <a:t>次）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p"/>
            </a:pPr>
            <a:endParaRPr lang="zh-CN" alt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static </a:t>
            </a:r>
            <a:r>
              <a:rPr lang="en-US" sz="2000" dirty="0" err="1">
                <a:solidFill>
                  <a:schemeClr val="tx2"/>
                </a:solidFill>
              </a:rPr>
              <a:t>dispatch_once_t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onceToken</a:t>
            </a:r>
            <a:r>
              <a:rPr lang="en-US" sz="2000" dirty="0">
                <a:solidFill>
                  <a:schemeClr val="tx2"/>
                </a:solidFill>
              </a:rPr>
              <a:t>; </a:t>
            </a:r>
            <a:endParaRPr lang="zh-CN" alt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</a:rPr>
              <a:t>dispatch_once</a:t>
            </a:r>
            <a:r>
              <a:rPr lang="en-US" sz="2000" dirty="0">
                <a:solidFill>
                  <a:schemeClr val="tx2"/>
                </a:solidFill>
              </a:rPr>
              <a:t>(&amp;</a:t>
            </a:r>
            <a:r>
              <a:rPr lang="en-US" sz="2000" dirty="0" err="1">
                <a:solidFill>
                  <a:schemeClr val="tx2"/>
                </a:solidFill>
              </a:rPr>
              <a:t>onceToken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^{</a:t>
            </a:r>
            <a:endParaRPr lang="zh-CN" alt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//</a:t>
            </a:r>
            <a:r>
              <a:rPr lang="zh-CN" altLang="en-US" sz="2000" dirty="0" smtClean="0">
                <a:solidFill>
                  <a:schemeClr val="tx2"/>
                </a:solidFill>
              </a:rPr>
              <a:t>要初始化的代码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}); </a:t>
            </a:r>
            <a:endParaRPr lang="zh-CN" altLang="en-US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任务和队列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chemeClr val="tx2"/>
                </a:solidFill>
              </a:rPr>
              <a:t>GCD</a:t>
            </a:r>
            <a:r>
              <a:rPr lang="zh-CN" altLang="en-US" sz="1800" dirty="0">
                <a:solidFill>
                  <a:schemeClr val="tx2"/>
                </a:solidFill>
              </a:rPr>
              <a:t>中有</a:t>
            </a:r>
            <a:r>
              <a:rPr lang="en-US" altLang="zh-CN" sz="1800" dirty="0">
                <a:solidFill>
                  <a:schemeClr val="tx2"/>
                </a:solidFill>
              </a:rPr>
              <a:t>2</a:t>
            </a:r>
            <a:r>
              <a:rPr lang="zh-CN" altLang="en-US" sz="1800" dirty="0">
                <a:solidFill>
                  <a:schemeClr val="tx2"/>
                </a:solidFill>
              </a:rPr>
              <a:t>个核心概念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b="1" dirty="0">
                <a:solidFill>
                  <a:schemeClr val="tx2"/>
                </a:solidFill>
              </a:rPr>
              <a:t>任务</a:t>
            </a:r>
            <a:r>
              <a:rPr lang="zh-CN" altLang="zh-CN" sz="1800" dirty="0">
                <a:solidFill>
                  <a:schemeClr val="tx2"/>
                </a:solidFill>
              </a:rPr>
              <a:t>：</a:t>
            </a:r>
            <a:r>
              <a:rPr lang="zh-CN" altLang="en-US" sz="1800" dirty="0">
                <a:solidFill>
                  <a:schemeClr val="tx2"/>
                </a:solidFill>
              </a:rPr>
              <a:t>执行什么操作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b="1" dirty="0">
                <a:solidFill>
                  <a:schemeClr val="tx2"/>
                </a:solidFill>
              </a:rPr>
              <a:t>队列</a:t>
            </a:r>
            <a:r>
              <a:rPr lang="zh-CN" altLang="en-US" sz="1800" dirty="0">
                <a:solidFill>
                  <a:schemeClr val="tx2"/>
                </a:solidFill>
              </a:rPr>
              <a:t>：用来存放任务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chemeClr val="tx2"/>
                </a:solidFill>
              </a:rPr>
              <a:t>GCD</a:t>
            </a:r>
            <a:r>
              <a:rPr lang="zh-CN" altLang="en-US" sz="1800" dirty="0">
                <a:solidFill>
                  <a:schemeClr val="tx2"/>
                </a:solidFill>
              </a:rPr>
              <a:t>的使用</a:t>
            </a:r>
            <a:r>
              <a:rPr lang="zh-CN" altLang="en-US" sz="1800" dirty="0" smtClean="0">
                <a:solidFill>
                  <a:schemeClr val="tx2"/>
                </a:solidFill>
              </a:rPr>
              <a:t>就</a:t>
            </a:r>
            <a:r>
              <a:rPr lang="en-US" altLang="zh-CN" sz="1800" dirty="0" smtClean="0">
                <a:solidFill>
                  <a:schemeClr val="tx2"/>
                </a:solidFill>
              </a:rPr>
              <a:t>2</a:t>
            </a:r>
            <a:r>
              <a:rPr lang="zh-CN" altLang="en-US" sz="1800" dirty="0" smtClean="0">
                <a:solidFill>
                  <a:schemeClr val="tx2"/>
                </a:solidFill>
              </a:rPr>
              <a:t>个</a:t>
            </a:r>
            <a:r>
              <a:rPr lang="zh-CN" altLang="en-US" sz="1800" dirty="0">
                <a:solidFill>
                  <a:schemeClr val="tx2"/>
                </a:solidFill>
              </a:rPr>
              <a:t>步骤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2"/>
                </a:solidFill>
              </a:rPr>
              <a:t>定制任务</a:t>
            </a:r>
            <a:r>
              <a:rPr lang="en-US" altLang="zh-CN" sz="1800" dirty="0">
                <a:solidFill>
                  <a:schemeClr val="tx2"/>
                </a:solidFill>
              </a:rPr>
              <a:t>:</a:t>
            </a:r>
            <a:r>
              <a:rPr lang="zh-CN" altLang="en-US" sz="1800" dirty="0" smtClean="0">
                <a:solidFill>
                  <a:schemeClr val="tx2"/>
                </a:solidFill>
              </a:rPr>
              <a:t>确定</a:t>
            </a:r>
            <a:r>
              <a:rPr lang="zh-CN" altLang="en-US" sz="1800" dirty="0">
                <a:solidFill>
                  <a:schemeClr val="tx2"/>
                </a:solidFill>
              </a:rPr>
              <a:t>想做的事情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+mj-lt"/>
              <a:buAutoNum type="arabicPeriod"/>
            </a:pPr>
            <a:r>
              <a:rPr lang="zh-CN" altLang="en-US" sz="1800" dirty="0" smtClean="0">
                <a:solidFill>
                  <a:schemeClr val="tx2"/>
                </a:solidFill>
              </a:rPr>
              <a:t>将</a:t>
            </a:r>
            <a:r>
              <a:rPr lang="zh-CN" altLang="en-US" sz="1800" dirty="0">
                <a:solidFill>
                  <a:schemeClr val="tx2"/>
                </a:solidFill>
              </a:rPr>
              <a:t>任务添加到队列</a:t>
            </a:r>
            <a:r>
              <a:rPr lang="zh-CN" altLang="en-US" sz="1800" dirty="0" smtClean="0">
                <a:solidFill>
                  <a:schemeClr val="tx2"/>
                </a:solidFill>
              </a:rPr>
              <a:t>中</a:t>
            </a:r>
            <a:r>
              <a:rPr lang="en-US" altLang="zh-CN" sz="1800" dirty="0" smtClean="0">
                <a:solidFill>
                  <a:schemeClr val="tx2"/>
                </a:solidFill>
              </a:rPr>
              <a:t>:</a:t>
            </a:r>
            <a:r>
              <a:rPr lang="zh-CN" altLang="en-US" sz="1800" dirty="0" smtClean="0">
                <a:solidFill>
                  <a:schemeClr val="tx2"/>
                </a:solidFill>
              </a:rPr>
              <a:t>指定运行方式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altLang="zh-CN" sz="1800" dirty="0">
                <a:solidFill>
                  <a:schemeClr val="tx2"/>
                </a:solidFill>
              </a:rPr>
              <a:t>GCD</a:t>
            </a:r>
            <a:r>
              <a:rPr lang="zh-CN" altLang="en-US" sz="1800" dirty="0">
                <a:solidFill>
                  <a:schemeClr val="tx2"/>
                </a:solidFill>
              </a:rPr>
              <a:t>会自动将队列中的任务取出，放到对应的线程中执行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>
                <a:solidFill>
                  <a:schemeClr val="tx2"/>
                </a:solidFill>
              </a:rPr>
              <a:t>任务的取出遵循队列的</a:t>
            </a:r>
            <a:r>
              <a:rPr lang="en-US" altLang="zh-CN" sz="1800" dirty="0">
                <a:solidFill>
                  <a:schemeClr val="tx2"/>
                </a:solidFill>
              </a:rPr>
              <a:t>FIFO</a:t>
            </a:r>
            <a:r>
              <a:rPr lang="zh-CN" altLang="en-US" sz="1800" dirty="0">
                <a:solidFill>
                  <a:schemeClr val="tx2"/>
                </a:solidFill>
              </a:rPr>
              <a:t>原则：先进先出，后进后出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780586" y="4792096"/>
            <a:ext cx="7738946" cy="1048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37063" y="4917687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29883" y="4917686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22703" y="4917685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15523" y="4909183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62131" y="4917684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391615" y="4909182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10344" y="4917684"/>
            <a:ext cx="847493" cy="814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334539" y="5157579"/>
            <a:ext cx="685799" cy="334247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队列的类型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zh-CN" altLang="en-US" sz="2000" dirty="0" smtClean="0">
                <a:solidFill>
                  <a:srgbClr val="FF0000"/>
                </a:solidFill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</a:rPr>
              <a:t>发</a:t>
            </a:r>
            <a:r>
              <a:rPr lang="zh-CN" altLang="en-US" sz="2000" dirty="0"/>
              <a:t>队列（</a:t>
            </a:r>
            <a:r>
              <a:rPr lang="en-US" altLang="zh-CN" sz="2000" dirty="0"/>
              <a:t>Concurrent Dispatch Queue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Font typeface="+mj-lt"/>
              <a:buAutoNum type="arabicPeriod"/>
            </a:pPr>
            <a:r>
              <a:rPr lang="zh-CN" altLang="en-US" sz="2000" dirty="0"/>
              <a:t>可以让多个任务</a:t>
            </a:r>
            <a:r>
              <a:rPr lang="zh-CN" altLang="en-US" sz="2000" dirty="0">
                <a:solidFill>
                  <a:srgbClr val="0000FF"/>
                </a:solidFill>
              </a:rPr>
              <a:t>并发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00FF"/>
                </a:solidFill>
              </a:rPr>
              <a:t>同时</a:t>
            </a:r>
            <a:r>
              <a:rPr lang="zh-CN" altLang="en-US" sz="2000" dirty="0"/>
              <a:t>）执行</a:t>
            </a:r>
            <a:r>
              <a:rPr lang="zh-CN" altLang="zh-CN" sz="2000" dirty="0"/>
              <a:t>（</a:t>
            </a:r>
            <a:r>
              <a:rPr lang="zh-CN" altLang="en-US" sz="2000" dirty="0"/>
              <a:t>自动开启多个线程同时执行任务）</a:t>
            </a:r>
            <a:endParaRPr lang="en-US" altLang="zh-CN" sz="2000" dirty="0"/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0000FF"/>
                </a:solidFill>
              </a:rPr>
              <a:t>并发</a:t>
            </a:r>
            <a:r>
              <a:rPr lang="zh-CN" altLang="en-US" sz="2000" dirty="0"/>
              <a:t>功能只有在</a:t>
            </a:r>
            <a:r>
              <a:rPr lang="zh-CN" altLang="en-US" sz="2000" dirty="0">
                <a:solidFill>
                  <a:srgbClr val="0000FF"/>
                </a:solidFill>
              </a:rPr>
              <a:t>异步</a:t>
            </a:r>
            <a:r>
              <a:rPr lang="zh-CN" altLang="en-US" sz="2000" dirty="0"/>
              <a:t>（</a:t>
            </a:r>
            <a:r>
              <a:rPr lang="en-US" altLang="zh-CN" sz="2000" dirty="0" err="1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2000" dirty="0" err="1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2000" dirty="0"/>
              <a:t>）函数下才有效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charset="2"/>
              <a:buChar char="§"/>
            </a:pPr>
            <a:r>
              <a:rPr lang="zh-CN" altLang="en-US" sz="2000" dirty="0">
                <a:solidFill>
                  <a:srgbClr val="FF0000"/>
                </a:solidFill>
              </a:rPr>
              <a:t>串行</a:t>
            </a:r>
            <a:r>
              <a:rPr lang="zh-CN" altLang="en-US" sz="2000" dirty="0"/>
              <a:t>队列（</a:t>
            </a:r>
            <a:r>
              <a:rPr lang="en-US" altLang="zh-CN" sz="2000" dirty="0"/>
              <a:t>Serial Dispatch Queue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Font typeface="+mj-lt"/>
              <a:buAutoNum type="arabicPeriod"/>
            </a:pPr>
            <a:r>
              <a:rPr lang="zh-CN" altLang="en-US" sz="2000" dirty="0"/>
              <a:t>让任务一个接着一个地执行（一个任务执行完毕后，再执行下一个任务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+mj-lt"/>
              <a:buAutoNum type="arabicPeriod"/>
            </a:pPr>
            <a:endParaRPr lang="en-US" altLang="zh-CN" sz="2000" dirty="0"/>
          </a:p>
          <a:p>
            <a:pPr>
              <a:buFont typeface="Wingdings" charset="2"/>
              <a:buChar char="§"/>
            </a:pPr>
            <a:r>
              <a:rPr lang="zh-CN" altLang="en-US" sz="2000" dirty="0" smtClean="0"/>
              <a:t>主队列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 smtClean="0"/>
              <a:t>特殊</a:t>
            </a:r>
            <a:r>
              <a:rPr lang="zh-CN" altLang="en-US" sz="2000" dirty="0"/>
              <a:t>的串行队</a:t>
            </a:r>
            <a:r>
              <a:rPr lang="zh-CN" altLang="en-US" sz="2000" dirty="0" smtClean="0"/>
              <a:t>列，代表主线程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699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执行任务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131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chemeClr val="tx2"/>
                </a:solidFill>
              </a:rPr>
              <a:t>GCD</a:t>
            </a:r>
            <a:r>
              <a:rPr lang="zh-CN" altLang="en-US" sz="1800" dirty="0">
                <a:solidFill>
                  <a:schemeClr val="tx2"/>
                </a:solidFill>
              </a:rPr>
              <a:t>中有</a:t>
            </a:r>
            <a:r>
              <a:rPr lang="en-US" altLang="zh-CN" sz="1800" dirty="0">
                <a:solidFill>
                  <a:schemeClr val="tx2"/>
                </a:solidFill>
              </a:rPr>
              <a:t>2</a:t>
            </a:r>
            <a:r>
              <a:rPr lang="zh-CN" altLang="en-US" sz="1800" dirty="0">
                <a:solidFill>
                  <a:schemeClr val="tx2"/>
                </a:solidFill>
              </a:rPr>
              <a:t>个用来执行任务的函数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 smtClean="0">
                <a:solidFill>
                  <a:schemeClr val="tx2"/>
                </a:solidFill>
              </a:rPr>
              <a:t>同步</a:t>
            </a:r>
            <a:r>
              <a:rPr lang="zh-CN" altLang="en-US" sz="1800" dirty="0">
                <a:solidFill>
                  <a:schemeClr val="tx2"/>
                </a:solidFill>
              </a:rPr>
              <a:t>的方式执行任务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tx2"/>
                </a:solidFill>
                <a:latin typeface="Menlo-Regular"/>
              </a:rPr>
              <a:t>dispatch_</a:t>
            </a:r>
            <a:r>
              <a:rPr lang="en-US" altLang="zh-CN" sz="1800" dirty="0" err="1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800" dirty="0">
                <a:solidFill>
                  <a:schemeClr val="tx2"/>
                </a:solidFill>
                <a:latin typeface="Menlo-Regular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Menlo-Regular"/>
              </a:rPr>
              <a:t>dispatch_queue_t</a:t>
            </a:r>
            <a:r>
              <a:rPr lang="en-US" altLang="zh-CN" sz="1800" dirty="0">
                <a:solidFill>
                  <a:schemeClr val="tx2"/>
                </a:solidFill>
                <a:latin typeface="Menlo-Regular"/>
              </a:rPr>
              <a:t> queue, </a:t>
            </a:r>
            <a:r>
              <a:rPr lang="en-US" altLang="zh-CN" sz="1800" dirty="0" err="1">
                <a:solidFill>
                  <a:schemeClr val="tx2"/>
                </a:solidFill>
                <a:latin typeface="Menlo-Regular"/>
              </a:rPr>
              <a:t>dispatch_block_t</a:t>
            </a:r>
            <a:r>
              <a:rPr lang="en-US" altLang="zh-CN" sz="1800" dirty="0">
                <a:solidFill>
                  <a:schemeClr val="tx2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 smtClean="0">
                <a:solidFill>
                  <a:schemeClr val="tx2"/>
                </a:solidFill>
              </a:rPr>
              <a:t>异步</a:t>
            </a:r>
            <a:r>
              <a:rPr lang="zh-CN" altLang="en-US" sz="1800" dirty="0">
                <a:solidFill>
                  <a:schemeClr val="tx2"/>
                </a:solidFill>
              </a:rPr>
              <a:t>的方式执行任务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tx2"/>
                </a:solidFill>
                <a:latin typeface="Menlo-Regular"/>
              </a:rPr>
              <a:t>dispatch_</a:t>
            </a:r>
            <a:r>
              <a:rPr lang="en-US" altLang="zh-CN" sz="1800" dirty="0" err="1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800" dirty="0">
                <a:solidFill>
                  <a:schemeClr val="tx2"/>
                </a:solidFill>
                <a:latin typeface="Menlo-Regular"/>
              </a:rPr>
              <a:t>(</a:t>
            </a:r>
            <a:r>
              <a:rPr lang="en-US" altLang="zh-CN" sz="1800" dirty="0" err="1">
                <a:solidFill>
                  <a:schemeClr val="tx2"/>
                </a:solidFill>
                <a:latin typeface="Menlo-Regular"/>
              </a:rPr>
              <a:t>dispatch_queue_t</a:t>
            </a:r>
            <a:r>
              <a:rPr lang="en-US" altLang="zh-CN" sz="1800" dirty="0">
                <a:solidFill>
                  <a:schemeClr val="tx2"/>
                </a:solidFill>
                <a:latin typeface="Menlo-Regular"/>
              </a:rPr>
              <a:t> queue, </a:t>
            </a:r>
            <a:r>
              <a:rPr lang="en-US" altLang="zh-CN" sz="1800" dirty="0" err="1">
                <a:solidFill>
                  <a:schemeClr val="tx2"/>
                </a:solidFill>
                <a:latin typeface="Menlo-Regular"/>
              </a:rPr>
              <a:t>dispatch_block_t</a:t>
            </a:r>
            <a:r>
              <a:rPr lang="en-US" altLang="zh-CN" sz="1800" dirty="0">
                <a:solidFill>
                  <a:schemeClr val="tx2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chemeClr val="tx2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2"/>
                </a:solidFill>
                <a:latin typeface="Menlo-Regular"/>
              </a:rPr>
              <a:t>             queue</a:t>
            </a:r>
            <a:r>
              <a:rPr lang="zh-CN" altLang="en-US" sz="1800" dirty="0">
                <a:solidFill>
                  <a:schemeClr val="tx2"/>
                </a:solidFill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</a:rPr>
              <a:t>队列</a:t>
            </a:r>
            <a:r>
              <a:rPr lang="en-US" altLang="zh-CN" sz="1800" dirty="0" smtClean="0">
                <a:solidFill>
                  <a:schemeClr val="tx2"/>
                </a:solidFill>
                <a:latin typeface="Menlo-Regular"/>
              </a:rPr>
              <a:t>   block</a:t>
            </a:r>
            <a:r>
              <a:rPr lang="zh-CN" altLang="en-US" sz="1800" dirty="0">
                <a:solidFill>
                  <a:schemeClr val="tx2"/>
                </a:solidFill>
              </a:rPr>
              <a:t>：任务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2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2"/>
                </a:solidFill>
              </a:rPr>
              <a:t>       </a:t>
            </a:r>
            <a:r>
              <a:rPr lang="zh-CN" altLang="en-US" sz="1800" dirty="0" smtClean="0">
                <a:solidFill>
                  <a:schemeClr val="tx2"/>
                </a:solidFill>
              </a:rPr>
              <a:t>同步</a:t>
            </a:r>
            <a:r>
              <a:rPr lang="zh-CN" altLang="en-US" sz="1800" dirty="0">
                <a:solidFill>
                  <a:schemeClr val="tx2"/>
                </a:solidFill>
              </a:rPr>
              <a:t>和异步的区别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>
                <a:solidFill>
                  <a:schemeClr val="tx2"/>
                </a:solidFill>
              </a:rPr>
              <a:t>同步：在当前线程中执行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>
                <a:solidFill>
                  <a:schemeClr val="tx2"/>
                </a:solidFill>
              </a:rPr>
              <a:t>异步：在另一条线程中执行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容易混淆的术语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2"/>
                </a:solidFill>
              </a:rPr>
              <a:t>有</a:t>
            </a:r>
            <a:r>
              <a:rPr lang="en-US" altLang="zh-CN" sz="1800" dirty="0">
                <a:solidFill>
                  <a:schemeClr val="tx2"/>
                </a:solidFill>
              </a:rPr>
              <a:t>4</a:t>
            </a:r>
            <a:r>
              <a:rPr lang="zh-CN" altLang="en-US" sz="1800" dirty="0">
                <a:solidFill>
                  <a:schemeClr val="tx2"/>
                </a:solidFill>
              </a:rPr>
              <a:t>个术语比较容易混淆：同步、异步、并发、串行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§"/>
            </a:pPr>
            <a:r>
              <a:rPr lang="zh-CN" altLang="en-US" sz="1800" dirty="0">
                <a:solidFill>
                  <a:srgbClr val="0000FF"/>
                </a:solidFill>
              </a:rPr>
              <a:t>同步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0000FF"/>
                </a:solidFill>
              </a:rPr>
              <a:t>异步</a:t>
            </a:r>
            <a:r>
              <a:rPr lang="zh-CN" altLang="en-US" sz="1800" dirty="0"/>
              <a:t>决定了要不要开启新的线程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同步：在当前线程中执行任务，不具备开启新线程的能力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异步：在新的线程中执行任务，具备开启新线程的能力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>
              <a:buFont typeface="Wingdings" charset="2"/>
              <a:buChar char="§"/>
            </a:pPr>
            <a:r>
              <a:rPr lang="zh-CN" altLang="en-US" sz="1800" dirty="0">
                <a:solidFill>
                  <a:srgbClr val="FF0000"/>
                </a:solidFill>
              </a:rPr>
              <a:t>并发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串行</a:t>
            </a:r>
            <a:r>
              <a:rPr lang="zh-CN" altLang="en-US" sz="1800" dirty="0"/>
              <a:t>决定了任务的执行方式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并发：多个任务并发（同时）执行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串行：一个任务执行完毕后，再执行下一个任务</a:t>
            </a:r>
            <a:endParaRPr lang="en-US" altLang="zh-CN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497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串行队列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以</a:t>
            </a:r>
            <a:r>
              <a:rPr lang="zh-CN" altLang="en-US" sz="2400" dirty="0">
                <a:solidFill>
                  <a:schemeClr val="tx2"/>
                </a:solidFill>
              </a:rPr>
              <a:t>先进先出的方式，顺序调度队列中的任务执行</a:t>
            </a:r>
          </a:p>
          <a:p>
            <a:r>
              <a:rPr lang="zh-CN" altLang="en-US" sz="2400" dirty="0">
                <a:solidFill>
                  <a:schemeClr val="tx2"/>
                </a:solidFill>
              </a:rPr>
              <a:t>无论队列中所指定的执行任务函数是同步还是异步，都会等待前一个任务执行完成后，再调度后面的任务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29" y="3863181"/>
            <a:ext cx="3884342" cy="21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schemeClr val="tx2"/>
                </a:solidFill>
              </a:rPr>
              <a:t>串行队列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zh-CN" altLang="en-US" sz="1800" dirty="0" smtClean="0">
                <a:solidFill>
                  <a:schemeClr val="tx2"/>
                </a:solidFill>
              </a:rPr>
              <a:t>使用</a:t>
            </a:r>
            <a:r>
              <a:rPr lang="en-US" altLang="zh-CN" sz="1800" dirty="0" err="1">
                <a:solidFill>
                  <a:schemeClr val="tx2"/>
                </a:solidFill>
                <a:latin typeface="Menlo-Regular"/>
              </a:rPr>
              <a:t>dispatch_queue_create</a:t>
            </a:r>
            <a:r>
              <a:rPr lang="zh-CN" altLang="en-US" sz="1800" dirty="0">
                <a:solidFill>
                  <a:schemeClr val="tx2"/>
                </a:solidFill>
              </a:rPr>
              <a:t>函数创建串行队列</a:t>
            </a:r>
            <a:endParaRPr lang="en-US" altLang="zh-C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1600" dirty="0" err="1" smtClean="0">
                <a:solidFill>
                  <a:schemeClr val="tx2"/>
                </a:solidFill>
                <a:latin typeface="Menlo-Regular"/>
              </a:rPr>
              <a:t>dispatch_queue_create</a:t>
            </a:r>
            <a:r>
              <a:rPr lang="en-US" altLang="zh-CN" sz="1600" dirty="0" smtClean="0">
                <a:solidFill>
                  <a:schemeClr val="tx2"/>
                </a:solidFill>
                <a:latin typeface="Menlo-Regular"/>
              </a:rPr>
              <a:t>(</a:t>
            </a:r>
            <a:r>
              <a:rPr lang="en-US" altLang="zh-CN" sz="1600" dirty="0" err="1" smtClean="0">
                <a:solidFill>
                  <a:schemeClr val="tx2"/>
                </a:solidFill>
                <a:latin typeface="Menlo-Regular"/>
              </a:rPr>
              <a:t>const</a:t>
            </a:r>
            <a:r>
              <a:rPr lang="en-US" altLang="zh-CN" sz="1600" dirty="0" smtClean="0">
                <a:solidFill>
                  <a:schemeClr val="tx2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Menlo-Regular"/>
              </a:rPr>
              <a:t>char *</a:t>
            </a:r>
            <a:r>
              <a:rPr lang="en-US" altLang="zh-CN" sz="1600" dirty="0" err="1" smtClean="0">
                <a:solidFill>
                  <a:schemeClr val="tx2"/>
                </a:solidFill>
                <a:latin typeface="Menlo-Regular"/>
              </a:rPr>
              <a:t>label,dispatch_queue_attr_t</a:t>
            </a:r>
            <a:r>
              <a:rPr lang="en-US" altLang="zh-CN" sz="1600" dirty="0" smtClean="0">
                <a:solidFill>
                  <a:schemeClr val="tx2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  <a:latin typeface="Menlo-Regular"/>
              </a:rPr>
              <a:t>attr</a:t>
            </a:r>
            <a:r>
              <a:rPr lang="en-US" altLang="zh-CN" sz="1600" dirty="0">
                <a:solidFill>
                  <a:schemeClr val="tx2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2"/>
                </a:solidFill>
                <a:latin typeface="Menlo-Regular"/>
              </a:rPr>
              <a:t>参数</a:t>
            </a:r>
            <a:r>
              <a:rPr lang="en-US" altLang="zh-CN" sz="1600" dirty="0">
                <a:solidFill>
                  <a:schemeClr val="tx2"/>
                </a:solidFill>
                <a:latin typeface="Menlo-Regular"/>
              </a:rPr>
              <a:t>1</a:t>
            </a:r>
            <a:r>
              <a:rPr lang="zh-CN" altLang="en-US" sz="1600" dirty="0">
                <a:solidFill>
                  <a:schemeClr val="tx2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Menlo-Regular"/>
              </a:rPr>
              <a:t>Label:</a:t>
            </a:r>
            <a:r>
              <a:rPr lang="zh-CN" altLang="en-US" sz="1600" dirty="0">
                <a:solidFill>
                  <a:schemeClr val="tx2"/>
                </a:solidFill>
                <a:latin typeface="Menlo-Regular"/>
              </a:rPr>
              <a:t>队列名称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2"/>
                </a:solidFill>
                <a:latin typeface="Menlo-Regular"/>
              </a:rPr>
              <a:t>参数</a:t>
            </a:r>
            <a:r>
              <a:rPr lang="en-US" altLang="zh-CN" sz="1600" dirty="0">
                <a:solidFill>
                  <a:schemeClr val="tx2"/>
                </a:solidFill>
                <a:latin typeface="Menlo-Regular"/>
              </a:rPr>
              <a:t>2</a:t>
            </a:r>
            <a:r>
              <a:rPr lang="zh-CN" altLang="en-US" sz="1600" dirty="0">
                <a:solidFill>
                  <a:schemeClr val="tx2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  <a:latin typeface="Menlo-Regular"/>
              </a:rPr>
              <a:t>Attr</a:t>
            </a:r>
            <a:r>
              <a:rPr lang="zh-CN" altLang="en-US" sz="1600" dirty="0">
                <a:solidFill>
                  <a:schemeClr val="tx2"/>
                </a:solidFill>
                <a:latin typeface="Menlo-Regular"/>
              </a:rPr>
              <a:t>：队列的属性 </a:t>
            </a:r>
            <a:r>
              <a:rPr lang="en-US" sz="1600" dirty="0">
                <a:solidFill>
                  <a:schemeClr val="tx2"/>
                </a:solidFill>
                <a:latin typeface="Menlo-Regular"/>
              </a:rPr>
              <a:t>DISPATCH_QUEUE_SERIAL</a:t>
            </a:r>
            <a:endParaRPr lang="en-US" altLang="zh-CN" sz="1600" dirty="0">
              <a:solidFill>
                <a:schemeClr val="tx2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2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40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</a:rPr>
              <a:t>串行队列的执行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94506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zh-CN" altLang="en-US" sz="1800" dirty="0">
                <a:solidFill>
                  <a:schemeClr val="tx2"/>
                </a:solidFill>
              </a:rPr>
              <a:t>串行队列，同步执行</a:t>
            </a:r>
          </a:p>
          <a:p>
            <a:pPr>
              <a:buFont typeface="Wingdings" charset="2"/>
              <a:buChar char="§"/>
            </a:pPr>
            <a:r>
              <a:rPr lang="zh-CN" altLang="en-US" sz="2000" baseline="30000" dirty="0" smtClean="0">
                <a:solidFill>
                  <a:schemeClr val="tx2"/>
                </a:solidFill>
                <a:latin typeface="Microsoft JhengHei" charset="0"/>
                <a:ea typeface="Microsoft JhengHei" charset="0"/>
                <a:cs typeface="Microsoft JhengHei" charset="0"/>
              </a:rPr>
              <a:t>不开线程，同步执行</a:t>
            </a:r>
            <a:r>
              <a:rPr lang="en-US" altLang="zh-CN" sz="2000" baseline="30000" dirty="0" smtClean="0">
                <a:solidFill>
                  <a:schemeClr val="tx2"/>
                </a:solidFill>
                <a:latin typeface="Microsoft JhengHei" charset="0"/>
                <a:ea typeface="Microsoft JhengHei" charset="0"/>
                <a:cs typeface="Microsoft JhengHei" charset="0"/>
              </a:rPr>
              <a:t>(</a:t>
            </a:r>
            <a:r>
              <a:rPr lang="zh-CN" altLang="en-US" sz="2000" baseline="30000" dirty="0" smtClean="0">
                <a:solidFill>
                  <a:schemeClr val="tx2"/>
                </a:solidFill>
                <a:latin typeface="Microsoft JhengHei" charset="0"/>
                <a:ea typeface="Microsoft JhengHei" charset="0"/>
                <a:cs typeface="Microsoft JhengHei" charset="0"/>
              </a:rPr>
              <a:t>在当前线程执行</a:t>
            </a:r>
            <a:r>
              <a:rPr lang="en-US" altLang="zh-CN" sz="2000" baseline="30000" dirty="0" smtClean="0">
                <a:solidFill>
                  <a:schemeClr val="tx2"/>
                </a:solidFill>
                <a:latin typeface="Microsoft JhengHei" charset="0"/>
                <a:ea typeface="Microsoft JhengHei" charset="0"/>
                <a:cs typeface="Microsoft JhengHei" charset="0"/>
              </a:rPr>
              <a:t>)</a:t>
            </a:r>
            <a:endParaRPr lang="en-US" altLang="zh-CN" sz="2000" baseline="30000" dirty="0">
              <a:solidFill>
                <a:schemeClr val="tx2"/>
              </a:solidFill>
              <a:latin typeface="Microsoft JhengHei" charset="0"/>
              <a:ea typeface="Microsoft JhengHei" charset="0"/>
              <a:cs typeface="Microsoft JhengHei" charset="0"/>
            </a:endParaRPr>
          </a:p>
          <a:p>
            <a:pPr marL="0" indent="0">
              <a:buNone/>
            </a:pP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#define DISPATCH_QUEUE_SERIAL NULL</a:t>
            </a:r>
          </a:p>
          <a:p>
            <a:pPr marL="0" indent="0">
              <a:buNone/>
            </a:pPr>
            <a:r>
              <a:rPr lang="en-US" sz="1800" baseline="30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dispatch_queue_t</a:t>
            </a:r>
            <a:r>
              <a:rPr lang="en-US" sz="1800" baseline="30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q = 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dispatch_queue_create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("test", DISPATCH_QUEUE_SERIAL);</a:t>
            </a:r>
          </a:p>
          <a:p>
            <a:pPr marL="0" indent="0">
              <a:buNone/>
            </a:pPr>
            <a:r>
              <a:rPr lang="da-DK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for (</a:t>
            </a:r>
            <a:r>
              <a:rPr lang="da-DK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da-DK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i = 0; i &lt; 10; i++) {</a:t>
            </a:r>
          </a:p>
          <a:p>
            <a:pPr marL="0" indent="0">
              <a:buNone/>
            </a:pPr>
            <a:r>
              <a:rPr lang="zh-CN" alt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en-US" altLang="zh-CN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//</a:t>
            </a:r>
            <a:r>
              <a:rPr lang="zh-CN" alt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同步执行</a:t>
            </a:r>
          </a:p>
          <a:p>
            <a:pPr marL="0" indent="0">
              <a:buNone/>
            </a:pP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dispatch_</a:t>
            </a:r>
            <a:r>
              <a:rPr lang="en-US" sz="1800" baseline="30000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sync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(q, ^{</a:t>
            </a:r>
          </a:p>
          <a:p>
            <a:pPr marL="0" indent="0">
              <a:buNone/>
            </a:pP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     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NSLog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(@"%@ -- %d",[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NSThread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currentThread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],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});</a:t>
            </a:r>
          </a:p>
          <a:p>
            <a:pPr marL="0" indent="0">
              <a:buNone/>
            </a:pPr>
            <a:r>
              <a:rPr lang="en-US" sz="1800" baseline="30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>
              <a:buFont typeface="Wingdings" charset="2"/>
              <a:buChar char="Ø"/>
            </a:pPr>
            <a:r>
              <a:rPr lang="zh-CN" altLang="en-US" sz="1800" dirty="0">
                <a:solidFill>
                  <a:schemeClr val="tx2"/>
                </a:solidFill>
              </a:rPr>
              <a:t>串行队列，异步执行</a:t>
            </a:r>
          </a:p>
          <a:p>
            <a:pPr marL="0" indent="0">
              <a:buNone/>
            </a:pPr>
            <a:r>
              <a:rPr lang="zh-CN" altLang="en-US" sz="1800" baseline="30000" dirty="0">
                <a:solidFill>
                  <a:schemeClr val="tx2"/>
                </a:solidFill>
                <a:latin typeface="+mn-ea"/>
              </a:rPr>
              <a:t>开一个线程，顺序执行</a:t>
            </a:r>
          </a:p>
          <a:p>
            <a:pPr>
              <a:buFont typeface="Wingdings" charset="2"/>
              <a:buChar char="§"/>
            </a:pPr>
            <a:r>
              <a:rPr lang="zh-CN" altLang="en-US" sz="1800" baseline="30000" dirty="0" smtClean="0">
                <a:solidFill>
                  <a:schemeClr val="tx2"/>
                </a:solidFill>
                <a:latin typeface="+mn-ea"/>
              </a:rPr>
              <a:t>只</a:t>
            </a:r>
            <a:r>
              <a:rPr lang="zh-CN" altLang="en-US" sz="1800" baseline="30000" dirty="0">
                <a:solidFill>
                  <a:schemeClr val="tx2"/>
                </a:solidFill>
                <a:latin typeface="+mn-ea"/>
              </a:rPr>
              <a:t>有一个线程，因为是串行队列，只有一个线程就可以按顺序执行队列中的所有任务</a:t>
            </a:r>
          </a:p>
          <a:p>
            <a:pPr marL="0" indent="0">
              <a:buNone/>
            </a:pP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dispatch_queue_t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q = 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dispatch_queue_create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("test", DISPATCH_QUEUE_SERIAL);</a:t>
            </a:r>
          </a:p>
          <a:p>
            <a:pPr marL="0" indent="0">
              <a:buNone/>
            </a:pPr>
            <a:r>
              <a:rPr lang="da-DK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for (</a:t>
            </a:r>
            <a:r>
              <a:rPr lang="da-DK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da-DK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i = 0; i &lt; 10; i++) {</a:t>
            </a:r>
          </a:p>
          <a:p>
            <a:pPr marL="0" indent="0">
              <a:buNone/>
            </a:pPr>
            <a:r>
              <a:rPr lang="zh-CN" alt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    </a:t>
            </a:r>
            <a:r>
              <a:rPr lang="en-US" altLang="zh-CN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//</a:t>
            </a:r>
            <a:r>
              <a:rPr lang="zh-CN" alt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异步执行</a:t>
            </a:r>
          </a:p>
          <a:p>
            <a:pPr marL="0" indent="0">
              <a:buNone/>
            </a:pPr>
            <a:r>
              <a:rPr lang="pl-PL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    </a:t>
            </a:r>
            <a:r>
              <a:rPr lang="pl-PL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dispatch_</a:t>
            </a:r>
            <a:r>
              <a:rPr lang="pl-PL" sz="1800" baseline="30000" dirty="0" err="1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async</a:t>
            </a:r>
            <a:r>
              <a:rPr lang="pl-PL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(q, ^{</a:t>
            </a:r>
          </a:p>
          <a:p>
            <a:pPr marL="0" indent="0">
              <a:buNone/>
            </a:pP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        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NSLog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(@"%@ -- %d",[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NSThread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currentThread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],</a:t>
            </a:r>
            <a:r>
              <a:rPr lang="en-US" sz="1800" baseline="30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i</a:t>
            </a: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 marL="0" indent="0">
              <a:buNone/>
            </a:pP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    });</a:t>
            </a:r>
          </a:p>
          <a:p>
            <a:pPr marL="0" indent="0">
              <a:buNone/>
            </a:pPr>
            <a:r>
              <a:rPr lang="en-US" sz="1800" baseline="30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    }</a:t>
            </a:r>
            <a:endParaRPr lang="en-US" sz="1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备课PPT示例</Template>
  <TotalTime>14468</TotalTime>
  <Words>1805</Words>
  <Application>Microsoft Macintosh PowerPoint</Application>
  <PresentationFormat>On-screen Show (4:3)</PresentationFormat>
  <Paragraphs>339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Calibri</vt:lpstr>
      <vt:lpstr>Consolas</vt:lpstr>
      <vt:lpstr>Eurostile</vt:lpstr>
      <vt:lpstr>Helvetica</vt:lpstr>
      <vt:lpstr>Menlo</vt:lpstr>
      <vt:lpstr>Menlo-Regular</vt:lpstr>
      <vt:lpstr>Microsoft JhengHei</vt:lpstr>
      <vt:lpstr>STHeitiSC-Light</vt:lpstr>
      <vt:lpstr>Times New Roman</vt:lpstr>
      <vt:lpstr>Wingdings</vt:lpstr>
      <vt:lpstr>华文细黑</vt:lpstr>
      <vt:lpstr>宋体</vt:lpstr>
      <vt:lpstr>微软雅黑</vt:lpstr>
      <vt:lpstr>新細明體</vt:lpstr>
      <vt:lpstr>Arial</vt:lpstr>
      <vt:lpstr>Office 主题</vt:lpstr>
      <vt:lpstr>多线程 GCD</vt:lpstr>
      <vt:lpstr>简介</vt:lpstr>
      <vt:lpstr>任务和队列</vt:lpstr>
      <vt:lpstr>队列的类型</vt:lpstr>
      <vt:lpstr>执行任务</vt:lpstr>
      <vt:lpstr>容易混淆的术语</vt:lpstr>
      <vt:lpstr>串行队列</vt:lpstr>
      <vt:lpstr>串行队列</vt:lpstr>
      <vt:lpstr>串行队列的执行</vt:lpstr>
      <vt:lpstr>PowerPoint Presentation</vt:lpstr>
      <vt:lpstr>并发(并行)队列</vt:lpstr>
      <vt:lpstr>并行队列的执行</vt:lpstr>
      <vt:lpstr>PowerPoint Presentation</vt:lpstr>
      <vt:lpstr>主队列</vt:lpstr>
      <vt:lpstr>PowerPoint Presentation</vt:lpstr>
      <vt:lpstr>各种队列的执行效果</vt:lpstr>
      <vt:lpstr>线程间通信示例</vt:lpstr>
      <vt:lpstr>同步执行</vt:lpstr>
      <vt:lpstr>并发(并行)队列</vt:lpstr>
      <vt:lpstr>全局队列</vt:lpstr>
      <vt:lpstr>参数</vt:lpstr>
      <vt:lpstr>GCD阶段练习</vt:lpstr>
      <vt:lpstr>PowerPoint Presentation</vt:lpstr>
      <vt:lpstr>延时执行</vt:lpstr>
      <vt:lpstr>队列组</vt:lpstr>
      <vt:lpstr>man dispatch_group_async</vt:lpstr>
      <vt:lpstr>单例模式</vt:lpstr>
    </vt:vector>
  </TitlesOfParts>
  <Company>北京帷幄昊合数字娱乐科技有限公司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Kenneth Cheng</cp:lastModifiedBy>
  <cp:revision>4286</cp:revision>
  <dcterms:created xsi:type="dcterms:W3CDTF">2013-07-22T07:36:09Z</dcterms:created>
  <dcterms:modified xsi:type="dcterms:W3CDTF">2015-10-10T15:18:46Z</dcterms:modified>
</cp:coreProperties>
</file>