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80" r:id="rId4"/>
    <p:sldId id="264" r:id="rId5"/>
    <p:sldId id="266" r:id="rId6"/>
    <p:sldId id="269" r:id="rId7"/>
    <p:sldId id="275" r:id="rId8"/>
    <p:sldId id="267" r:id="rId9"/>
    <p:sldId id="274" r:id="rId10"/>
    <p:sldId id="270" r:id="rId11"/>
    <p:sldId id="271" r:id="rId12"/>
    <p:sldId id="277" r:id="rId13"/>
    <p:sldId id="272" r:id="rId14"/>
    <p:sldId id="278" r:id="rId15"/>
    <p:sldId id="279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95" autoAdjust="0"/>
    <p:restoredTop sz="83461" autoAdjust="0"/>
  </p:normalViewPr>
  <p:slideViewPr>
    <p:cSldViewPr>
      <p:cViewPr>
        <p:scale>
          <a:sx n="75" d="100"/>
          <a:sy n="75" d="100"/>
        </p:scale>
        <p:origin x="-1287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2D06C97-AB19-4744-87A1-7EB7DE7B4363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AB70E8B-627A-4C12-B6C5-BC5C79205563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אציג כעת את הרעיון העומד מאחורי החברה ואת הרעיון הכללי הבא לידי ביטוי בפרויקט. חברת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Airscort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מספקת פיתרון פורץ דרך בתחום טכנולוגיית הרחפנים על מנת לסייע לשילובם בתעשייה.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היא עושה זאת על ידי שדרוג יכולותיו של הרחפן, אשר אחת מהן היא שיפור יכולת הטיסה האוטונומית שלו, זאת על מנת לאפשר לו לבצע משימות מורכבות לבדו.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שדרוג יכולת הטיסה האוטונומית של הרחפן מתבטאת בפיתוח מערכת לזיהוי והימנעות ממכשולים.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he-IL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בוצעה סימולציה עם מסלול מכשולים בו הוזז החיישן כשלוש פעמים. בכל פעם הוזנו נתוני המדידה לתוך קובץ נפרד המייצג חיישן אחד במערכת.</a:t>
            </a:r>
          </a:p>
          <a:p>
            <a:pPr algn="just"/>
            <a:r>
              <a:rPr lang="he-IL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לבסוף, המערכת טוענת את הקבצים, שואבת מהם את הנתונים ומבצעת הדפסות המתארות את פעולת האלגוריתם.</a:t>
            </a:r>
          </a:p>
          <a:p>
            <a:pPr algn="just"/>
            <a:r>
              <a:rPr lang="he-IL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מן הניסוי עולה כי האלגוריתם מתנהג כפי שנצפה ממנו.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דרישת החברה הייתה לפתח מערכת לזיהוי והימנעות ממכשולים שתותקן על גבי רחפן המיועד לצלם אדם בעת גלישת סקי.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מסקר</a:t>
            </a:r>
            <a:r>
              <a:rPr lang="he-IL" sz="120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ספרות שעשיתי למציאת פרויקטים דומים, נתקלתי במערכות שמשלבות מצלמות יקרות עם בעיבוד תמונה מתקדם, 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ובחיישנים המחוברים למנועים סיבוביים כדי לבצע סריקה מלאה של כל השטח סביב.</a:t>
            </a:r>
            <a:endParaRPr lang="he-IL" sz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he-IL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לאחר התייעצות עם גורמים בחברה הוחלט כי מצלמה יקרה מידי לתקציב החברה, ושימוש במנוע להזזת החיישן יגזול כוח רב מן הסוללה של הרחפן.</a:t>
            </a:r>
          </a:p>
          <a:p>
            <a:pPr algn="just"/>
            <a:r>
              <a:rPr lang="he-IL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על כן, הוחלט לבנות את המערכת כך שתורכב מארבעה חיישני מרחק.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פיתוח האלגוריתם ומערכת התוכנה היוו משימה לא פשוטה עקב כמה סיבות עיקריות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0E8B-627A-4C12-B6C5-BC5C79205563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Google Drive\לימודים\שנה ד\סמסטר ב\פרויקט גמר\מסמכים\קבצים לדו''ח סופי\מצגת\wallpap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י"ט/סיון/תשע"ו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2796150" y="5076473"/>
            <a:ext cx="35517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בן נקש</a:t>
            </a:r>
          </a:p>
        </p:txBody>
      </p:sp>
      <p:sp>
        <p:nvSpPr>
          <p:cNvPr id="7" name="מלבן 6"/>
          <p:cNvSpPr/>
          <p:nvPr/>
        </p:nvSpPr>
        <p:spPr>
          <a:xfrm>
            <a:off x="968741" y="2846546"/>
            <a:ext cx="720651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פיתוח מערכת לזיהוי והימנעות </a:t>
            </a:r>
          </a:p>
          <a:p>
            <a:pPr algn="ctr" rtl="1"/>
            <a:r>
              <a:rPr lang="he-IL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ממכשולים עבור רחפן אוטונומי</a:t>
            </a:r>
          </a:p>
        </p:txBody>
      </p:sp>
      <p:grpSp>
        <p:nvGrpSpPr>
          <p:cNvPr id="11" name="קבוצה 10"/>
          <p:cNvGrpSpPr/>
          <p:nvPr/>
        </p:nvGrpSpPr>
        <p:grpSpPr>
          <a:xfrm>
            <a:off x="683568" y="1351055"/>
            <a:ext cx="7776864" cy="1213849"/>
            <a:chOff x="971600" y="1351055"/>
            <a:chExt cx="7776864" cy="1213849"/>
          </a:xfrm>
        </p:grpSpPr>
        <p:pic>
          <p:nvPicPr>
            <p:cNvPr id="6" name="Picture 2" descr="http://finder.startupnationcentral.org/image_cloud/airscort_7440bfd9-2925-11e5-a1d3-8fab5e99fc32?h=224&amp;w=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9952" y="1351055"/>
              <a:ext cx="4608512" cy="1213849"/>
            </a:xfrm>
            <a:prstGeom prst="rect">
              <a:avLst/>
            </a:prstGeom>
            <a:noFill/>
          </p:spPr>
        </p:pic>
        <p:pic>
          <p:nvPicPr>
            <p:cNvPr id="14342" name="Picture 6" descr="D:\Google Drive\לימודים\שנה ד\סמסטר ב\פרויקט גמר\מסמכים\קבצים לדו''ח סופי\מצגת\jc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1366782"/>
              <a:ext cx="2088232" cy="1126114"/>
            </a:xfrm>
            <a:prstGeom prst="rect">
              <a:avLst/>
            </a:prstGeom>
            <a:noFill/>
          </p:spPr>
        </p:pic>
      </p:grpSp>
      <p:pic>
        <p:nvPicPr>
          <p:cNvPr id="1026" name="Picture 2" descr="D:\Google Drive\לימודים\שנה ד\סמסטר ב\פרויקט גמר\מסמכים\קבצים לדו''ח סופי\מצגת\Iris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718129"/>
            <a:ext cx="4752528" cy="21398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413792" y="1004535"/>
            <a:ext cx="83164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5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בדיקת המערכת</a:t>
            </a:r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just" rtl="1"/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780928"/>
            <a:ext cx="874846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קלט לא תקין במערכת עלול להוביל לקריסתה, לביצוע תמרונים שאין בהם צורך או לאי ביצוע דבר.</a:t>
            </a:r>
          </a:p>
          <a:p>
            <a:pPr algn="just"/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מסיבה זו, </a:t>
            </a: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על כל </a:t>
            </a: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קלט לא תקין </a:t>
            </a: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לזרוק </a:t>
            </a: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שגיאה מתאימה.</a:t>
            </a:r>
          </a:p>
        </p:txBody>
      </p:sp>
      <p:sp>
        <p:nvSpPr>
          <p:cNvPr id="10" name="מלבן 9"/>
          <p:cNvSpPr/>
          <p:nvPr/>
        </p:nvSpPr>
        <p:spPr>
          <a:xfrm>
            <a:off x="576064" y="1917778"/>
            <a:ext cx="83164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6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בדיקות ידניות</a:t>
            </a:r>
            <a:endParaRPr lang="he-IL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pic>
        <p:nvPicPr>
          <p:cNvPr id="12290" name="Picture 2" descr="http://techno-bliss.com/wp-content/uploads/2015/04/software-Test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43126"/>
            <a:ext cx="2664296" cy="2014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576064" y="1917778"/>
            <a:ext cx="83164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6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סימולציה</a:t>
            </a:r>
            <a:endParaRPr lang="he-IL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pic>
        <p:nvPicPr>
          <p:cNvPr id="3074" name="Picture 2" descr="D:\Google Drive\לימודים\שנה ד\סמסטר ב\פרויקט גמר\Diagrams\Simul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38402"/>
            <a:ext cx="2797175" cy="372690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83968" y="2658946"/>
            <a:ext cx="464400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הזזת הרחפן 3 פעמים.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968" y="3381353"/>
            <a:ext cx="464400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קליטת נתונים לקובץ.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968" y="4101433"/>
            <a:ext cx="464400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טעינת הקבצים דרך מחלקת הסימולאטור.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3968" y="5265174"/>
            <a:ext cx="464400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ביצוע הדפסות המתארות את פעולת האלגוריתם. </a:t>
            </a:r>
          </a:p>
        </p:txBody>
      </p:sp>
      <p:sp>
        <p:nvSpPr>
          <p:cNvPr id="11" name="מלבן 10"/>
          <p:cNvSpPr/>
          <p:nvPr/>
        </p:nvSpPr>
        <p:spPr>
          <a:xfrm>
            <a:off x="413792" y="1004535"/>
            <a:ext cx="83164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5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בדיקת המערכת</a:t>
            </a:r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just" rtl="1"/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413792" y="1004535"/>
            <a:ext cx="83164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5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מסקנות</a:t>
            </a:r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just" rtl="1"/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77" y="2492896"/>
            <a:ext cx="836457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הורדת דרישות החיישן היו מסייעות רבות לפיתוח.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413" y="3429000"/>
            <a:ext cx="796903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מציאת מומחים העוסקים עם החומרה שהייתה ברשות החברה הייתה מזרזת את תהליך הפיתוח.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413792" y="2276872"/>
            <a:ext cx="8316416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1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הדגמה</a:t>
            </a:r>
            <a:endParaRPr lang="he-IL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just" rtl="1"/>
            <a:endParaRPr lang="he-IL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413792" y="2276872"/>
            <a:ext cx="8316416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1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תודה!</a:t>
            </a:r>
            <a:endParaRPr lang="he-IL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just" rtl="1"/>
            <a:endParaRPr lang="he-IL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413792" y="1052736"/>
            <a:ext cx="8316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5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הרעיון מאחורי החברה</a:t>
            </a:r>
            <a:endParaRPr lang="he-IL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6653" y="2348880"/>
            <a:ext cx="7560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buFont typeface="Wingdings" pitchFamily="2" charset="2"/>
              <a:buChar char="v"/>
            </a:pPr>
            <a:r>
              <a:rPr lang="he-IL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he-IL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שילוב הרחפנים בתעשייה העסקית.</a:t>
            </a:r>
            <a:endParaRPr lang="he-IL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3049796"/>
            <a:ext cx="76810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buFont typeface="Wingdings" pitchFamily="2" charset="2"/>
              <a:buChar char="v"/>
            </a:pPr>
            <a:r>
              <a:rPr lang="he-IL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שדרוג יכולת הטיסה האוטונומית </a:t>
            </a:r>
            <a:r>
              <a:rPr lang="he-IL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של הרחפן.</a:t>
            </a:r>
            <a:endParaRPr lang="he-IL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4717" y="5210036"/>
            <a:ext cx="7560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he-IL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פיתוח מערכת לזיהוי והימנעות ממכשולים.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717" y="4489956"/>
            <a:ext cx="7560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buFont typeface="Wingdings" pitchFamily="2" charset="2"/>
              <a:buChar char="v"/>
            </a:pPr>
            <a:r>
              <a:rPr lang="he-IL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he-IL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ביטול הצורך בגורם אנושי לשליטה על הרחפן.</a:t>
            </a:r>
            <a:endParaRPr lang="he-IL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9606" y="3769876"/>
            <a:ext cx="7560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buFont typeface="Wingdings" pitchFamily="2" charset="2"/>
              <a:buChar char="v"/>
            </a:pPr>
            <a:r>
              <a:rPr lang="he-IL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ביצוע משימות מורכבות באופן עצמאי.</a:t>
            </a:r>
            <a:endParaRPr lang="he-IL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395536" y="1065510"/>
            <a:ext cx="8316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5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דרישות החברה</a:t>
            </a:r>
            <a:endParaRPr lang="he-IL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pic>
        <p:nvPicPr>
          <p:cNvPr id="11" name="Picture 1" descr="C:\Users\Ben\Desktop\a-skier-on-the-piste-in-n-0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7" y="4454422"/>
            <a:ext cx="3993732" cy="2396238"/>
          </a:xfrm>
          <a:prstGeom prst="rect">
            <a:avLst/>
          </a:prstGeom>
          <a:noFill/>
        </p:spPr>
      </p:pic>
      <p:sp>
        <p:nvSpPr>
          <p:cNvPr id="12" name="מלבן 11"/>
          <p:cNvSpPr/>
          <p:nvPr/>
        </p:nvSpPr>
        <p:spPr>
          <a:xfrm>
            <a:off x="251520" y="2204864"/>
            <a:ext cx="86409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he-IL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פיתוח מערכת לזיהוי והימנעות ממכשולים שתותקן על גבי רחפן המיועד לצלם אדם בעת גלישת סקי.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0072" y="4994012"/>
            <a:ext cx="36724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טיסה בגובה קבוע.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6016" y="5642084"/>
            <a:ext cx="41764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מכשולים סטטיים בלבד.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413792" y="1004535"/>
            <a:ext cx="83164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5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תיאור הרעיון הכללי</a:t>
            </a:r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just" rtl="1"/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3" descr="C:\Users\Ben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16832" y="4271777"/>
            <a:ext cx="12097345" cy="2715766"/>
          </a:xfrm>
          <a:prstGeom prst="rect">
            <a:avLst/>
          </a:prstGeom>
          <a:noFill/>
        </p:spPr>
      </p:pic>
      <p:pic>
        <p:nvPicPr>
          <p:cNvPr id="7" name="Picture 2" descr="C:\Users\Ben\Desktop\skiing_318-98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22006">
            <a:off x="1996279" y="3142524"/>
            <a:ext cx="1260489" cy="1453067"/>
          </a:xfrm>
          <a:prstGeom prst="rect">
            <a:avLst/>
          </a:prstGeom>
          <a:noFill/>
        </p:spPr>
      </p:pic>
      <p:grpSp>
        <p:nvGrpSpPr>
          <p:cNvPr id="10" name="קבוצה 9"/>
          <p:cNvGrpSpPr/>
          <p:nvPr/>
        </p:nvGrpSpPr>
        <p:grpSpPr>
          <a:xfrm>
            <a:off x="3707904" y="3356992"/>
            <a:ext cx="1903609" cy="1072281"/>
            <a:chOff x="3771976" y="2579589"/>
            <a:chExt cx="1520104" cy="856257"/>
          </a:xfrm>
        </p:grpSpPr>
        <p:pic>
          <p:nvPicPr>
            <p:cNvPr id="11" name="Picture 5" descr="https://s3.amazonaws.com/3dr.production/1522/large/IRIS_gopro.png?144176093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639580" flipH="1">
              <a:off x="3771976" y="2579589"/>
              <a:ext cx="936104" cy="780087"/>
            </a:xfrm>
            <a:prstGeom prst="rect">
              <a:avLst/>
            </a:prstGeom>
            <a:noFill/>
          </p:spPr>
        </p:pic>
        <p:cxnSp>
          <p:nvCxnSpPr>
            <p:cNvPr id="12" name="מחבר חץ ישר 11"/>
            <p:cNvCxnSpPr/>
            <p:nvPr/>
          </p:nvCxnSpPr>
          <p:spPr>
            <a:xfrm>
              <a:off x="4644008" y="3075806"/>
              <a:ext cx="591926" cy="2120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/>
            <p:cNvCxnSpPr/>
            <p:nvPr/>
          </p:nvCxnSpPr>
          <p:spPr>
            <a:xfrm>
              <a:off x="4644008" y="3075806"/>
              <a:ext cx="504056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חץ ישר 15"/>
            <p:cNvCxnSpPr/>
            <p:nvPr/>
          </p:nvCxnSpPr>
          <p:spPr>
            <a:xfrm>
              <a:off x="4644008" y="3075806"/>
              <a:ext cx="6480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7" descr="https://d30y9cdsu7xlg0.cloudfront.net/png/173-20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4595543"/>
            <a:ext cx="1740029" cy="2217833"/>
          </a:xfrm>
          <a:prstGeom prst="rect">
            <a:avLst/>
          </a:prstGeom>
          <a:noFill/>
        </p:spPr>
      </p:pic>
      <p:pic>
        <p:nvPicPr>
          <p:cNvPr id="18" name="Picture 7" descr="https://d30y9cdsu7xlg0.cloudfront.net/png/173-20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3140968"/>
            <a:ext cx="1740029" cy="2217833"/>
          </a:xfrm>
          <a:prstGeom prst="rect">
            <a:avLst/>
          </a:prstGeom>
          <a:noFill/>
        </p:spPr>
      </p:pic>
      <p:pic>
        <p:nvPicPr>
          <p:cNvPr id="19" name="Picture 7" descr="https://d30y9cdsu7xlg0.cloudfront.net/png/173-20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84499" y="4667551"/>
            <a:ext cx="1740029" cy="22178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0.49636 0.2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" y="1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36 0.00718 C 0.00417 0.01459 -0.00035 0.01459 0.02917 0.01644 C 0.0434 0.02014 0.03715 0.01783 0.04844 0.02269 C 0.05538 0.0257 0.05191 0.02801 0.06146 0.03033 C 0.06545 0.03565 0.06302 0.0375 0.0691 0.03959 C 0.07222 0.04329 0.07239 0.04676 0.07569 0.05047 C 0.0776 0.0581 0.08281 0.06482 0.08594 0.07222 C 0.08854 0.07871 0.08958 0.08704 0.09114 0.09398 C 0.09132 0.09722 0.09201 0.11875 0.09358 0.12639 C 0.0967 0.14097 0.09618 0.13056 0.09774 0.14352 C 0.09983 0.16042 0.09722 0.15093 0.10017 0.16065 C 0.10173 0.17871 0.10642 0.19306 0.11059 0.21019 C 0.11215 0.21667 0.11302 0.22246 0.11701 0.22732 C 0.11944 0.23565 0.11962 0.24375 0.12604 0.24885 C 0.12951 0.26158 0.1243 0.2463 0.13125 0.25672 C 0.13455 0.26181 0.12969 0.26111 0.13507 0.26435 C 0.1375 0.26574 0.14045 0.26574 0.14271 0.2676 C 0.14913 0.27269 0.15347 0.27709 0.16094 0.27986 C 0.16944 0.29074 0.18854 0.29074 0.19965 0.29236 C 0.21805 0.3 0.25955 0.29283 0.27205 0.29236 C 0.27673 0.29121 0.28142 0.28982 0.28611 0.28773 C 0.29045 0.28264 0.28785 0.28079 0.29392 0.27847 C 0.30035 0.27037 0.31163 0.26111 0.3158 0.25047 C 0.31875 0.2419 0.32031 0.2331 0.32222 0.22408 C 0.32274 0.20857 0.32292 0.19306 0.32361 0.17755 C 0.32396 0.17014 0.32621 0.16435 0.32743 0.15741 C 0.33003 0.14352 0.33142 0.1294 0.33385 0.11551 C 0.33524 0.1081 0.33437 0.09792 0.33906 0.09236 C 0.34531 0.08496 0.35295 0.08172 0.36111 0.07847 C 0.37708 0.07199 0.39323 0.06551 0.41007 0.06297 C 0.41076 0.06273 0.42187 0.05949 0.42187 0.05672 " pathEditMode="relative" rAng="0" ptsTypes="ffffffffffffffffffffffffffffff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" y="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413792" y="1004535"/>
            <a:ext cx="83164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5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תכנון מבנה המערכת</a:t>
            </a:r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just" rtl="1"/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2770" name="Picture 2" descr="http://cdn1.tnwcdn.com/wp-content/blogs.dir/1/files/2015/11/Drone_autono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0"/>
            <a:ext cx="4572000" cy="2286000"/>
          </a:xfrm>
          <a:prstGeom prst="rect">
            <a:avLst/>
          </a:prstGeom>
          <a:noFill/>
        </p:spPr>
      </p:pic>
      <p:pic>
        <p:nvPicPr>
          <p:cNvPr id="32774" name="Picture 6" descr="D:\Google Drive\לימודים\שנה ד\סמסטר ב\פרויקט גמר\מסמכים\קבצים לדו''ח סופי\מצגת\lidarScann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365104"/>
            <a:ext cx="2592288" cy="259228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27584" y="2579420"/>
            <a:ext cx="295232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מצלמה מתקדמת עם מערכת עיבוד תמונה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4" y="2586938"/>
            <a:ext cx="288032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מנוע סיבובי לביצוע סריקה מלאה של השטח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413792" y="1004535"/>
            <a:ext cx="83164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5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תכנון מבנה המערכת</a:t>
            </a:r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just" rtl="1"/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885" y="2204864"/>
            <a:ext cx="836457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מצלמה – יקר מידי.</a:t>
            </a:r>
          </a:p>
        </p:txBody>
      </p:sp>
      <p:pic>
        <p:nvPicPr>
          <p:cNvPr id="50178" name="Picture 2" descr="D:\Google Drive\לימודים\שנה ד\סמסטר ב\פרויקט גמר\Diagrams\SensorsPositioning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933056"/>
            <a:ext cx="2403152" cy="2403152"/>
          </a:xfrm>
          <a:prstGeom prst="rect">
            <a:avLst/>
          </a:prstGeom>
          <a:noFill/>
        </p:spPr>
      </p:pic>
      <p:pic>
        <p:nvPicPr>
          <p:cNvPr id="50179" name="Picture 3" descr="D:\Google Drive\לימודים\שנה ד\סמסטר ב\פרויקט גמר\Diagrams\SensorsPositioning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320756"/>
            <a:ext cx="2160240" cy="20154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12511" y="2852936"/>
            <a:ext cx="836457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מנוע סיבובי – צריכת סוללה גבוהה ורעידות.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511" y="3492297"/>
            <a:ext cx="836457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ארבעה חיישני מרחק.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413792" y="1004535"/>
            <a:ext cx="83164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5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סכמת המערכת</a:t>
            </a:r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just" rtl="1"/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483" name="Picture 3" descr="D:\Google Drive\לימודים\שנה ד\סמסטר ב\פרויקט גמר\מסמכים\קבצים לדו''ח סופי\מצגת\pixhaw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783754"/>
            <a:ext cx="1142132" cy="1884102"/>
          </a:xfrm>
          <a:prstGeom prst="rect">
            <a:avLst/>
          </a:prstGeom>
          <a:noFill/>
        </p:spPr>
      </p:pic>
      <p:pic>
        <p:nvPicPr>
          <p:cNvPr id="20485" name="Picture 5" descr="D:\Google Drive\לימודים\שנה ד\סמסטר ב\פרויקט גמר\מסמכים\קבצים לדו''ח סופי\מצגת\raspberri pi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3106359" y="4102554"/>
            <a:ext cx="1872210" cy="1245184"/>
          </a:xfrm>
          <a:prstGeom prst="rect">
            <a:avLst/>
          </a:prstGeom>
          <a:noFill/>
        </p:spPr>
      </p:pic>
      <p:pic>
        <p:nvPicPr>
          <p:cNvPr id="20487" name="Picture 7" descr="D:\Google Drive\לימודים\שנה ד\סמסטר ב\פרויקט גמר\מסמכים\קבצים לדו''ח סופי\מצגת\LidarLi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284984"/>
            <a:ext cx="720080" cy="720080"/>
          </a:xfrm>
          <a:prstGeom prst="rect">
            <a:avLst/>
          </a:prstGeom>
          <a:noFill/>
        </p:spPr>
      </p:pic>
      <p:pic>
        <p:nvPicPr>
          <p:cNvPr id="20" name="Picture 7" descr="D:\Google Drive\לימודים\שנה ד\סמסטר ב\פרויקט גמר\מסמכים\קבצים לדו''ח סופי\מצגת\LidarLi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218592">
            <a:off x="1804539" y="3604066"/>
            <a:ext cx="792195" cy="792195"/>
          </a:xfrm>
          <a:prstGeom prst="rect">
            <a:avLst/>
          </a:prstGeom>
          <a:noFill/>
        </p:spPr>
      </p:pic>
      <p:pic>
        <p:nvPicPr>
          <p:cNvPr id="21" name="Picture 7" descr="D:\Google Drive\לימודים\שנה ד\סמסטר ב\פרויקט גמר\מסמכים\קבצים לדו''ח סופי\מצגת\LidarLi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381408" flipH="1">
            <a:off x="354578" y="3604066"/>
            <a:ext cx="792195" cy="792195"/>
          </a:xfrm>
          <a:prstGeom prst="rect">
            <a:avLst/>
          </a:prstGeom>
          <a:noFill/>
        </p:spPr>
      </p:pic>
      <p:pic>
        <p:nvPicPr>
          <p:cNvPr id="20488" name="Picture 8" descr="D:\Google Drive\לימודים\שנה ד\סמסטר ב\פרויקט גמר\מסמכים\קבצים לדו''ח סופי\מצגת\LidarLite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28865" y="5301208"/>
            <a:ext cx="692717" cy="504056"/>
          </a:xfrm>
          <a:prstGeom prst="rect">
            <a:avLst/>
          </a:prstGeom>
          <a:noFill/>
        </p:spPr>
      </p:pic>
      <p:cxnSp>
        <p:nvCxnSpPr>
          <p:cNvPr id="27" name="Shape 26"/>
          <p:cNvCxnSpPr>
            <a:stCxn id="20487" idx="2"/>
            <a:endCxn id="20485" idx="0"/>
          </p:cNvCxnSpPr>
          <p:nvPr/>
        </p:nvCxnSpPr>
        <p:spPr>
          <a:xfrm rot="16200000" flipH="1">
            <a:off x="2087723" y="3392997"/>
            <a:ext cx="720082" cy="1944216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20" idx="2"/>
            <a:endCxn id="20485" idx="0"/>
          </p:cNvCxnSpPr>
          <p:nvPr/>
        </p:nvCxnSpPr>
        <p:spPr>
          <a:xfrm rot="16200000" flipH="1">
            <a:off x="2564757" y="3870030"/>
            <a:ext cx="353511" cy="1356719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1" idx="2"/>
          </p:cNvCxnSpPr>
          <p:nvPr/>
        </p:nvCxnSpPr>
        <p:spPr>
          <a:xfrm rot="16200000" flipH="1">
            <a:off x="1977261" y="3282532"/>
            <a:ext cx="353509" cy="2531713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0488" idx="0"/>
            <a:endCxn id="20485" idx="0"/>
          </p:cNvCxnSpPr>
          <p:nvPr/>
        </p:nvCxnSpPr>
        <p:spPr>
          <a:xfrm rot="5400000" flipH="1" flipV="1">
            <a:off x="2159517" y="4040853"/>
            <a:ext cx="576062" cy="194464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9" name="Picture 9" descr="D:\Google Drive\לימודים\שנה ד\סמסטר ב\פרויקט גמר\מסמכים\קבצים לדו''ח סופי\מצגת\IRIS_gopr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593012" y="2060848"/>
            <a:ext cx="2550988" cy="2125823"/>
          </a:xfrm>
          <a:prstGeom prst="rect">
            <a:avLst/>
          </a:prstGeom>
          <a:noFill/>
        </p:spPr>
      </p:pic>
      <p:cxnSp>
        <p:nvCxnSpPr>
          <p:cNvPr id="39" name="מחבר חץ ישר 38"/>
          <p:cNvCxnSpPr>
            <a:stCxn id="20485" idx="2"/>
            <a:endCxn id="20483" idx="1"/>
          </p:cNvCxnSpPr>
          <p:nvPr/>
        </p:nvCxnSpPr>
        <p:spPr>
          <a:xfrm>
            <a:off x="4665056" y="4725146"/>
            <a:ext cx="915056" cy="6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483" idx="3"/>
          </p:cNvCxnSpPr>
          <p:nvPr/>
        </p:nvCxnSpPr>
        <p:spPr>
          <a:xfrm flipV="1">
            <a:off x="6722244" y="3567730"/>
            <a:ext cx="1162124" cy="1158075"/>
          </a:xfrm>
          <a:prstGeom prst="bentConnector3">
            <a:avLst>
              <a:gd name="adj1" fmla="val 10000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413792" y="1004535"/>
            <a:ext cx="83164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5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קשיים ובעיות</a:t>
            </a:r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just" rtl="1"/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413" y="3501008"/>
            <a:ext cx="796903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שפת תכנות לא מוכרת.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710" y="4428401"/>
            <a:ext cx="796903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פיתוח המערכת בעזרת חיישן אחד בלבד.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564904"/>
            <a:ext cx="828021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 שינוי פלטפורמות ורכיבי חומרה במהלך הפיתוח.</a:t>
            </a:r>
          </a:p>
        </p:txBody>
      </p:sp>
      <p:pic>
        <p:nvPicPr>
          <p:cNvPr id="2051" name="Picture 3" descr="D:\Google Drive\לימודים\שנה ד\סמסטר ב\פרויקט גמר\מסמכים\קבצים לדו''ח סופי\מצגת\problem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980728"/>
            <a:ext cx="1084063" cy="10801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 descr="D:\Google Drive\לימודים\שנה ד\סמסטר ב\פרויקט גמר\מסמכים\קבצים לדו''ח סופי\מצגת\problem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0305" y="980728"/>
            <a:ext cx="1084063" cy="10801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413792" y="1004535"/>
            <a:ext cx="83164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5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אופן פעולת האלגוריתם</a:t>
            </a:r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just" rtl="1"/>
            <a:endParaRPr lang="he-IL" sz="1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77" y="2564904"/>
            <a:ext cx="8364571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he-IL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התוכנה שפותחה יודעת לבצע תמרוני התחמקות ממכשולים בשלושה מימדים.</a:t>
            </a:r>
          </a:p>
        </p:txBody>
      </p:sp>
      <p:pic>
        <p:nvPicPr>
          <p:cNvPr id="21507" name="Picture 3" descr="D:\Downloads\Algorithm FlowCh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487</Words>
  <Application>Microsoft Office PowerPoint</Application>
  <PresentationFormat>‫הצגה על המסך (4:3)</PresentationFormat>
  <Paragraphs>68</Paragraphs>
  <Slides>14</Slides>
  <Notes>13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14</vt:i4>
      </vt:variant>
    </vt:vector>
  </HeadingPairs>
  <TitlesOfParts>
    <vt:vector size="16" baseType="lpstr">
      <vt:lpstr>ערכת נושא של Office</vt:lpstr>
      <vt:lpstr>Storyboard Layouts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Ben</dc:creator>
  <cp:lastModifiedBy>Ben</cp:lastModifiedBy>
  <cp:revision>20</cp:revision>
  <dcterms:created xsi:type="dcterms:W3CDTF">2016-06-23T08:11:06Z</dcterms:created>
  <dcterms:modified xsi:type="dcterms:W3CDTF">2016-06-25T10:15:07Z</dcterms:modified>
</cp:coreProperties>
</file>