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4" r:id="rId3"/>
    <p:sldId id="292" r:id="rId4"/>
    <p:sldId id="293" r:id="rId5"/>
    <p:sldId id="284" r:id="rId6"/>
    <p:sldId id="280" r:id="rId7"/>
    <p:sldId id="282" r:id="rId8"/>
    <p:sldId id="273" r:id="rId9"/>
    <p:sldId id="274" r:id="rId10"/>
    <p:sldId id="260" r:id="rId11"/>
    <p:sldId id="275" r:id="rId12"/>
    <p:sldId id="276" r:id="rId13"/>
    <p:sldId id="277" r:id="rId14"/>
    <p:sldId id="262" r:id="rId15"/>
    <p:sldId id="278" r:id="rId16"/>
    <p:sldId id="283" r:id="rId17"/>
    <p:sldId id="285" r:id="rId18"/>
    <p:sldId id="286" r:id="rId19"/>
    <p:sldId id="287" r:id="rId20"/>
    <p:sldId id="288" r:id="rId21"/>
    <p:sldId id="290" r:id="rId22"/>
    <p:sldId id="291" r:id="rId23"/>
    <p:sldId id="289" r:id="rId24"/>
    <p:sldId id="265" r:id="rId25"/>
    <p:sldId id="266" r:id="rId26"/>
    <p:sldId id="267" r:id="rId27"/>
    <p:sldId id="268" r:id="rId28"/>
    <p:sldId id="271" r:id="rId29"/>
    <p:sldId id="269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DF32-86CB-4DF9-A38F-82E183983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AD908-02E9-483B-B2A9-8FB999582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2D65-7349-4F9A-B7BB-6A40B49A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ADD23-01C0-424D-8060-E3EB6D41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66AB-4501-4026-B297-63534130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3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BBCE-AAFF-45F1-A94E-A7C8FC5F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F16EE-0E08-44C2-A382-ACD5696BA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986AA-33A8-42DF-94BD-A268023F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3679B-31B4-4202-A7C7-D8F2E826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835E-AB34-428D-A4DC-BCC1FCA8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A66BF-BEA4-4016-B02C-5978EBF6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3D9F8-7728-4E83-8F55-73669B14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79B6-AEFC-4414-B316-A403D9C6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E9EB1-E087-47C9-BFF3-7CCD4384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711E-A09E-4D29-BE48-7F953150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0977-AAFB-4592-9E2D-B7C45C30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E62C-EC97-44D9-9B1F-7C2963230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C8AC-AB3D-4058-BE55-DDAACB5D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B244-F89D-44F4-AC89-9ECC091E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7C63-4EC1-4742-9CFD-EE7561FA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7EA1-A51D-4F0A-A937-44801B02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33676-E50C-4BD2-94F7-B5E105EDB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3237-E697-4815-93E8-7397280C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4DAE2-DF2B-4FC7-BAFE-A2CCC374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C3957-A719-4181-906F-B4F82829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39DE-7634-4F48-BA2C-48CD7657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26E9E-DAC0-4100-AAC6-77ABF4D60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80757-BE83-417D-BBCB-C6FFC59C7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01ECE-264A-4C20-BFAA-0917C6C7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669A7-7E00-440D-9BD3-5C33DBD0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69EFB-7782-4C14-8EAB-E0B0C7DB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7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E692-841D-4B96-A6F4-BBA5EF79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35C53-1417-4BE6-81A7-0D6C01459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98990-A24E-4A92-B350-6019A5CC4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11E0D-1E9C-4CAB-905C-61C580067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E7476-3B35-4EC5-899C-FC069F3F6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8FC6E-C36B-4988-9CC5-AEBFCC72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66515-FFD8-46C9-9E31-BB52C04E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001C2-60F9-4898-BD37-B23E9149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2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3D8D-1F50-40DB-A23B-70467F63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5B081-E0F6-416A-A2A3-FEBBFF28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CC1C-A2C2-4C45-A788-B9FBFA7E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EB19-2F57-43FB-8F40-8123556E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9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16FFA-2D6D-40F6-94D1-2E26B028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6B394-BDCD-4C48-BCC4-4C581945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FC143-206F-4436-9CAF-AB1E36EC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2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D365-80F0-42F9-843F-F59472A6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07E2-D36D-480F-A1E2-2019E31F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5CC30-2C36-41FF-807F-F44A438F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036E2-D309-4696-95B0-1E84B196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F9DC-A649-4E58-8C64-698E61F3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21749-501E-43E3-BAFE-B1781DE3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DB6D-B6BD-4E09-B276-A9E16DC3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E8C03-D72A-461B-9F00-34481D059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A2B1-DA5C-4561-B865-792407BE9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23EC0-ECA5-4E2A-8706-35B87C54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055E-CF01-47E8-A9B6-9F98129007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BC458-C5D5-43D8-A0BE-98CF0925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C3E5D-16A4-4E69-A16E-79FEA649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54280-C5A6-420A-BB18-7762FA5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6FF1D-0331-45CE-98FA-0D28A153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E849F-47D1-4933-9A22-9DA89253D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055E-CF01-47E8-A9B6-9F98129007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23DA-D87B-4469-B8C7-2737853AE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F3A12-CE30-4632-96EC-67EBC5B5A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B71B-CC77-4C54-A1B1-55F326C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63C7-FB9F-4950-9CAB-9466A0DE5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סמו"פ</a:t>
            </a:r>
            <a:r>
              <a:rPr lang="he-IL" dirty="0"/>
              <a:t> </a:t>
            </a:r>
            <a:r>
              <a:rPr lang="he-IL" dirty="0" err="1"/>
              <a:t>מחשביסטי</a:t>
            </a:r>
            <a:r>
              <a:rPr lang="he-IL" dirty="0"/>
              <a:t> בלי מתמטיקה ברוך ה'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71C57-8CD0-4FC8-A2B5-26F592B45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טוראי ליחי ג'וליאן</a:t>
            </a:r>
          </a:p>
          <a:p>
            <a:r>
              <a:rPr lang="he-IL" dirty="0"/>
              <a:t>טוראי בן סמבירא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7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</a:t>
            </a:r>
            <a:r>
              <a:rPr lang="he-IL" dirty="0"/>
              <a:t> –</a:t>
            </a:r>
            <a:r>
              <a:rPr lang="en-US" dirty="0"/>
              <a:t>Quality</a:t>
            </a:r>
            <a:r>
              <a:rPr lang="he-IL" dirty="0"/>
              <a:t> - אחד האלגוריתמים לממש </a:t>
            </a:r>
            <a:r>
              <a:rPr lang="en-US" dirty="0"/>
              <a:t>RL</a:t>
            </a:r>
          </a:p>
          <a:p>
            <a:r>
              <a:rPr lang="he-IL" dirty="0"/>
              <a:t>מייצגים את הסביבה בעזרת 2 מרחבים:</a:t>
            </a:r>
          </a:p>
          <a:p>
            <a:pPr lvl="1"/>
            <a:r>
              <a:rPr lang="en-US" dirty="0"/>
              <a:t>Observation space</a:t>
            </a:r>
            <a:r>
              <a:rPr lang="he-IL" dirty="0"/>
              <a:t>- קבוצת כל המצבים האפשריים של המערכת (לדוג' כל </a:t>
            </a:r>
            <a:r>
              <a:rPr lang="he-IL" dirty="0" err="1"/>
              <a:t>הקונפיגורציות</a:t>
            </a:r>
            <a:r>
              <a:rPr lang="he-IL" dirty="0"/>
              <a:t> של לוח שחמט)</a:t>
            </a:r>
          </a:p>
          <a:p>
            <a:pPr lvl="1"/>
            <a:r>
              <a:rPr lang="en-US" dirty="0"/>
              <a:t>Action space</a:t>
            </a:r>
            <a:r>
              <a:rPr lang="he-IL" dirty="0"/>
              <a:t>- קבוצת כל הפעולות שהסוכן יכול לנקוט (לדוג' במשחק של מבוך, יש 4 פעולות – קדימה, אחורה, ימינה ושמאלה)</a:t>
            </a:r>
          </a:p>
          <a:p>
            <a:r>
              <a:rPr lang="he-IL" dirty="0"/>
              <a:t>יוצרים מטריצה בגודל של </a:t>
            </a:r>
            <a:r>
              <a:rPr lang="en-US" dirty="0"/>
              <a:t>Observation-Space x Action-Space</a:t>
            </a:r>
            <a:r>
              <a:rPr lang="he-IL" dirty="0"/>
              <a:t> שמייצגת את כל מה שאפשר לעשות במשחק בהינתן כל מצב אפשרי ומאותחלת במספרים אקראיים, בספרות: </a:t>
            </a:r>
            <a:r>
              <a:rPr lang="en-US" dirty="0"/>
              <a:t>cheat sheet</a:t>
            </a:r>
            <a:r>
              <a:rPr lang="he-IL" dirty="0"/>
              <a:t>.</a:t>
            </a:r>
          </a:p>
          <a:p>
            <a:r>
              <a:rPr lang="he-IL" dirty="0"/>
              <a:t>כל תא בטבלה מייצג את הכדאיות של מהלך בהינתן מצב מסוים (האיכות שלו)</a:t>
            </a:r>
          </a:p>
        </p:txBody>
      </p:sp>
    </p:spTree>
    <p:extLst>
      <p:ext uri="{BB962C8B-B14F-4D97-AF65-F5344CB8AC3E}">
        <p14:creationId xmlns:p14="http://schemas.microsoft.com/office/powerpoint/2010/main" val="68009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F6027-D63E-4E14-AFA1-E77019B2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r>
              <a:rPr lang="en-US" sz="2800"/>
              <a:t>Q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EA6E-FCEF-41F4-9AAC-17359E2A7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851530" cy="3907136"/>
          </a:xfrm>
        </p:spPr>
        <p:txBody>
          <a:bodyPr>
            <a:normAutofit/>
          </a:bodyPr>
          <a:lstStyle/>
          <a:p>
            <a:r>
              <a:rPr lang="he-IL" sz="2000" dirty="0"/>
              <a:t>המטרה: עדכון הערכים בטבלה כך שבהינתן כל מצב, אפשר יהיה לדעת מה הפעולה שתמקסם את הרווח (זאת עם הערך המקסימלי באותה שורה) 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655F7-59EE-49EB-810A-0BCC96DA6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6054" b="3"/>
          <a:stretch/>
        </p:blipFill>
        <p:spPr>
          <a:xfrm>
            <a:off x="4787082" y="1"/>
            <a:ext cx="7157870" cy="66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9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14CB-C9CD-4AD7-A1E1-3D8F9C82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 </a:t>
            </a:r>
            <a:r>
              <a:rPr lang="en-US"/>
              <a:t>Q learning</a:t>
            </a:r>
            <a:r>
              <a:rPr lang="he-IL"/>
              <a:t> – אופן פעולה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15A4-FBC9-40FE-A723-054863366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207" y="1315485"/>
            <a:ext cx="10515600" cy="4351338"/>
          </a:xfrm>
        </p:spPr>
        <p:txBody>
          <a:bodyPr/>
          <a:lstStyle/>
          <a:p>
            <a:r>
              <a:rPr lang="he-IL"/>
              <a:t>יש פונקציית </a:t>
            </a:r>
            <a:r>
              <a:rPr lang="en-US"/>
              <a:t>reward</a:t>
            </a:r>
            <a:r>
              <a:rPr lang="he-IL"/>
              <a:t> שבהינתן מצב ופעולה שהסוכן בחר לעשות, מחזירה את הרווח שלו ממנה (כמה המצב שלו השתפר/הורע)</a:t>
            </a:r>
          </a:p>
          <a:p>
            <a:r>
              <a:rPr lang="he-IL"/>
              <a:t>בכל איטרציה הסוכן נוקט בפעולה שלדעתו הכי כדאית (תמקסם לו את ה-</a:t>
            </a:r>
            <a:r>
              <a:rPr lang="en-US"/>
              <a:t>reward</a:t>
            </a:r>
            <a:r>
              <a:rPr lang="he-IL"/>
              <a:t> בתור הבא) ומעדכן את הטבלה בהתאם</a:t>
            </a:r>
          </a:p>
          <a:p>
            <a:endParaRPr lang="he-IL" dirty="0"/>
          </a:p>
        </p:txBody>
      </p:sp>
      <p:pic>
        <p:nvPicPr>
          <p:cNvPr id="11" name="Picture 4" descr="Q-learning – ויקיפדיה">
            <a:extLst>
              <a:ext uri="{FF2B5EF4-FFF2-40B4-BE49-F238E27FC236}">
                <a16:creationId xmlns:a16="http://schemas.microsoft.com/office/drawing/2014/main" id="{F5A4BEB6-E6DF-4A07-A8DE-2D8961EF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7" y="3628724"/>
            <a:ext cx="10960763" cy="146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91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14CB-C9CD-4AD7-A1E1-3D8F9C82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dirty="0"/>
              <a:t> </a:t>
            </a:r>
            <a:r>
              <a:rPr lang="en-US" dirty="0"/>
              <a:t>Q learning</a:t>
            </a:r>
            <a:r>
              <a:rPr lang="he-IL" dirty="0"/>
              <a:t> – בעיות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15A4-FBC9-40FE-A723-054863366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5" y="1970002"/>
            <a:ext cx="10515600" cy="4351338"/>
          </a:xfrm>
        </p:spPr>
        <p:txBody>
          <a:bodyPr/>
          <a:lstStyle/>
          <a:p>
            <a:r>
              <a:rPr lang="he-IL" dirty="0"/>
              <a:t>בעיית זיכרון - ייצוג המצבים והפעולות במטריצה </a:t>
            </a:r>
            <a:r>
              <a:rPr lang="he-IL" b="1" dirty="0"/>
              <a:t>בגודל סופי</a:t>
            </a:r>
          </a:p>
          <a:p>
            <a:r>
              <a:rPr lang="he-IL" dirty="0"/>
              <a:t>בעיית זמן חיפוש- ככל שהמטריצה יותר גדולה ייקח לנו יותר ויותר זמן לחפש בה תאים ולבצע עליה פעולות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אולי קיים אלגוריתם למידה יותר חכם ומוצלח?</a:t>
            </a:r>
          </a:p>
        </p:txBody>
      </p:sp>
    </p:spTree>
    <p:extLst>
      <p:ext uri="{BB962C8B-B14F-4D97-AF65-F5344CB8AC3E}">
        <p14:creationId xmlns:p14="http://schemas.microsoft.com/office/powerpoint/2010/main" val="396560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Deep Q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e-IL" dirty="0"/>
              <a:t>מבוסס על אותו הרעיון של </a:t>
            </a:r>
            <a:r>
              <a:rPr lang="en-US" dirty="0"/>
              <a:t>Q learning</a:t>
            </a:r>
            <a:endParaRPr lang="he-IL" dirty="0"/>
          </a:p>
          <a:p>
            <a:r>
              <a:rPr lang="he-IL" dirty="0"/>
              <a:t>את הטבלה מחליפה רשת נוירונים</a:t>
            </a:r>
            <a:r>
              <a:rPr lang="en-US" dirty="0"/>
              <a:t> – </a:t>
            </a:r>
            <a:r>
              <a:rPr lang="he-IL" dirty="0"/>
              <a:t>מקבלת מצב ומוציאה את התועלת (</a:t>
            </a:r>
            <a:r>
              <a:rPr lang="en-US" dirty="0"/>
              <a:t>Reward</a:t>
            </a:r>
            <a:r>
              <a:rPr lang="he-IL" dirty="0"/>
              <a:t>) שתביא כל פעולה אפשרית ב-</a:t>
            </a:r>
            <a:r>
              <a:rPr lang="en-US" dirty="0"/>
              <a:t> action space</a:t>
            </a:r>
          </a:p>
          <a:p>
            <a:r>
              <a:rPr lang="he-IL" dirty="0"/>
              <a:t>אחרי זה נוקטים בפעולה שמביאה את התועלת המקסימלית</a:t>
            </a:r>
          </a:p>
          <a:p>
            <a:r>
              <a:rPr lang="he-IL" dirty="0"/>
              <a:t>הרשת מתעדכנת לפי רצף ה-</a:t>
            </a:r>
            <a:r>
              <a:rPr lang="en-US" dirty="0"/>
              <a:t>reward</a:t>
            </a:r>
            <a:r>
              <a:rPr lang="he-IL" dirty="0"/>
              <a:t>-ים שמתקבלים מכל פעולה בהינתן </a:t>
            </a:r>
            <a:r>
              <a:rPr lang="en-US" dirty="0"/>
              <a:t>State</a:t>
            </a:r>
            <a:endParaRPr lang="he-IL" dirty="0"/>
          </a:p>
          <a:p>
            <a:r>
              <a:rPr lang="he-IL" dirty="0"/>
              <a:t>הרשת לומדת לחשב בצורה יותר נכונה (ורציפה) איזה תועלת תביא כל פעולה</a:t>
            </a:r>
          </a:p>
          <a:p>
            <a:pPr marL="0" indent="0">
              <a:buNone/>
            </a:pPr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6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9E3B-2974-4125-9344-73B08A5D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סיכום ביניים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81B86A-37C7-4E64-9DCB-9611F5FDC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819" y="1457635"/>
            <a:ext cx="6985739" cy="45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4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מימוש - האתגרים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בניית סביבה שתדמה את המשחק המקורי</a:t>
            </a:r>
          </a:p>
          <a:p>
            <a:r>
              <a:rPr lang="he-IL" dirty="0"/>
              <a:t>הגדרת שדה הראייה של הרשת (ה – </a:t>
            </a:r>
            <a:r>
              <a:rPr lang="en-US" dirty="0"/>
              <a:t>State</a:t>
            </a:r>
            <a:r>
              <a:rPr lang="he-IL" dirty="0"/>
              <a:t>)</a:t>
            </a:r>
          </a:p>
          <a:p>
            <a:r>
              <a:rPr lang="he-IL" dirty="0"/>
              <a:t>הגרת התגמולים של הרשת (ה – </a:t>
            </a:r>
            <a:r>
              <a:rPr lang="en-US" dirty="0"/>
              <a:t>Reward</a:t>
            </a:r>
            <a:r>
              <a:rPr lang="he-IL" dirty="0"/>
              <a:t>)</a:t>
            </a:r>
          </a:p>
          <a:p>
            <a:r>
              <a:rPr lang="he-IL" dirty="0"/>
              <a:t>בניית רשת נוירונים מתאימה</a:t>
            </a:r>
          </a:p>
          <a:p>
            <a:r>
              <a:rPr lang="he-IL" dirty="0"/>
              <a:t>אימון</a:t>
            </a:r>
          </a:p>
        </p:txBody>
      </p:sp>
    </p:spTree>
    <p:extLst>
      <p:ext uri="{BB962C8B-B14F-4D97-AF65-F5344CB8AC3E}">
        <p14:creationId xmlns:p14="http://schemas.microsoft.com/office/powerpoint/2010/main" val="345667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בניית הסביבה – הבעיה - אופציונלי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הרשת צריכה לשחק עם מישהו..</a:t>
            </a:r>
          </a:p>
          <a:p>
            <a:r>
              <a:rPr lang="he-IL" dirty="0"/>
              <a:t>אז אמרנו בוא נמצא </a:t>
            </a:r>
            <a:r>
              <a:rPr lang="he-IL" dirty="0" err="1"/>
              <a:t>בוט</a:t>
            </a:r>
            <a:r>
              <a:rPr lang="he-IL" dirty="0"/>
              <a:t>!</a:t>
            </a:r>
          </a:p>
          <a:p>
            <a:pPr lvl="1"/>
            <a:r>
              <a:rPr lang="he-IL" dirty="0"/>
              <a:t>לא מצאנו </a:t>
            </a:r>
            <a:r>
              <a:rPr lang="he-IL" dirty="0">
                <a:sym typeface="Wingdings" panose="05000000000000000000" pitchFamily="2" charset="2"/>
              </a:rPr>
              <a:t></a:t>
            </a:r>
          </a:p>
          <a:p>
            <a:r>
              <a:rPr lang="he-IL" dirty="0">
                <a:sym typeface="Wingdings" panose="05000000000000000000" pitchFamily="2" charset="2"/>
              </a:rPr>
              <a:t>אז אמרנו בוא נשחק איתה מלא זמן!</a:t>
            </a:r>
          </a:p>
          <a:p>
            <a:pPr lvl="1"/>
            <a:r>
              <a:rPr lang="he-IL" dirty="0">
                <a:sym typeface="Wingdings" panose="05000000000000000000" pitchFamily="2" charset="2"/>
              </a:rPr>
              <a:t>לא אמרנו את זה מה אין לנו חיים</a:t>
            </a:r>
          </a:p>
          <a:p>
            <a:r>
              <a:rPr lang="he-IL" dirty="0">
                <a:sym typeface="Wingdings" panose="05000000000000000000" pitchFamily="2" charset="2"/>
              </a:rPr>
              <a:t>אז אמרנו בוא נעשה עיבוד תמונה של המשחק האמיתי וניתן לה לשחק בלייב!</a:t>
            </a:r>
          </a:p>
          <a:p>
            <a:pPr lvl="1"/>
            <a:r>
              <a:rPr lang="he-IL" dirty="0">
                <a:sym typeface="Wingdings" panose="05000000000000000000" pitchFamily="2" charset="2"/>
              </a:rPr>
              <a:t>נראה </a:t>
            </a:r>
            <a:r>
              <a:rPr lang="he-IL" b="1" dirty="0">
                <a:sym typeface="Wingdings" panose="05000000000000000000" pitchFamily="2" charset="2"/>
              </a:rPr>
              <a:t>אותכם</a:t>
            </a:r>
            <a:r>
              <a:rPr lang="he-IL" dirty="0">
                <a:sym typeface="Wingdings" panose="05000000000000000000" pitchFamily="2" charset="2"/>
              </a:rPr>
              <a:t> מאפשרים </a:t>
            </a:r>
            <a:r>
              <a:rPr lang="en-US" dirty="0">
                <a:sym typeface="Wingdings" panose="05000000000000000000" pitchFamily="2" charset="2"/>
              </a:rPr>
              <a:t>plugins</a:t>
            </a:r>
            <a:r>
              <a:rPr lang="he-IL" dirty="0">
                <a:sym typeface="Wingdings" panose="05000000000000000000" pitchFamily="2" charset="2"/>
              </a:rPr>
              <a:t> דרך </a:t>
            </a:r>
            <a:r>
              <a:rPr lang="en-US" dirty="0">
                <a:sym typeface="Wingdings" panose="05000000000000000000" pitchFamily="2" charset="2"/>
              </a:rPr>
              <a:t>selenium</a:t>
            </a:r>
            <a:endParaRPr lang="he-IL" dirty="0">
              <a:sym typeface="Wingdings" panose="05000000000000000000" pitchFamily="2" charset="2"/>
            </a:endParaRPr>
          </a:p>
          <a:p>
            <a:r>
              <a:rPr lang="he-IL" dirty="0">
                <a:sym typeface="Wingdings" panose="05000000000000000000" pitchFamily="2" charset="2"/>
              </a:rPr>
              <a:t>צריך רעיון יצירתי..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96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בניית הסביבה – הפתרון - אופציונלי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נאמן 2 רשתות בנפרד</a:t>
            </a:r>
          </a:p>
          <a:p>
            <a:pPr lvl="1"/>
            <a:r>
              <a:rPr lang="he-IL" dirty="0"/>
              <a:t>שלא יתקעו בקירות ובעצמן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ואז..</a:t>
            </a:r>
          </a:p>
        </p:txBody>
      </p:sp>
    </p:spTree>
    <p:extLst>
      <p:ext uri="{BB962C8B-B14F-4D97-AF65-F5344CB8AC3E}">
        <p14:creationId xmlns:p14="http://schemas.microsoft.com/office/powerpoint/2010/main" val="288325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בניית הסביבה – הפתרון (החלק היפה </a:t>
            </a:r>
            <a:r>
              <a:rPr lang="he-IL" dirty="0">
                <a:sym typeface="Wingdings" panose="05000000000000000000" pitchFamily="2" charset="2"/>
              </a:rPr>
              <a:t></a:t>
            </a:r>
            <a:r>
              <a:rPr lang="he-IL" dirty="0"/>
              <a:t>) - אופציונלי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74" y="1825625"/>
            <a:ext cx="2257425" cy="4351338"/>
          </a:xfrm>
        </p:spPr>
        <p:txBody>
          <a:bodyPr>
            <a:normAutofit fontScale="25000" lnSpcReduction="20000"/>
          </a:bodyPr>
          <a:lstStyle/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endParaRPr lang="he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D5F49F-B6AB-4977-8B60-353EBE4D23DF}"/>
              </a:ext>
            </a:extLst>
          </p:cNvPr>
          <p:cNvSpPr txBox="1">
            <a:spLocks/>
          </p:cNvSpPr>
          <p:nvPr/>
        </p:nvSpPr>
        <p:spPr>
          <a:xfrm>
            <a:off x="6991349" y="1825625"/>
            <a:ext cx="2257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endParaRPr lang="he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755EF6-AB3D-4AC2-BEB9-6DBDBDBC8FB3}"/>
              </a:ext>
            </a:extLst>
          </p:cNvPr>
          <p:cNvSpPr txBox="1">
            <a:spLocks/>
          </p:cNvSpPr>
          <p:nvPr/>
        </p:nvSpPr>
        <p:spPr>
          <a:xfrm>
            <a:off x="4886324" y="1825625"/>
            <a:ext cx="2257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E5A92E-724E-41AE-ACC8-8D09EB906F29}"/>
              </a:ext>
            </a:extLst>
          </p:cNvPr>
          <p:cNvSpPr txBox="1">
            <a:spLocks/>
          </p:cNvSpPr>
          <p:nvPr/>
        </p:nvSpPr>
        <p:spPr>
          <a:xfrm>
            <a:off x="2781299" y="1825625"/>
            <a:ext cx="2257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endParaRPr lang="he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CDD785-8AAE-490C-8FD4-8861734205F3}"/>
              </a:ext>
            </a:extLst>
          </p:cNvPr>
          <p:cNvSpPr txBox="1">
            <a:spLocks/>
          </p:cNvSpPr>
          <p:nvPr/>
        </p:nvSpPr>
        <p:spPr>
          <a:xfrm>
            <a:off x="676274" y="1825625"/>
            <a:ext cx="2257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r>
              <a:rPr lang="he-IL" dirty="0"/>
              <a:t>נכניס את רשת 1 לסביבה ונאמן את רשת 2 איתה</a:t>
            </a:r>
          </a:p>
          <a:p>
            <a:r>
              <a:rPr lang="he-IL" dirty="0"/>
              <a:t>נכניס את רשת 2 לסביבה ונאמן את רשת 1 איתה</a:t>
            </a:r>
          </a:p>
          <a:p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F15DAAA-5C3B-4EA0-AB17-F5D7090577A6}"/>
              </a:ext>
            </a:extLst>
          </p:cNvPr>
          <p:cNvSpPr txBox="1"/>
          <p:nvPr/>
        </p:nvSpPr>
        <p:spPr>
          <a:xfrm>
            <a:off x="4335825" y="1531344"/>
            <a:ext cx="352034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700" dirty="0">
                <a:sym typeface="Wingdings" panose="05000000000000000000" pitchFamily="2" charset="2"/>
              </a:rPr>
              <a:t></a:t>
            </a:r>
            <a:endParaRPr lang="en-IL" sz="28700" dirty="0"/>
          </a:p>
        </p:txBody>
      </p:sp>
    </p:spTree>
    <p:extLst>
      <p:ext uri="{BB962C8B-B14F-4D97-AF65-F5344CB8AC3E}">
        <p14:creationId xmlns:p14="http://schemas.microsoft.com/office/powerpoint/2010/main" val="149450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63C7-FB9F-4950-9CAB-9466A0DE5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סמו"פ</a:t>
            </a:r>
            <a:r>
              <a:rPr lang="he-IL" dirty="0"/>
              <a:t> – למידת מכונה (</a:t>
            </a:r>
            <a:r>
              <a:rPr lang="he-IL" dirty="0" err="1"/>
              <a:t>אכטונג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71C57-8CD0-4FC8-A2B5-26F592B45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טוראי ליחי ג'וליאן</a:t>
            </a:r>
          </a:p>
          <a:p>
            <a:r>
              <a:rPr lang="he-IL"/>
              <a:t>טוראי בן סמבירא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33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בניית הסביבה – הפתרון - אופציונלי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טוב זה כמעט מדויק..</a:t>
            </a:r>
          </a:p>
          <a:p>
            <a:r>
              <a:rPr lang="he-IL" dirty="0"/>
              <a:t>לא רוצים ליצור תלות בין הרשתות</a:t>
            </a:r>
          </a:p>
          <a:p>
            <a:r>
              <a:rPr lang="he-IL" dirty="0"/>
              <a:t>נבחר כל משחק דור מתוך מרחב הדורות שכבר נוצרו</a:t>
            </a:r>
          </a:p>
        </p:txBody>
      </p:sp>
    </p:spTree>
    <p:extLst>
      <p:ext uri="{BB962C8B-B14F-4D97-AF65-F5344CB8AC3E}">
        <p14:creationId xmlns:p14="http://schemas.microsoft.com/office/powerpoint/2010/main" val="3877007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מימוש – הגדרת התגמולים של הרשת (ה – </a:t>
            </a:r>
            <a:r>
              <a:rPr lang="en-US" dirty="0"/>
              <a:t>Reward</a:t>
            </a:r>
            <a:r>
              <a:rPr lang="he-IL" dirty="0"/>
              <a:t>)</a:t>
            </a:r>
            <a:br>
              <a:rPr lang="he-IL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3306E-6FF3-44DF-BD7C-961C26843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1+ על כל </a:t>
                </a:r>
                <a:r>
                  <a:rPr lang="en-US" dirty="0"/>
                  <a:t>step</a:t>
                </a:r>
                <a:r>
                  <a:rPr lang="he-IL" dirty="0"/>
                  <a:t> של המשחק שהשחקן חיי בו</a:t>
                </a:r>
              </a:p>
              <a:p>
                <a:pPr lvl="1"/>
                <a:r>
                  <a:rPr lang="he-IL" dirty="0"/>
                  <a:t>נשמע שזה טוב, ככה הוא ירצה לחיות כמה שיותר!</a:t>
                </a:r>
              </a:p>
              <a:p>
                <a:pPr marL="0" indent="0">
                  <a:buNone/>
                </a:pPr>
                <a:r>
                  <a:rPr lang="he-IL" dirty="0"/>
                  <a:t>--------</a:t>
                </a:r>
                <a:r>
                  <a:rPr lang="he-IL" b="1" dirty="0"/>
                  <a:t>לא.</a:t>
                </a:r>
                <a:r>
                  <a:rPr lang="he-IL" dirty="0"/>
                  <a:t> כל רשת תמקסם על ידי ספירלות סביב עצמה-------</a:t>
                </a:r>
              </a:p>
              <a:p>
                <a:endParaRPr lang="he-IL" dirty="0"/>
              </a:p>
              <a:p>
                <a:r>
                  <a:rPr lang="en-US" dirty="0"/>
                  <a:t>Final Reward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𝑎𝑙𝑙𝑖𝑣𝑒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𝑙𝑎𝑠𝑡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he-IL" dirty="0"/>
              </a:p>
              <a:p>
                <a:r>
                  <a:rPr lang="en-US" dirty="0"/>
                  <a:t>Reward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𝑝𝑙𝑎𝑦𝑒𝑟𝑠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𝑎𝑙𝑙𝑖𝑣𝑒</m:t>
                        </m:r>
                      </m:den>
                    </m:f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3306E-6FF3-44DF-BD7C-961C26843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231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מימוש – הגדרת התגמולים של הרשת (ה – </a:t>
            </a:r>
            <a:r>
              <a:rPr lang="en-US" dirty="0"/>
              <a:t>Reward</a:t>
            </a:r>
            <a:r>
              <a:rPr lang="he-IL" dirty="0"/>
              <a:t>)</a:t>
            </a:r>
            <a:br>
              <a:rPr lang="he-IL" dirty="0"/>
            </a:br>
            <a:r>
              <a:rPr lang="he-IL" dirty="0"/>
              <a:t>אופציה ב'</a:t>
            </a:r>
            <a:br>
              <a:rPr lang="he-IL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3306E-6FF3-44DF-BD7C-961C26843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1- על כל </a:t>
                </a:r>
                <a:r>
                  <a:rPr lang="en-US" dirty="0"/>
                  <a:t>step</a:t>
                </a:r>
                <a:r>
                  <a:rPr lang="he-IL" dirty="0"/>
                  <a:t> של המשחק שהשחקן חיי בו</a:t>
                </a:r>
              </a:p>
              <a:p>
                <a:pPr lvl="1"/>
                <a:r>
                  <a:rPr lang="he-IL" dirty="0"/>
                  <a:t>כדי שישאף לנצח כמה שיותר מהר ולא </a:t>
                </a:r>
                <a:r>
                  <a:rPr lang="he-IL" dirty="0" err="1"/>
                  <a:t>יתבחבש</a:t>
                </a:r>
                <a:r>
                  <a:rPr lang="he-IL" dirty="0"/>
                  <a:t> בתוך עצמו.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r>
                  <a:rPr lang="en-US" dirty="0"/>
                  <a:t>Final Reward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𝑎𝑙𝑙𝑖𝑣𝑒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𝑙𝑎𝑠𝑡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he-IL" dirty="0"/>
              </a:p>
              <a:p>
                <a:r>
                  <a:rPr lang="en-US" dirty="0"/>
                  <a:t>Reward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𝑝𝑙𝑎𝑦𝑒𝑟𝑠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𝑎𝑙𝑙𝑖𝑣𝑒</m:t>
                        </m:r>
                      </m:den>
                    </m:f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3306E-6FF3-44DF-BD7C-961C26843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0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04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מימוש – הגדרת שדה הראייה של הרשת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היו הרבה רעיונות:</a:t>
            </a:r>
          </a:p>
          <a:p>
            <a:pPr lvl="1"/>
            <a:r>
              <a:rPr lang="he-IL" dirty="0"/>
              <a:t>מטריצה בינארית של לוח המשחק בגודל כפול בכל </a:t>
            </a:r>
            <a:r>
              <a:rPr lang="he-IL" dirty="0" err="1"/>
              <a:t>מימד</a:t>
            </a:r>
            <a:r>
              <a:rPr lang="he-IL" dirty="0"/>
              <a:t> כך שהמרכז הוא ראש הנחש.</a:t>
            </a:r>
          </a:p>
          <a:p>
            <a:pPr lvl="1"/>
            <a:r>
              <a:rPr lang="he-IL" dirty="0"/>
              <a:t>מטריצה בינארית של לוח המשחק + מיקומי כל השחקנים</a:t>
            </a:r>
          </a:p>
          <a:p>
            <a:pPr lvl="1"/>
            <a:r>
              <a:rPr lang="he-IL" dirty="0"/>
              <a:t>מטריצה בינארית של לוח המשחק + מיקום השחקן בלבד</a:t>
            </a:r>
          </a:p>
          <a:p>
            <a:pPr lvl="1"/>
            <a:r>
              <a:rPr lang="he-IL" dirty="0"/>
              <a:t>קירוב של המטריצה הבינארית באזור ראש הנחש </a:t>
            </a:r>
            <a:r>
              <a:rPr lang="en-US" dirty="0"/>
              <a:t>X</a:t>
            </a:r>
            <a:r>
              <a:rPr lang="he-IL" dirty="0"/>
              <a:t>2 </a:t>
            </a:r>
            <a:r>
              <a:rPr lang="en-US" dirty="0"/>
              <a:t>X</a:t>
            </a:r>
            <a:r>
              <a:rPr lang="he-IL" dirty="0"/>
              <a:t>4 </a:t>
            </a:r>
            <a:r>
              <a:rPr lang="en-US" dirty="0"/>
              <a:t>X</a:t>
            </a:r>
            <a:r>
              <a:rPr lang="he-IL" dirty="0"/>
              <a:t>8 </a:t>
            </a:r>
            <a:r>
              <a:rPr lang="en-US" dirty="0"/>
              <a:t>X</a:t>
            </a:r>
            <a:r>
              <a:rPr lang="he-IL" dirty="0"/>
              <a:t>16</a:t>
            </a:r>
          </a:p>
          <a:p>
            <a:pPr lvl="1"/>
            <a:r>
              <a:rPr lang="he-IL" dirty="0"/>
              <a:t>המרחקים של ראש הנחש מאיום מכל כיוון + המרחקים של ראש הנחש מהראש של שאר השחקנים</a:t>
            </a:r>
          </a:p>
          <a:p>
            <a:pPr lvl="1"/>
            <a:r>
              <a:rPr lang="he-IL" dirty="0"/>
              <a:t>ועוד שאולי יגיעו בהמשך..</a:t>
            </a:r>
          </a:p>
          <a:p>
            <a:pPr marL="457200" lvl="1" indent="0">
              <a:buNone/>
            </a:pPr>
            <a:r>
              <a:rPr lang="he-IL" sz="1800" dirty="0"/>
              <a:t>*עוד לא החלטנו על הדרך לייצג את המשחק, אבל פה נכניס אותה</a:t>
            </a:r>
          </a:p>
        </p:txBody>
      </p:sp>
    </p:spTree>
    <p:extLst>
      <p:ext uri="{BB962C8B-B14F-4D97-AF65-F5344CB8AC3E}">
        <p14:creationId xmlns:p14="http://schemas.microsoft.com/office/powerpoint/2010/main" val="18771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בניית הרשת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פה נשים את המבנה של הרשת (איך היא בנויה, אילו שכבות וכמה, </a:t>
            </a:r>
            <a:r>
              <a:rPr lang="he-IL" dirty="0" err="1"/>
              <a:t>אקטיבציות</a:t>
            </a:r>
            <a:r>
              <a:rPr lang="he-IL" dirty="0"/>
              <a:t> וכו')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62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אימון – הצגת הבעיה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הבעיה באימון הרשת היא שאין נתונים מתויגים כפי שלמדנו בשיטות למידת המכונה בלימונענע בהן אתה מקבל את הסט של המידע המתויג\ לא מתויג.</a:t>
            </a:r>
          </a:p>
          <a:p>
            <a:r>
              <a:rPr lang="he-IL" dirty="0"/>
              <a:t>האימון יתבצע באחת הדרכים הבאות:</a:t>
            </a:r>
          </a:p>
          <a:p>
            <a:pPr lvl="1"/>
            <a:r>
              <a:rPr lang="he-IL" dirty="0"/>
              <a:t>רשת אחת שמשחקת נגד רשת אחרת בתורות</a:t>
            </a:r>
          </a:p>
          <a:p>
            <a:pPr lvl="1"/>
            <a:r>
              <a:rPr lang="he-IL" dirty="0"/>
              <a:t>נבנה </a:t>
            </a:r>
            <a:r>
              <a:rPr lang="he-IL" dirty="0" err="1"/>
              <a:t>בוט</a:t>
            </a:r>
            <a:r>
              <a:rPr lang="he-IL" dirty="0"/>
              <a:t> בסיסי שנגדו הרשת תשחק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58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אימון- הפתרון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פרטים על האימון אחרי שיתבצע - כמה </a:t>
            </a:r>
            <a:r>
              <a:rPr lang="he-IL" dirty="0" err="1"/>
              <a:t>איטרציות</a:t>
            </a:r>
            <a:r>
              <a:rPr lang="he-IL" dirty="0"/>
              <a:t>, באיזו רמה וכו'</a:t>
            </a:r>
          </a:p>
          <a:p>
            <a:r>
              <a:rPr lang="he-IL" dirty="0"/>
              <a:t>אפשר להציג את ההתקדמות של הרשתות תוך כדי האימון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35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כאן נכניס את התוצאות שלנו, מה התוצר שקיבלנו בסוף והדרך שהרשת עברה עד אליו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91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כאן נשים את הלקחים העיקריים </a:t>
            </a:r>
            <a:r>
              <a:rPr lang="he-IL" dirty="0" err="1"/>
              <a:t>מהסמו"פ</a:t>
            </a:r>
            <a:r>
              <a:rPr lang="he-IL" dirty="0"/>
              <a:t> (מהניתן להסיק מכך על שיטת המשחק האופטימלית, על תכנון רשתות שישמשו כשחקנים במשחקים וכו')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50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אופציונלי: התממשקות עם המשחק מהאינטרנט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שימוש ב-</a:t>
            </a:r>
            <a:r>
              <a:rPr lang="en-US" dirty="0"/>
              <a:t>Selenium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431DF8-5BDE-4DD7-95B8-20318037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he-IL" dirty="0"/>
              <a:t>לשים פה את התוצאה הכי מרשימה שלנו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46857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2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E7FAAE-5F34-49C4-B59F-F0B915E1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אבל איך הגענו לזה?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812BC5-C2F0-4026-A173-FACB57E32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712" y="3013075"/>
            <a:ext cx="6124575" cy="831850"/>
          </a:xfrm>
        </p:spPr>
        <p:txBody>
          <a:bodyPr/>
          <a:lstStyle/>
          <a:p>
            <a:pPr algn="ctr"/>
            <a:r>
              <a:rPr lang="he-IL" dirty="0"/>
              <a:t>נתנו לרשת נוירונים ללמוד לשחק במשחק</a:t>
            </a:r>
            <a:endParaRPr lang="en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37AB4C3E-6A0A-4DE0-9C70-E3D73FB6A19A}"/>
              </a:ext>
            </a:extLst>
          </p:cNvPr>
          <p:cNvSpPr txBox="1">
            <a:spLocks/>
          </p:cNvSpPr>
          <p:nvPr/>
        </p:nvSpPr>
        <p:spPr>
          <a:xfrm>
            <a:off x="3033711" y="4851400"/>
            <a:ext cx="6124575" cy="831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/>
              <a:t>אבל בשביל זה צריך משחק..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126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5DDB-66DE-4C5A-B9FE-867CA0D3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מימוש הסביבה. אז אמרנו בוא ננסה..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306E-6FF3-44DF-BD7C-961C2684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לשלוף את ה-</a:t>
            </a:r>
            <a:r>
              <a:rPr lang="en-US" dirty="0"/>
              <a:t>java-script</a:t>
            </a:r>
            <a:r>
              <a:rPr lang="he-IL" dirty="0"/>
              <a:t> מהאתר המקורי! (</a:t>
            </a:r>
            <a:r>
              <a:rPr lang="he-IL" b="1" dirty="0"/>
              <a:t>לא עבד</a:t>
            </a:r>
            <a:r>
              <a:rPr lang="he-IL" dirty="0"/>
              <a:t>)</a:t>
            </a:r>
          </a:p>
          <a:p>
            <a:r>
              <a:rPr lang="he-IL" dirty="0"/>
              <a:t>להשתמש במימוש של מישהו באינטרנט! (</a:t>
            </a:r>
            <a:r>
              <a:rPr lang="he-IL" b="1" dirty="0"/>
              <a:t>לא עבד</a:t>
            </a:r>
            <a:r>
              <a:rPr lang="he-IL" dirty="0"/>
              <a:t>)</a:t>
            </a:r>
          </a:p>
          <a:p>
            <a:r>
              <a:rPr lang="he-IL" dirty="0"/>
              <a:t>אז..</a:t>
            </a:r>
          </a:p>
          <a:p>
            <a:r>
              <a:rPr lang="he-IL" b="1" i="1" u="sng" dirty="0"/>
              <a:t>פשוט</a:t>
            </a:r>
            <a:r>
              <a:rPr lang="he-IL" sz="1400" dirty="0"/>
              <a:t>(לא)</a:t>
            </a:r>
            <a:r>
              <a:rPr lang="he-IL" dirty="0"/>
              <a:t> כתבנו את המשחק:</a:t>
            </a:r>
          </a:p>
          <a:p>
            <a:endParaRPr lang="he-IL" dirty="0"/>
          </a:p>
          <a:p>
            <a:pPr marL="0" indent="0">
              <a:buNone/>
            </a:pPr>
            <a:r>
              <a:rPr lang="he-IL" dirty="0"/>
              <a:t>סרטונים של כישלונות בפיתוח (נשים את זה שהם מתים כשהם פונים ושהם עוברים אח דרך השני) ואז סרטון של זה עובד ומלא צעקות.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4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396A-29AB-4630-8D16-E5A5E19C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רקע – מה זה </a:t>
            </a:r>
            <a:r>
              <a:rPr lang="he-IL" dirty="0" err="1"/>
              <a:t>אכטונג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0ED7-4770-44AA-9B81-0FAFD2EB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משחק אינטרנטי שיצא לאור</a:t>
            </a:r>
            <a:r>
              <a:rPr lang="en-US" dirty="0"/>
              <a:t> </a:t>
            </a:r>
            <a:r>
              <a:rPr lang="he-IL" dirty="0"/>
              <a:t> בשנת 2010</a:t>
            </a:r>
          </a:p>
          <a:p>
            <a:r>
              <a:rPr lang="he-IL" dirty="0"/>
              <a:t>כנראה שרובכם שיחקו בו</a:t>
            </a:r>
          </a:p>
          <a:p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5DCD497-B53E-49A3-9CE4-01F480CC2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7" r="15000"/>
          <a:stretch/>
        </p:blipFill>
        <p:spPr>
          <a:xfrm>
            <a:off x="-203200" y="3301999"/>
            <a:ext cx="4460337" cy="36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5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D401-D6AA-4BEC-BDA1-0D331030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למידת המכונה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B58A-881C-441F-B134-5B8761A5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  <a:p>
            <a:r>
              <a:rPr lang="en-US" dirty="0"/>
              <a:t>Q-learning</a:t>
            </a:r>
          </a:p>
          <a:p>
            <a:r>
              <a:rPr lang="en-US" dirty="0"/>
              <a:t>Deep Q-learning &amp; DQN</a:t>
            </a:r>
          </a:p>
        </p:txBody>
      </p:sp>
    </p:spTree>
    <p:extLst>
      <p:ext uri="{BB962C8B-B14F-4D97-AF65-F5344CB8AC3E}">
        <p14:creationId xmlns:p14="http://schemas.microsoft.com/office/powerpoint/2010/main" val="197096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763A-857B-48CA-A177-76A1EC44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Reinforcement learning</a:t>
            </a:r>
            <a:r>
              <a:rPr lang="he-IL" dirty="0"/>
              <a:t>  (למידת חיזוק)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BAA6-50FF-4549-AB7A-DB843C09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קטגוריה של למידת מכונה ביחד עם </a:t>
            </a:r>
            <a:r>
              <a:rPr lang="en-US" dirty="0"/>
              <a:t>supervised</a:t>
            </a:r>
            <a:r>
              <a:rPr lang="he-IL" dirty="0"/>
              <a:t> ו- </a:t>
            </a:r>
            <a:r>
              <a:rPr lang="en-US" dirty="0"/>
              <a:t>unsupervised</a:t>
            </a:r>
            <a:r>
              <a:rPr lang="he-IL" dirty="0"/>
              <a:t>.</a:t>
            </a:r>
          </a:p>
          <a:p>
            <a:r>
              <a:rPr lang="he-IL" dirty="0"/>
              <a:t>ישנם 2 אובייקטים בסיסיים בלמידה כזאת:</a:t>
            </a:r>
          </a:p>
          <a:p>
            <a:pPr lvl="1"/>
            <a:r>
              <a:rPr lang="he-IL" dirty="0"/>
              <a:t>סוכן (הרשת)</a:t>
            </a:r>
          </a:p>
          <a:p>
            <a:pPr lvl="1"/>
            <a:r>
              <a:rPr lang="he-IL" dirty="0"/>
              <a:t>סביבה</a:t>
            </a:r>
          </a:p>
          <a:p>
            <a:r>
              <a:rPr lang="he-IL" dirty="0"/>
              <a:t>המטרה של הלמידה הזאת היא שהסוכן ילמד למקסם את הרווח שלו בהינתן מצב מסוים של הסביבה.</a:t>
            </a:r>
          </a:p>
          <a:p>
            <a:r>
              <a:rPr lang="he-IL" dirty="0"/>
              <a:t>סוכן נוקט בפעולה -&gt; הסביבה נותנת לו פידבק -&gt; הסוכן ינקוט בפעולה שתביא לו יותר רווח בפעם הבאה שיתקל בסיטואציה דומה....</a:t>
            </a:r>
          </a:p>
          <a:p>
            <a:r>
              <a:rPr lang="he-IL" dirty="0"/>
              <a:t>דוגמאות: לשחק במשחקים, חיזוי ערך של מניות בבורסה, פרסום ושיווק ועוד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5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F010B-3BC2-47B4-AAB4-BFF058DD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z="6000" dirty="0">
                <a:solidFill>
                  <a:schemeClr val="bg1"/>
                </a:solidFill>
              </a:rPr>
              <a:t>תרשים של אופן פעולה של </a:t>
            </a:r>
            <a:r>
              <a:rPr lang="he-IL" sz="6000" dirty="0" err="1">
                <a:solidFill>
                  <a:schemeClr val="bg1"/>
                </a:solidFill>
              </a:rPr>
              <a:t>אלגו</a:t>
            </a:r>
            <a:r>
              <a:rPr lang="he-IL" sz="6000" dirty="0">
                <a:solidFill>
                  <a:schemeClr val="bg1"/>
                </a:solidFill>
              </a:rPr>
              <a:t>' </a:t>
            </a:r>
            <a:r>
              <a:rPr lang="en-US" sz="6000" dirty="0">
                <a:solidFill>
                  <a:schemeClr val="bg1"/>
                </a:solidFill>
              </a:rPr>
              <a:t>RL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55F386-3B78-49B9-93B8-B86C2D444F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6" b="-1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53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2011</Words>
  <Application>Microsoft Office PowerPoint</Application>
  <PresentationFormat>מסך רחב</PresentationFormat>
  <Paragraphs>223</Paragraphs>
  <Slides>30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סמו"פ מחשביסטי בלי מתמטיקה ברוך ה'</vt:lpstr>
      <vt:lpstr>סמו"פ – למידת מכונה (אכטונג)</vt:lpstr>
      <vt:lpstr>מצגת של PowerPoint‏</vt:lpstr>
      <vt:lpstr>אבל איך הגענו לזה?</vt:lpstr>
      <vt:lpstr>מימוש הסביבה. אז אמרנו בוא ננסה..</vt:lpstr>
      <vt:lpstr>רקע – מה זה אכטונג</vt:lpstr>
      <vt:lpstr>למידת המכונה</vt:lpstr>
      <vt:lpstr>Reinforcement learning  (למידת חיזוק) </vt:lpstr>
      <vt:lpstr>תרשים של אופן פעולה של אלגו' RL</vt:lpstr>
      <vt:lpstr>Q learning</vt:lpstr>
      <vt:lpstr>Q learning</vt:lpstr>
      <vt:lpstr> Q learning – אופן פעולה</vt:lpstr>
      <vt:lpstr> Q learning – בעיות</vt:lpstr>
      <vt:lpstr>Deep Q learning</vt:lpstr>
      <vt:lpstr>סיכום ביניים</vt:lpstr>
      <vt:lpstr>מימוש - האתגרים</vt:lpstr>
      <vt:lpstr>בניית הסביבה – הבעיה - אופציונלי</vt:lpstr>
      <vt:lpstr>בניית הסביבה – הפתרון - אופציונלי</vt:lpstr>
      <vt:lpstr>בניית הסביבה – הפתרון (החלק היפה ) - אופציונלי</vt:lpstr>
      <vt:lpstr>בניית הסביבה – הפתרון - אופציונלי</vt:lpstr>
      <vt:lpstr>מימוש – הגדרת התגמולים של הרשת (ה – Reward) </vt:lpstr>
      <vt:lpstr>מימוש – הגדרת התגמולים של הרשת (ה – Reward) אופציה ב' </vt:lpstr>
      <vt:lpstr>מימוש – הגדרת שדה הראייה של הרשת</vt:lpstr>
      <vt:lpstr>בניית הרשת</vt:lpstr>
      <vt:lpstr>אימון – הצגת הבעיה</vt:lpstr>
      <vt:lpstr>אימון- הפתרון</vt:lpstr>
      <vt:lpstr>תוצאות</vt:lpstr>
      <vt:lpstr>מסקנות</vt:lpstr>
      <vt:lpstr>אופציונלי: התממשקות עם המשחק מהאינטרנט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סמו"פ – למידת מכונה אכטונג</dc:title>
  <dc:creator>Lihay Julian</dc:creator>
  <cp:lastModifiedBy>בן סמבירא נחום</cp:lastModifiedBy>
  <cp:revision>26</cp:revision>
  <dcterms:created xsi:type="dcterms:W3CDTF">2020-04-05T13:45:37Z</dcterms:created>
  <dcterms:modified xsi:type="dcterms:W3CDTF">2020-04-22T18:25:28Z</dcterms:modified>
</cp:coreProperties>
</file>