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5"/>
  </p:notesMasterIdLst>
  <p:sldIdLst>
    <p:sldId id="349" r:id="rId2"/>
    <p:sldId id="376" r:id="rId3"/>
    <p:sldId id="385" r:id="rId4"/>
    <p:sldId id="384" r:id="rId5"/>
    <p:sldId id="387" r:id="rId6"/>
    <p:sldId id="394" r:id="rId7"/>
    <p:sldId id="386" r:id="rId8"/>
    <p:sldId id="395" r:id="rId9"/>
    <p:sldId id="396" r:id="rId10"/>
    <p:sldId id="400" r:id="rId11"/>
    <p:sldId id="397" r:id="rId12"/>
    <p:sldId id="398" r:id="rId13"/>
    <p:sldId id="39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1" autoAdjust="0"/>
    <p:restoredTop sz="78356" autoAdjust="0"/>
  </p:normalViewPr>
  <p:slideViewPr>
    <p:cSldViewPr snapToGrid="0">
      <p:cViewPr varScale="1">
        <p:scale>
          <a:sx n="90" d="100"/>
          <a:sy n="90" d="100"/>
        </p:scale>
        <p:origin x="2076" y="78"/>
      </p:cViewPr>
      <p:guideLst/>
    </p:cSldViewPr>
  </p:slideViewPr>
  <p:notesTextViewPr>
    <p:cViewPr>
      <p:scale>
        <a:sx n="3" d="2"/>
        <a:sy n="3" d="2"/>
      </p:scale>
      <p:origin x="0" y="0"/>
    </p:cViewPr>
  </p:notesTextViewPr>
  <p:sorterViewPr>
    <p:cViewPr varScale="1">
      <p:scale>
        <a:sx n="100" d="100"/>
        <a:sy n="100" d="100"/>
      </p:scale>
      <p:origin x="0" y="-131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94071-7F6C-4AD5-AFE4-6E1D52CE94C9}" type="datetimeFigureOut">
              <a:rPr lang="en-GB" smtClean="0"/>
              <a:t>31/03/2019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972EA-F890-4D31-B61B-CFC33480C8B2}" type="slidenum">
              <a:rPr lang="en-GB" smtClean="0"/>
              <a:t>‹#›</a:t>
            </a:fld>
            <a:endParaRPr lang="en-GB"/>
          </a:p>
        </p:txBody>
      </p:sp>
    </p:spTree>
    <p:extLst>
      <p:ext uri="{BB962C8B-B14F-4D97-AF65-F5344CB8AC3E}">
        <p14:creationId xmlns:p14="http://schemas.microsoft.com/office/powerpoint/2010/main" val="275014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3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496861" y="252000"/>
            <a:ext cx="8146633" cy="471344"/>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a:t>Click to edit Master title style</a:t>
            </a:r>
            <a:endParaRPr lang="en-US" dirty="0"/>
          </a:p>
        </p:txBody>
      </p:sp>
      <p:pic>
        <p:nvPicPr>
          <p:cNvPr id="4"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00236"/>
            <a:ext cx="1673976" cy="55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3Arup Three Objects Option1">
    <p:spTree>
      <p:nvGrpSpPr>
        <p:cNvPr id="1" name=""/>
        <p:cNvGrpSpPr/>
        <p:nvPr/>
      </p:nvGrpSpPr>
      <p:grpSpPr>
        <a:xfrm>
          <a:off x="0" y="0"/>
          <a:ext cx="0" cy="0"/>
          <a:chOff x="0" y="0"/>
          <a:chExt cx="0" cy="0"/>
        </a:xfrm>
      </p:grpSpPr>
      <p:sp>
        <p:nvSpPr>
          <p:cNvPr id="12" name="Content Placeholder 7"/>
          <p:cNvSpPr>
            <a:spLocks noGrp="1"/>
          </p:cNvSpPr>
          <p:nvPr>
            <p:ph sz="quarter" idx="10" hasCustomPrompt="1"/>
          </p:nvPr>
        </p:nvSpPr>
        <p:spPr>
          <a:xfrm>
            <a:off x="396000" y="323999"/>
            <a:ext cx="3960000" cy="55944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7" name="Content Placeholder 7"/>
          <p:cNvSpPr>
            <a:spLocks noGrp="1"/>
          </p:cNvSpPr>
          <p:nvPr>
            <p:ph sz="quarter" idx="20" hasCustomPrompt="1"/>
          </p:nvPr>
        </p:nvSpPr>
        <p:spPr>
          <a:xfrm>
            <a:off x="4607668" y="324002"/>
            <a:ext cx="3960000" cy="2496277"/>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4" name="Content Placeholder 7"/>
          <p:cNvSpPr>
            <a:spLocks noGrp="1"/>
          </p:cNvSpPr>
          <p:nvPr>
            <p:ph sz="quarter" idx="23" hasCustomPrompt="1"/>
          </p:nvPr>
        </p:nvSpPr>
        <p:spPr>
          <a:xfrm>
            <a:off x="4607668" y="3421874"/>
            <a:ext cx="3960000" cy="2496277"/>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21" name="Text Placeholder 2"/>
          <p:cNvSpPr>
            <a:spLocks noGrp="1"/>
          </p:cNvSpPr>
          <p:nvPr>
            <p:ph type="body" sz="quarter" idx="13" hasCustomPrompt="1"/>
          </p:nvPr>
        </p:nvSpPr>
        <p:spPr>
          <a:xfrm>
            <a:off x="394580" y="5961196"/>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17" hasCustomPrompt="1"/>
          </p:nvPr>
        </p:nvSpPr>
        <p:spPr>
          <a:xfrm rot="16200000">
            <a:off x="-924483" y="4678585"/>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3" name="Text Placeholder 2"/>
          <p:cNvSpPr>
            <a:spLocks noGrp="1"/>
          </p:cNvSpPr>
          <p:nvPr>
            <p:ph type="body" sz="quarter" idx="34" hasCustomPrompt="1"/>
          </p:nvPr>
        </p:nvSpPr>
        <p:spPr>
          <a:xfrm>
            <a:off x="4604729" y="5965818"/>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35" hasCustomPrompt="1"/>
          </p:nvPr>
        </p:nvSpPr>
        <p:spPr>
          <a:xfrm rot="16200000">
            <a:off x="3288607" y="4678585"/>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5" name="Text Placeholder 2"/>
          <p:cNvSpPr>
            <a:spLocks noGrp="1"/>
          </p:cNvSpPr>
          <p:nvPr>
            <p:ph type="body" sz="quarter" idx="36" hasCustomPrompt="1"/>
          </p:nvPr>
        </p:nvSpPr>
        <p:spPr>
          <a:xfrm>
            <a:off x="4604729" y="2868161"/>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37" hasCustomPrompt="1"/>
          </p:nvPr>
        </p:nvSpPr>
        <p:spPr>
          <a:xfrm rot="16200000">
            <a:off x="3285666" y="1614052"/>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3" name="Rectangle 12"/>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3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4607668" y="323999"/>
            <a:ext cx="3960000" cy="55944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12" hasCustomPrompt="1"/>
          </p:nvPr>
        </p:nvSpPr>
        <p:spPr>
          <a:xfrm>
            <a:off x="391105" y="3285010"/>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Content Placeholder 7"/>
          <p:cNvSpPr>
            <a:spLocks noGrp="1"/>
          </p:cNvSpPr>
          <p:nvPr>
            <p:ph sz="quarter" idx="20" hasCustomPrompt="1"/>
          </p:nvPr>
        </p:nvSpPr>
        <p:spPr>
          <a:xfrm>
            <a:off x="391105" y="323999"/>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4" name="Text Placeholder 2"/>
          <p:cNvSpPr>
            <a:spLocks noGrp="1"/>
          </p:cNvSpPr>
          <p:nvPr>
            <p:ph type="body" sz="quarter" idx="13" hasCustomPrompt="1"/>
          </p:nvPr>
        </p:nvSpPr>
        <p:spPr>
          <a:xfrm>
            <a:off x="394580" y="5920766"/>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2"/>
          <p:cNvSpPr>
            <a:spLocks noGrp="1"/>
          </p:cNvSpPr>
          <p:nvPr>
            <p:ph type="body" sz="quarter" idx="17" hasCustomPrompt="1"/>
          </p:nvPr>
        </p:nvSpPr>
        <p:spPr>
          <a:xfrm rot="16200000">
            <a:off x="-924483" y="4577853"/>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6" name="Text Placeholder 2"/>
          <p:cNvSpPr>
            <a:spLocks noGrp="1"/>
          </p:cNvSpPr>
          <p:nvPr>
            <p:ph type="body" sz="quarter" idx="34" hasCustomPrompt="1"/>
          </p:nvPr>
        </p:nvSpPr>
        <p:spPr>
          <a:xfrm>
            <a:off x="383696" y="2970744"/>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7" name="Text Placeholder 2"/>
          <p:cNvSpPr>
            <a:spLocks noGrp="1"/>
          </p:cNvSpPr>
          <p:nvPr>
            <p:ph type="body" sz="quarter" idx="35" hasCustomPrompt="1"/>
          </p:nvPr>
        </p:nvSpPr>
        <p:spPr>
          <a:xfrm rot="16200000">
            <a:off x="-924483" y="1632260"/>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8" name="Text Placeholder 2"/>
          <p:cNvSpPr>
            <a:spLocks noGrp="1"/>
          </p:cNvSpPr>
          <p:nvPr>
            <p:ph type="body" sz="quarter" idx="36" hasCustomPrompt="1"/>
          </p:nvPr>
        </p:nvSpPr>
        <p:spPr>
          <a:xfrm>
            <a:off x="4619504" y="5931880"/>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7" hasCustomPrompt="1"/>
          </p:nvPr>
        </p:nvSpPr>
        <p:spPr>
          <a:xfrm rot="16200000">
            <a:off x="3288607" y="4577853"/>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3" name="Rectangle 12"/>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3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390743" y="3285010"/>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Content Placeholder 7"/>
          <p:cNvSpPr>
            <a:spLocks noGrp="1"/>
          </p:cNvSpPr>
          <p:nvPr>
            <p:ph sz="quarter" idx="20" hasCustomPrompt="1"/>
          </p:nvPr>
        </p:nvSpPr>
        <p:spPr>
          <a:xfrm>
            <a:off x="390743" y="323999"/>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0" name="Content Placeholder 7"/>
          <p:cNvSpPr>
            <a:spLocks noGrp="1"/>
          </p:cNvSpPr>
          <p:nvPr>
            <p:ph sz="quarter" idx="26" hasCustomPrompt="1"/>
          </p:nvPr>
        </p:nvSpPr>
        <p:spPr>
          <a:xfrm>
            <a:off x="4607668" y="323999"/>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0" name="Content Placeholder 7"/>
          <p:cNvSpPr>
            <a:spLocks noGrp="1"/>
          </p:cNvSpPr>
          <p:nvPr>
            <p:ph sz="quarter" idx="23" hasCustomPrompt="1"/>
          </p:nvPr>
        </p:nvSpPr>
        <p:spPr>
          <a:xfrm>
            <a:off x="4607668" y="3285010"/>
            <a:ext cx="3960000" cy="2638800"/>
          </a:xfrm>
          <a:prstGeom prst="rect">
            <a:avLst/>
          </a:prstGeom>
        </p:spPr>
        <p:txBody>
          <a:bodyPr lIns="0" tIns="0" rIns="0" bIns="0">
            <a:normAutofit/>
          </a:bodyPr>
          <a:lstStyle>
            <a:lvl1pPr marL="0" indent="0">
              <a:lnSpc>
                <a:spcPts val="2000"/>
              </a:lnSpc>
              <a:spcBef>
                <a:spcPts val="0"/>
              </a:spcBef>
              <a:buFontTx/>
              <a:buNone/>
              <a:defRPr sz="18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23" name="Text Placeholder 2"/>
          <p:cNvSpPr>
            <a:spLocks noGrp="1"/>
          </p:cNvSpPr>
          <p:nvPr>
            <p:ph type="body" sz="quarter" idx="13" hasCustomPrompt="1"/>
          </p:nvPr>
        </p:nvSpPr>
        <p:spPr>
          <a:xfrm>
            <a:off x="394580" y="5920766"/>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7" name="Text Placeholder 2"/>
          <p:cNvSpPr>
            <a:spLocks noGrp="1"/>
          </p:cNvSpPr>
          <p:nvPr>
            <p:ph type="body" sz="quarter" idx="17" hasCustomPrompt="1"/>
          </p:nvPr>
        </p:nvSpPr>
        <p:spPr>
          <a:xfrm rot="16200000">
            <a:off x="-924483" y="4572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9" name="Text Placeholder 2"/>
          <p:cNvSpPr>
            <a:spLocks noGrp="1"/>
          </p:cNvSpPr>
          <p:nvPr>
            <p:ph type="body" sz="quarter" idx="34" hasCustomPrompt="1"/>
          </p:nvPr>
        </p:nvSpPr>
        <p:spPr>
          <a:xfrm>
            <a:off x="4607669" y="5920766"/>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3" name="Text Placeholder 2"/>
          <p:cNvSpPr>
            <a:spLocks noGrp="1"/>
          </p:cNvSpPr>
          <p:nvPr>
            <p:ph type="body" sz="quarter" idx="35" hasCustomPrompt="1"/>
          </p:nvPr>
        </p:nvSpPr>
        <p:spPr>
          <a:xfrm rot="16200000">
            <a:off x="3288607" y="4572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34" name="Text Placeholder 2"/>
          <p:cNvSpPr>
            <a:spLocks noGrp="1"/>
          </p:cNvSpPr>
          <p:nvPr>
            <p:ph type="body" sz="quarter" idx="36" hasCustomPrompt="1"/>
          </p:nvPr>
        </p:nvSpPr>
        <p:spPr>
          <a:xfrm>
            <a:off x="394580" y="2967826"/>
            <a:ext cx="3453519" cy="145068"/>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5" name="Text Placeholder 2"/>
          <p:cNvSpPr>
            <a:spLocks noGrp="1"/>
          </p:cNvSpPr>
          <p:nvPr>
            <p:ph type="body" sz="quarter" idx="37" hasCustomPrompt="1"/>
          </p:nvPr>
        </p:nvSpPr>
        <p:spPr>
          <a:xfrm rot="16200000">
            <a:off x="-924483" y="1620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36" name="Text Placeholder 2"/>
          <p:cNvSpPr>
            <a:spLocks noGrp="1"/>
          </p:cNvSpPr>
          <p:nvPr>
            <p:ph type="body" sz="quarter" idx="38" hasCustomPrompt="1"/>
          </p:nvPr>
        </p:nvSpPr>
        <p:spPr>
          <a:xfrm>
            <a:off x="4592012" y="2967823"/>
            <a:ext cx="3453519" cy="145068"/>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7" name="Text Placeholder 2"/>
          <p:cNvSpPr>
            <a:spLocks noGrp="1"/>
          </p:cNvSpPr>
          <p:nvPr>
            <p:ph type="body" sz="quarter" idx="39" hasCustomPrompt="1"/>
          </p:nvPr>
        </p:nvSpPr>
        <p:spPr>
          <a:xfrm rot="16200000">
            <a:off x="3272950" y="1620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6" name="Rectangle 15"/>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3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396001" y="383150"/>
            <a:ext cx="8278100" cy="5592000"/>
          </a:xfrm>
          <a:prstGeom prst="rect">
            <a:avLst/>
          </a:prstGeom>
        </p:spPr>
        <p:txBody>
          <a:bodyPr vert="horz" lIns="0" tIns="0" rIns="0" bIns="0" anchor="t">
            <a:normAutofit/>
          </a:bodyPr>
          <a:lstStyle>
            <a:lvl1pPr marL="0" indent="0">
              <a:lnSpc>
                <a:spcPts val="2000"/>
              </a:lnSpc>
              <a:spcBef>
                <a:spcPts val="0"/>
              </a:spcBef>
              <a:buNone/>
              <a:defRPr sz="1800" baseline="0">
                <a:latin typeface="Times New Roman"/>
                <a:cs typeface="Times New Roman"/>
              </a:defRPr>
            </a:lvl1pPr>
          </a:lstStyle>
          <a:p>
            <a:br>
              <a:rPr lang="en-US" dirty="0"/>
            </a:br>
            <a:br>
              <a:rPr lang="en-US" dirty="0"/>
            </a:br>
            <a:br>
              <a:rPr lang="en-US" dirty="0"/>
            </a:br>
            <a:endParaRPr lang="en-US" dirty="0"/>
          </a:p>
          <a:p>
            <a:endParaRPr lang="en-US" dirty="0"/>
          </a:p>
          <a:p>
            <a:endParaRPr lang="en-US" dirty="0"/>
          </a:p>
        </p:txBody>
      </p:sp>
      <p:sp>
        <p:nvSpPr>
          <p:cNvPr id="1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7" name="Text Placeholder 2"/>
          <p:cNvSpPr>
            <a:spLocks noGrp="1"/>
          </p:cNvSpPr>
          <p:nvPr>
            <p:ph type="body" sz="quarter" idx="13" hasCustomPrompt="1"/>
          </p:nvPr>
        </p:nvSpPr>
        <p:spPr>
          <a:xfrm>
            <a:off x="396002" y="5966490"/>
            <a:ext cx="7104393" cy="207581"/>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9" name="Text Placeholder 2"/>
          <p:cNvSpPr>
            <a:spLocks noGrp="1"/>
          </p:cNvSpPr>
          <p:nvPr>
            <p:ph type="body" sz="quarter" idx="17" hasCustomPrompt="1"/>
          </p:nvPr>
        </p:nvSpPr>
        <p:spPr>
          <a:xfrm rot="16200000">
            <a:off x="-923061" y="4612002"/>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1" name="Rectangle 10"/>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3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391093" y="323999"/>
            <a:ext cx="3960000" cy="5594400"/>
          </a:xfrm>
          <a:prstGeom prst="rect">
            <a:avLst/>
          </a:prstGeom>
        </p:spPr>
        <p:txBody>
          <a:bodyPr vert="horz" lIns="0" tIns="0" rIns="0" bIns="0" anchor="t">
            <a:normAutofit/>
          </a:bodyPr>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4609391" y="323999"/>
            <a:ext cx="3960000" cy="5594400"/>
          </a:xfrm>
          <a:prstGeom prst="rect">
            <a:avLst/>
          </a:prstGeom>
        </p:spPr>
        <p:txBody>
          <a:bodyPr vert="horz" lIns="0" tIns="0" rIns="0" bIns="0" anchor="t">
            <a:normAutofit/>
          </a:bodyPr>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1" name="Text Placeholder 2"/>
          <p:cNvSpPr>
            <a:spLocks noGrp="1"/>
          </p:cNvSpPr>
          <p:nvPr>
            <p:ph type="body" sz="quarter" idx="34" hasCustomPrompt="1"/>
          </p:nvPr>
        </p:nvSpPr>
        <p:spPr>
          <a:xfrm>
            <a:off x="391094" y="5931765"/>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rot="16200000">
            <a:off x="-927967" y="4612002"/>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9" name="Text Placeholder 2"/>
          <p:cNvSpPr>
            <a:spLocks noGrp="1"/>
          </p:cNvSpPr>
          <p:nvPr>
            <p:ph type="body" sz="quarter" idx="35" hasCustomPrompt="1"/>
          </p:nvPr>
        </p:nvSpPr>
        <p:spPr>
          <a:xfrm>
            <a:off x="4609391" y="5931765"/>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Text Placeholder 2"/>
          <p:cNvSpPr>
            <a:spLocks noGrp="1"/>
          </p:cNvSpPr>
          <p:nvPr>
            <p:ph type="body" sz="quarter" idx="36" hasCustomPrompt="1"/>
          </p:nvPr>
        </p:nvSpPr>
        <p:spPr>
          <a:xfrm rot="16200000">
            <a:off x="3290331" y="4612002"/>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0" name="Rectangle 9"/>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3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normAutofit/>
          </a:bodyPr>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noAutofit/>
          </a:bodyPr>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394043" y="323999"/>
            <a:ext cx="3960000" cy="5594400"/>
          </a:xfrm>
          <a:prstGeom prst="rect">
            <a:avLst/>
          </a:prstGeom>
        </p:spPr>
        <p:txBody>
          <a:bodyPr vert="horz" lIns="0" tIns="0" rIns="0" bIns="0" anchor="t">
            <a:normAutofit/>
          </a:bodyPr>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4" name="Text Placeholder 2"/>
          <p:cNvSpPr>
            <a:spLocks noGrp="1"/>
          </p:cNvSpPr>
          <p:nvPr>
            <p:ph type="body" sz="quarter" idx="13" hasCustomPrompt="1"/>
          </p:nvPr>
        </p:nvSpPr>
        <p:spPr>
          <a:xfrm>
            <a:off x="394580" y="5920749"/>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2"/>
          <p:cNvSpPr>
            <a:spLocks noGrp="1"/>
          </p:cNvSpPr>
          <p:nvPr>
            <p:ph type="body" sz="quarter" idx="17" hasCustomPrompt="1"/>
          </p:nvPr>
        </p:nvSpPr>
        <p:spPr>
          <a:xfrm rot="16200000">
            <a:off x="-924483" y="4572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6" name="Text Placeholder 2"/>
          <p:cNvSpPr>
            <a:spLocks noGrp="1"/>
          </p:cNvSpPr>
          <p:nvPr>
            <p:ph type="body" sz="quarter" idx="34" hasCustomPrompt="1"/>
          </p:nvPr>
        </p:nvSpPr>
        <p:spPr>
          <a:xfrm>
            <a:off x="4622621" y="5920749"/>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7" name="Text Placeholder 2"/>
          <p:cNvSpPr>
            <a:spLocks noGrp="1"/>
          </p:cNvSpPr>
          <p:nvPr>
            <p:ph type="body" sz="quarter" idx="35" hasCustomPrompt="1"/>
          </p:nvPr>
        </p:nvSpPr>
        <p:spPr>
          <a:xfrm rot="16200000">
            <a:off x="3303560" y="457200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8" name="Text Placeholder 2"/>
          <p:cNvSpPr>
            <a:spLocks noGrp="1"/>
          </p:cNvSpPr>
          <p:nvPr>
            <p:ph type="body" sz="quarter" idx="36" hasCustomPrompt="1"/>
          </p:nvPr>
        </p:nvSpPr>
        <p:spPr>
          <a:xfrm>
            <a:off x="4597565" y="2963287"/>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7" hasCustomPrompt="1"/>
          </p:nvPr>
        </p:nvSpPr>
        <p:spPr>
          <a:xfrm rot="16200000">
            <a:off x="3278503" y="1597224"/>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3" name="Rectangle 12"/>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3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391441" y="3285009"/>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4609392" y="323999"/>
            <a:ext cx="3962578" cy="55944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391441" y="324000"/>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13" hasCustomPrompt="1"/>
          </p:nvPr>
        </p:nvSpPr>
        <p:spPr>
          <a:xfrm>
            <a:off x="394580" y="5920774"/>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2"/>
          <p:cNvSpPr>
            <a:spLocks noGrp="1"/>
          </p:cNvSpPr>
          <p:nvPr>
            <p:ph type="body" sz="quarter" idx="17" hasCustomPrompt="1"/>
          </p:nvPr>
        </p:nvSpPr>
        <p:spPr>
          <a:xfrm rot="16200000">
            <a:off x="-924483" y="457786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9" name="Text Placeholder 2"/>
          <p:cNvSpPr>
            <a:spLocks noGrp="1"/>
          </p:cNvSpPr>
          <p:nvPr>
            <p:ph type="body" sz="quarter" idx="34" hasCustomPrompt="1"/>
          </p:nvPr>
        </p:nvSpPr>
        <p:spPr>
          <a:xfrm>
            <a:off x="383696" y="2963337"/>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35" hasCustomPrompt="1"/>
          </p:nvPr>
        </p:nvSpPr>
        <p:spPr>
          <a:xfrm rot="16200000">
            <a:off x="-935365" y="1631999"/>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5" name="Text Placeholder 2"/>
          <p:cNvSpPr>
            <a:spLocks noGrp="1"/>
          </p:cNvSpPr>
          <p:nvPr>
            <p:ph type="body" sz="quarter" idx="36" hasCustomPrompt="1"/>
          </p:nvPr>
        </p:nvSpPr>
        <p:spPr>
          <a:xfrm>
            <a:off x="4609391" y="5920774"/>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37" hasCustomPrompt="1"/>
          </p:nvPr>
        </p:nvSpPr>
        <p:spPr>
          <a:xfrm rot="16200000">
            <a:off x="3290330" y="457786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6" name="Rectangle 15"/>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3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399155" y="3284984"/>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4609043" y="324000"/>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4609043" y="3284984"/>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399155" y="324000"/>
            <a:ext cx="3960000" cy="2638800"/>
          </a:xfrm>
          <a:prstGeom prst="rect">
            <a:avLst/>
          </a:prstGeom>
        </p:spPr>
        <p:txBody>
          <a:bodyPr vert="horz" lIns="0" tIns="0" rIns="0" bIns="0" anchor="t"/>
          <a:lstStyle>
            <a:lvl1pPr marL="0" indent="0">
              <a:lnSpc>
                <a:spcPts val="2000"/>
              </a:lnSpc>
              <a:spcBef>
                <a:spcPts val="0"/>
              </a:spcBef>
              <a:buNone/>
              <a:defRPr sz="1800"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0"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13" hasCustomPrompt="1"/>
          </p:nvPr>
        </p:nvSpPr>
        <p:spPr>
          <a:xfrm>
            <a:off x="394580" y="5920749"/>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rot="16200000">
            <a:off x="-924483" y="4577836"/>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21" name="Text Placeholder 2"/>
          <p:cNvSpPr>
            <a:spLocks noGrp="1"/>
          </p:cNvSpPr>
          <p:nvPr>
            <p:ph type="body" sz="quarter" idx="34" hasCustomPrompt="1"/>
          </p:nvPr>
        </p:nvSpPr>
        <p:spPr>
          <a:xfrm>
            <a:off x="383696" y="2988960"/>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8" name="Text Placeholder 2"/>
          <p:cNvSpPr>
            <a:spLocks noGrp="1"/>
          </p:cNvSpPr>
          <p:nvPr>
            <p:ph type="body" sz="quarter" idx="35" hasCustomPrompt="1"/>
          </p:nvPr>
        </p:nvSpPr>
        <p:spPr>
          <a:xfrm rot="16200000">
            <a:off x="-935365" y="1634474"/>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30" name="Text Placeholder 2"/>
          <p:cNvSpPr>
            <a:spLocks noGrp="1"/>
          </p:cNvSpPr>
          <p:nvPr>
            <p:ph type="body" sz="quarter" idx="36" hasCustomPrompt="1"/>
          </p:nvPr>
        </p:nvSpPr>
        <p:spPr>
          <a:xfrm>
            <a:off x="4609043" y="5921313"/>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1" name="Text Placeholder 2"/>
          <p:cNvSpPr>
            <a:spLocks noGrp="1"/>
          </p:cNvSpPr>
          <p:nvPr>
            <p:ph type="body" sz="quarter" idx="37" hasCustomPrompt="1"/>
          </p:nvPr>
        </p:nvSpPr>
        <p:spPr>
          <a:xfrm rot="16200000">
            <a:off x="3289982" y="4578400"/>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32" name="Text Placeholder 2"/>
          <p:cNvSpPr>
            <a:spLocks noGrp="1"/>
          </p:cNvSpPr>
          <p:nvPr>
            <p:ph type="body" sz="quarter" idx="38" hasCustomPrompt="1"/>
          </p:nvPr>
        </p:nvSpPr>
        <p:spPr>
          <a:xfrm>
            <a:off x="4609921" y="2988872"/>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3" name="Text Placeholder 2"/>
          <p:cNvSpPr>
            <a:spLocks noGrp="1"/>
          </p:cNvSpPr>
          <p:nvPr>
            <p:ph type="body" sz="quarter" idx="39" hasCustomPrompt="1"/>
          </p:nvPr>
        </p:nvSpPr>
        <p:spPr>
          <a:xfrm rot="16200000">
            <a:off x="3290860" y="1611236"/>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8" name="Rectangle 17"/>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3 Arup TenImages Value Statement">
    <p:spTree>
      <p:nvGrpSpPr>
        <p:cNvPr id="1" name=""/>
        <p:cNvGrpSpPr/>
        <p:nvPr/>
      </p:nvGrpSpPr>
      <p:grpSpPr>
        <a:xfrm>
          <a:off x="0" y="0"/>
          <a:ext cx="0" cy="0"/>
          <a:chOff x="0" y="0"/>
          <a:chExt cx="0" cy="0"/>
        </a:xfrm>
      </p:grpSpPr>
      <p:sp>
        <p:nvSpPr>
          <p:cNvPr id="14" name="Rectangle 13"/>
          <p:cNvSpPr/>
          <p:nvPr/>
        </p:nvSpPr>
        <p:spPr>
          <a:xfrm>
            <a:off x="5943600" y="2185200"/>
            <a:ext cx="2743200" cy="37249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2134" y="3240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80843" y="3240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9611" y="40464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04993" y="3240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04755" y="21852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80843" y="2185200"/>
            <a:ext cx="2743200" cy="1843200"/>
          </a:xfrm>
          <a:prstGeom prst="rect">
            <a:avLst/>
          </a:prstGeom>
        </p:spPr>
        <p:txBody>
          <a:bodyPr lIns="0" tIns="0" r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43600" y="2185200"/>
            <a:ext cx="2743200" cy="3724444"/>
          </a:xfrm>
          <a:prstGeom prst="rect">
            <a:avLst/>
          </a:prstGeom>
        </p:spPr>
        <p:txBody>
          <a:bodyPr vert="horz" lIns="180000" tIns="180000" rIns="180000" bIns="180000">
            <a:noAutofit/>
          </a:bodyPr>
          <a:lstStyle>
            <a:lvl1pPr marL="0" marR="0" indent="0" algn="l" defTabSz="1197317" rtl="0" eaLnBrk="1" fontAlgn="auto" latinLnBrk="0" hangingPunct="1">
              <a:lnSpc>
                <a:spcPts val="2000"/>
              </a:lnSpc>
              <a:spcBef>
                <a:spcPts val="0"/>
              </a:spcBef>
              <a:spcAft>
                <a:spcPts val="0"/>
              </a:spcAft>
              <a:buClrTx/>
              <a:buSzTx/>
              <a:buFont typeface="Arial" pitchFamily="34" charset="0"/>
              <a:buNone/>
              <a:tabLst/>
              <a:defRPr sz="18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
        <p:nvSpPr>
          <p:cNvPr id="19"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3" name="Rectangle 12"/>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3 Arup Eleven Images Value Statement">
    <p:spTree>
      <p:nvGrpSpPr>
        <p:cNvPr id="1" name=""/>
        <p:cNvGrpSpPr/>
        <p:nvPr/>
      </p:nvGrpSpPr>
      <p:grpSpPr>
        <a:xfrm>
          <a:off x="0" y="0"/>
          <a:ext cx="0" cy="0"/>
          <a:chOff x="0" y="0"/>
          <a:chExt cx="0" cy="0"/>
        </a:xfrm>
      </p:grpSpPr>
      <p:sp>
        <p:nvSpPr>
          <p:cNvPr id="14" name="Rectangle 13"/>
          <p:cNvSpPr/>
          <p:nvPr/>
        </p:nvSpPr>
        <p:spPr>
          <a:xfrm>
            <a:off x="5947200" y="2185200"/>
            <a:ext cx="2743200" cy="1843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5945643" y="3240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3178039" y="3240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78039" y="40464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410270" y="324000"/>
            <a:ext cx="2743200" cy="1843200"/>
          </a:xfrm>
          <a:prstGeom prst="rect">
            <a:avLst/>
          </a:prstGeom>
        </p:spPr>
        <p:txBody>
          <a:bodyPr lIns="0" tIns="0" rIns="0" bIns="0" anchor="t">
            <a:no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410270" y="40464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410270" y="21852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47200" y="40464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78039" y="2185200"/>
            <a:ext cx="2743200" cy="1843200"/>
          </a:xfrm>
          <a:prstGeom prst="rect">
            <a:avLst/>
          </a:prstGeom>
        </p:spPr>
        <p:txBody>
          <a:bodyPr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5909739" y="2185200"/>
            <a:ext cx="2743200" cy="1844500"/>
          </a:xfrm>
          <a:prstGeom prst="rect">
            <a:avLst/>
          </a:prstGeom>
        </p:spPr>
        <p:txBody>
          <a:bodyPr vert="horz" lIns="180000" tIns="180000" rIns="180000" bIns="180000">
            <a:noAutofit/>
          </a:bodyPr>
          <a:lstStyle>
            <a:lvl1pPr marL="0" marR="0" indent="0" algn="l" defTabSz="1197317" rtl="0" eaLnBrk="1" fontAlgn="auto" latinLnBrk="0" hangingPunct="1">
              <a:lnSpc>
                <a:spcPts val="2000"/>
              </a:lnSpc>
              <a:spcBef>
                <a:spcPts val="0"/>
              </a:spcBef>
              <a:spcAft>
                <a:spcPts val="0"/>
              </a:spcAft>
              <a:buClrTx/>
              <a:buSzTx/>
              <a:buFont typeface="Arial" pitchFamily="34" charset="0"/>
              <a:buNone/>
              <a:tabLst/>
              <a:defRPr sz="18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
        <p:nvSpPr>
          <p:cNvPr id="17"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8" name="Rectangle 17"/>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4:3 Arup Main Title 2">
    <p:spTree>
      <p:nvGrpSpPr>
        <p:cNvPr id="1" name=""/>
        <p:cNvGrpSpPr/>
        <p:nvPr/>
      </p:nvGrpSpPr>
      <p:grpSpPr>
        <a:xfrm>
          <a:off x="0" y="0"/>
          <a:ext cx="0" cy="0"/>
          <a:chOff x="0" y="0"/>
          <a:chExt cx="0" cy="0"/>
        </a:xfrm>
      </p:grpSpPr>
      <p:sp>
        <p:nvSpPr>
          <p:cNvPr id="6" name="Title 1"/>
          <p:cNvSpPr>
            <a:spLocks noGrp="1"/>
          </p:cNvSpPr>
          <p:nvPr>
            <p:ph type="title"/>
          </p:nvPr>
        </p:nvSpPr>
        <p:spPr>
          <a:xfrm>
            <a:off x="827781" y="1390641"/>
            <a:ext cx="7833820" cy="683948"/>
          </a:xfrm>
          <a:prstGeom prst="rect">
            <a:avLst/>
          </a:prstGeom>
        </p:spPr>
        <p:txBody>
          <a:bodyPr lIns="0" tIns="0" rIns="0" bIns="0">
            <a:noAutofit/>
          </a:bodyPr>
          <a:lstStyle>
            <a:lvl1pPr>
              <a:lnSpc>
                <a:spcPts val="5333"/>
              </a:lnSpc>
              <a:spcBef>
                <a:spcPts val="0"/>
              </a:spcBef>
              <a:defRPr sz="3800">
                <a:solidFill>
                  <a:schemeClr val="accent2"/>
                </a:solidFill>
                <a:latin typeface="Times New Roman"/>
                <a:cs typeface="Times New Roman"/>
              </a:defRPr>
            </a:lvl1pPr>
          </a:lstStyle>
          <a:p>
            <a:r>
              <a:rPr lang="en-US"/>
              <a:t>Click to edit Master title style</a:t>
            </a:r>
            <a:endParaRPr lang="en-US" dirty="0"/>
          </a:p>
        </p:txBody>
      </p:sp>
      <p:sp>
        <p:nvSpPr>
          <p:cNvPr id="10" name="Text Placeholder 2"/>
          <p:cNvSpPr>
            <a:spLocks noGrp="1"/>
          </p:cNvSpPr>
          <p:nvPr>
            <p:ph type="body" sz="quarter" idx="10" hasCustomPrompt="1"/>
          </p:nvPr>
        </p:nvSpPr>
        <p:spPr>
          <a:xfrm>
            <a:off x="829380" y="3822177"/>
            <a:ext cx="7832405" cy="346249"/>
          </a:xfrm>
          <a:prstGeom prst="rect">
            <a:avLst/>
          </a:prstGeom>
        </p:spPr>
        <p:txBody>
          <a:bodyPr vert="horz" lIns="0" tIns="0" rIns="0" bIns="0">
            <a:noAutofit/>
          </a:bodyPr>
          <a:lstStyle>
            <a:lvl1pPr marL="0" indent="0">
              <a:lnSpc>
                <a:spcPts val="2000"/>
              </a:lnSpc>
              <a:spcBef>
                <a:spcPts val="0"/>
              </a:spcBef>
              <a:buNone/>
              <a:defRPr sz="18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pic>
        <p:nvPicPr>
          <p:cNvPr id="5" name="Picture 4" descr="ArupLogo2010_k_OvaWord1000mm_CompoundTransparent_100kGreyscale3May2012.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600" y="6444030"/>
            <a:ext cx="864000" cy="261273"/>
          </a:xfrm>
          <a:prstGeom prst="rect">
            <a:avLst/>
          </a:prstGeom>
        </p:spPr>
      </p:pic>
      <p:pic>
        <p:nvPicPr>
          <p:cNvPr id="7" name="Picture 4"/>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00236"/>
            <a:ext cx="1673976" cy="55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3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5924337" y="3240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3158450" y="3240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5924337" y="2185343"/>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3158450" y="40464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396000" y="3240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396000" y="40464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396000" y="2185343"/>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5924337" y="4046400"/>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3158450" y="2184843"/>
            <a:ext cx="2743200" cy="1843200"/>
          </a:xfrm>
          <a:prstGeom prst="rect">
            <a:avLst/>
          </a:prstGeom>
        </p:spPr>
        <p:txBody>
          <a:bodyPr wrap="square" lIns="0" tIns="0" rIns="0" bIns="0" anchor="t">
            <a:no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5" name="Text Placeholder 3"/>
          <p:cNvSpPr>
            <a:spLocks noGrp="1"/>
          </p:cNvSpPr>
          <p:nvPr>
            <p:ph type="body" sz="quarter" idx="34"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13" name="Rectangle 12"/>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3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28000" y="1399349"/>
            <a:ext cx="7504033" cy="683948"/>
          </a:xfrm>
          <a:prstGeom prst="rect">
            <a:avLst/>
          </a:prstGeom>
        </p:spPr>
        <p:txBody>
          <a:bodyPr lIns="0" tIns="0" rIns="0" bIns="0">
            <a:noAutofit/>
          </a:bodyPr>
          <a:lstStyle>
            <a:lvl1pPr>
              <a:lnSpc>
                <a:spcPts val="4000"/>
              </a:lnSpc>
              <a:spcBef>
                <a:spcPts val="0"/>
              </a:spcBef>
              <a:defRPr sz="3800">
                <a:solidFill>
                  <a:schemeClr val="bg1"/>
                </a:solidFill>
                <a:latin typeface="Times New Roman"/>
                <a:cs typeface="Times New Roman"/>
              </a:defRPr>
            </a:lvl1pPr>
          </a:lstStyle>
          <a:p>
            <a:r>
              <a:rPr lang="en-US"/>
              <a:t>Click to edit Master title style</a:t>
            </a:r>
            <a:endParaRPr lang="en-US" dirty="0"/>
          </a:p>
        </p:txBody>
      </p:sp>
      <p:sp>
        <p:nvSpPr>
          <p:cNvPr id="8" name="Text Placeholder 2"/>
          <p:cNvSpPr>
            <a:spLocks noGrp="1"/>
          </p:cNvSpPr>
          <p:nvPr>
            <p:ph type="body" sz="quarter" idx="10" hasCustomPrompt="1"/>
          </p:nvPr>
        </p:nvSpPr>
        <p:spPr>
          <a:xfrm>
            <a:off x="828000" y="3830885"/>
            <a:ext cx="7502678"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3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9982" y="328936"/>
            <a:ext cx="8305200" cy="5600226"/>
          </a:xfrm>
          <a:prstGeom prst="rect">
            <a:avLst/>
          </a:prstGeom>
        </p:spPr>
        <p:txBody>
          <a:bodyPr lIns="0" tIns="0" rIns="0" bIns="0">
            <a:noAutofit/>
          </a:bodyPr>
          <a:lstStyle>
            <a:lvl1pPr>
              <a:lnSpc>
                <a:spcPts val="4500"/>
              </a:lnSpc>
              <a:spcBef>
                <a:spcPts val="0"/>
              </a:spcBef>
              <a:defRPr sz="43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
              lsed
              facilisis
              present iusto
              augue
              vero
              nisl
              sed
              facilisis.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3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5" y="1892328"/>
            <a:ext cx="8255517" cy="4007958"/>
          </a:xfrm>
          <a:prstGeom prst="rect">
            <a:avLst/>
          </a:prstGeom>
        </p:spPr>
        <p:txBody>
          <a:bodyPr lIns="0" tIns="0" rIns="0" bIns="0">
            <a:noAutofit/>
          </a:bodyPr>
          <a:lstStyle>
            <a:lvl1pPr marL="0">
              <a:lnSpc>
                <a:spcPts val="2600"/>
              </a:lnSpc>
              <a:spcBef>
                <a:spcPts val="1200"/>
              </a:spcBef>
              <a:buClr>
                <a:schemeClr val="accent2"/>
              </a:buClr>
              <a:defRPr sz="2400">
                <a:latin typeface="Times New Roman"/>
                <a:cs typeface="Times New Roman"/>
              </a:defRPr>
            </a:lvl1pPr>
            <a:lvl2pPr marL="473937" indent="-236969">
              <a:lnSpc>
                <a:spcPts val="2600"/>
              </a:lnSpc>
              <a:spcBef>
                <a:spcPts val="288"/>
              </a:spcBef>
              <a:buClr>
                <a:schemeClr val="accent2"/>
              </a:buClr>
              <a:buFont typeface="Lucida Grande"/>
              <a:buChar char="-"/>
              <a:defRPr sz="2400">
                <a:latin typeface="Times New Roman"/>
                <a:cs typeface="Times New Roman"/>
              </a:defRPr>
            </a:lvl2pPr>
            <a:lvl3pPr marL="710906" indent="-236969">
              <a:lnSpc>
                <a:spcPts val="2200"/>
              </a:lnSpc>
              <a:buClr>
                <a:schemeClr val="accent2"/>
              </a:buClr>
              <a:buFont typeface="Lucida Grande"/>
              <a:buChar char="-"/>
              <a:defRPr sz="2200">
                <a:latin typeface="Times New Roman"/>
                <a:cs typeface="Times New Roman"/>
              </a:defRPr>
            </a:lvl3pPr>
            <a:lvl4pPr marL="721766" indent="-234945">
              <a:lnSpc>
                <a:spcPts val="2200"/>
              </a:lnSpc>
              <a:buClr>
                <a:schemeClr val="accent2"/>
              </a:buClr>
              <a:buFont typeface="Lucida Grande"/>
              <a:buChar char="-"/>
              <a:defRPr sz="2200">
                <a:latin typeface="Times New Roman"/>
                <a:cs typeface="Times New Roman"/>
              </a:defRPr>
            </a:lvl4pPr>
            <a:lvl5pPr marL="721766" indent="-234945">
              <a:lnSpc>
                <a:spcPts val="2200"/>
              </a:lnSpc>
              <a:buClr>
                <a:schemeClr val="accent2"/>
              </a:buClr>
              <a:buFont typeface="Lucida Grande"/>
              <a:buChar char="-"/>
              <a:defRPr sz="2200">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396003" y="252000"/>
            <a:ext cx="8257008" cy="581356"/>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a:t>Click to edit Master title style</a:t>
            </a:r>
            <a:endParaRPr lang="en-US" dirty="0"/>
          </a:p>
        </p:txBody>
      </p:sp>
      <p:sp>
        <p:nvSpPr>
          <p:cNvPr id="7"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9" name="Rectangle 8"/>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pic>
        <p:nvPicPr>
          <p:cNvPr id="10"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00236"/>
            <a:ext cx="1673976" cy="55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3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7596" y="1892336"/>
            <a:ext cx="8236266" cy="1814343"/>
          </a:xfrm>
          <a:prstGeom prst="rect">
            <a:avLst/>
          </a:prstGeom>
        </p:spPr>
        <p:txBody>
          <a:bodyPr wrap="square" lIns="0" tIns="0" rIns="0" bIns="0">
            <a:spAutoFit/>
          </a:bodyPr>
          <a:lstStyle>
            <a:lvl1pPr marL="0" indent="0">
              <a:buClr>
                <a:srgbClr val="F05023"/>
              </a:buClr>
              <a:buFontTx/>
              <a:buNone/>
              <a:defRPr sz="2400">
                <a:solidFill>
                  <a:srgbClr val="666666"/>
                </a:solidFill>
                <a:latin typeface="Times New Roman"/>
                <a:cs typeface="Times New Roman"/>
              </a:defRPr>
            </a:lvl1pPr>
            <a:lvl2pPr marL="237061" indent="-237061">
              <a:lnSpc>
                <a:spcPts val="2400"/>
              </a:lnSpc>
              <a:spcBef>
                <a:spcPts val="1200"/>
              </a:spcBef>
              <a:buClr>
                <a:schemeClr val="accent2"/>
              </a:buClr>
              <a:buFont typeface="Arial"/>
              <a:buChar char="•"/>
              <a:defRPr sz="2200">
                <a:latin typeface="Times New Roman"/>
                <a:cs typeface="Times New Roman"/>
              </a:defRPr>
            </a:lvl2pPr>
            <a:lvl3pPr marL="482588" indent="-245527">
              <a:lnSpc>
                <a:spcPts val="2400"/>
              </a:lnSpc>
              <a:buClr>
                <a:schemeClr val="accent2"/>
              </a:buClr>
              <a:buFont typeface="Lucida Grande"/>
              <a:buChar char="-"/>
              <a:defRPr sz="2200">
                <a:latin typeface="Times New Roman"/>
                <a:cs typeface="Times New Roman"/>
              </a:defRPr>
            </a:lvl3pPr>
            <a:lvl4pPr marL="482588" indent="-245527">
              <a:lnSpc>
                <a:spcPts val="2400"/>
              </a:lnSpc>
              <a:buClr>
                <a:srgbClr val="28AAE1"/>
              </a:buClr>
              <a:buFont typeface="Lucida Grande"/>
              <a:buChar char="-"/>
              <a:defRPr sz="2200">
                <a:latin typeface="Times New Roman"/>
                <a:cs typeface="Times New Roman"/>
              </a:defRPr>
            </a:lvl4pPr>
            <a:lvl5pPr marL="482588" indent="-245527">
              <a:lnSpc>
                <a:spcPts val="2400"/>
              </a:lnSpc>
              <a:buClr>
                <a:srgbClr val="28AAE1"/>
              </a:buClr>
              <a:buFont typeface="Lucida Grande"/>
              <a:buChar char="-"/>
              <a:defRPr sz="2200">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96003" y="252000"/>
            <a:ext cx="8237754" cy="581356"/>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a:t>Click to edit Master title style</a:t>
            </a:r>
            <a:endParaRPr lang="en-US" dirty="0"/>
          </a:p>
        </p:txBody>
      </p:sp>
      <p:sp>
        <p:nvSpPr>
          <p:cNvPr id="9" name="Slide Number Placeholder 14"/>
          <p:cNvSpPr txBox="1"/>
          <p:nvPr/>
        </p:nvSpPr>
        <p:spPr>
          <a:xfrm>
            <a:off x="0" y="6580032"/>
            <a:ext cx="287338" cy="254441"/>
          </a:xfrm>
          <a:prstGeom prst="rect">
            <a:avLst/>
          </a:prstGeom>
        </p:spPr>
        <p:txBody>
          <a:bodyPr lIns="0" tIns="0" rIns="0" bIns="19200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endParaRPr lang="en-US" sz="1067" b="0" i="1" dirty="0">
              <a:solidFill>
                <a:srgbClr val="FFFFFF"/>
              </a:solidFill>
              <a:latin typeface="Arial"/>
              <a:cs typeface="ＭＳ Ｐゴシック"/>
            </a:endParaRPr>
          </a:p>
        </p:txBody>
      </p:sp>
      <p:sp>
        <p:nvSpPr>
          <p:cNvPr id="10"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Rectangle 7"/>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3 Arup Blank">
    <p:spTree>
      <p:nvGrpSpPr>
        <p:cNvPr id="1" name=""/>
        <p:cNvGrpSpPr/>
        <p:nvPr/>
      </p:nvGrpSpPr>
      <p:grpSpPr>
        <a:xfrm>
          <a:off x="0" y="0"/>
          <a:ext cx="0" cy="0"/>
          <a:chOff x="0" y="0"/>
          <a:chExt cx="0" cy="0"/>
        </a:xfrm>
      </p:grpSpPr>
      <p:sp>
        <p:nvSpPr>
          <p:cNvPr id="6" name="Slide Number Placeholder 14"/>
          <p:cNvSpPr txBox="1"/>
          <p:nvPr/>
        </p:nvSpPr>
        <p:spPr>
          <a:xfrm>
            <a:off x="1304037" y="3054600"/>
            <a:ext cx="287338"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396001"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Rectangle 8"/>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3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396001" y="331202"/>
            <a:ext cx="8278100" cy="5474969"/>
          </a:xfrm>
          <a:prstGeom prst="rect">
            <a:avLst/>
          </a:prstGeom>
        </p:spPr>
        <p:txBody>
          <a:bodyPr lIns="0" tIns="0" rIns="0" bIns="0">
            <a:no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394581" y="5806179"/>
            <a:ext cx="7796920" cy="226339"/>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rot="16200000">
            <a:off x="-924480" y="4497991"/>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9"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2" name="Rectangle 11"/>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3 Arup Two Objects">
    <p:spTree>
      <p:nvGrpSpPr>
        <p:cNvPr id="1" name=""/>
        <p:cNvGrpSpPr/>
        <p:nvPr/>
      </p:nvGrpSpPr>
      <p:grpSpPr>
        <a:xfrm>
          <a:off x="0" y="0"/>
          <a:ext cx="0" cy="0"/>
          <a:chOff x="0" y="0"/>
          <a:chExt cx="0" cy="0"/>
        </a:xfrm>
      </p:grpSpPr>
      <p:sp>
        <p:nvSpPr>
          <p:cNvPr id="21" name="Content Placeholder 7"/>
          <p:cNvSpPr>
            <a:spLocks noGrp="1"/>
          </p:cNvSpPr>
          <p:nvPr>
            <p:ph sz="quarter" idx="16" hasCustomPrompt="1"/>
          </p:nvPr>
        </p:nvSpPr>
        <p:spPr>
          <a:xfrm>
            <a:off x="4608019" y="331200"/>
            <a:ext cx="3960000" cy="5594400"/>
          </a:xfrm>
          <a:prstGeom prst="rect">
            <a:avLst/>
          </a:prstGeom>
        </p:spPr>
        <p:txBody>
          <a:bodyPr lIns="0" tIns="0" rIns="0" bIns="0">
            <a:no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 Or small amount of text to compliment images</a:t>
            </a:r>
          </a:p>
        </p:txBody>
      </p:sp>
      <p:sp>
        <p:nvSpPr>
          <p:cNvPr id="13" name="Text Placeholder 3"/>
          <p:cNvSpPr>
            <a:spLocks noGrp="1"/>
          </p:cNvSpPr>
          <p:nvPr>
            <p:ph type="body" sz="quarter" idx="33" hasCustomPrompt="1"/>
          </p:nvPr>
        </p:nvSpPr>
        <p:spPr>
          <a:xfrm>
            <a:off x="396000" y="6258000"/>
            <a:ext cx="6768000" cy="600000"/>
          </a:xfrm>
          <a:prstGeom prst="rect">
            <a:avLst/>
          </a:prstGeom>
        </p:spPr>
        <p:txBody>
          <a:bodyPr vert="horz" wrap="square" lIns="0" tIns="93600" rIns="0" bIns="0" anchor="ctr">
            <a:noAutofit/>
          </a:bodyPr>
          <a:lstStyle>
            <a:lvl1pPr marL="0" marR="0" indent="0" algn="l" defTabSz="1197317" rtl="0" eaLnBrk="1" fontAlgn="auto" latinLnBrk="0" hangingPunct="1">
              <a:lnSpc>
                <a:spcPts val="1800"/>
              </a:lnSpc>
              <a:spcBef>
                <a:spcPts val="0"/>
              </a:spcBef>
              <a:spcAft>
                <a:spcPts val="0"/>
              </a:spcAft>
              <a:buClrTx/>
              <a:buSzTx/>
              <a:buFont typeface="Arial" pitchFamily="34" charset="0"/>
              <a:buNone/>
              <a:tabLst/>
              <a:defRPr sz="1600" b="0" i="0" baseline="0">
                <a:solidFill>
                  <a:schemeClr val="bg1"/>
                </a:solidFill>
                <a:latin typeface="Times New Roman" panose="02020603050405020304" pitchFamily="18" charset="0"/>
                <a:cs typeface="Times New Roman"/>
              </a:defRPr>
            </a:lvl1pPr>
          </a:lstStyle>
          <a:p>
            <a:r>
              <a:rPr lang="en-US" sz="2133" baseline="0" dirty="0"/>
              <a:t>Footer title</a:t>
            </a:r>
            <a:endParaRPr lang="en-US" sz="2400" baseline="0" dirty="0"/>
          </a:p>
        </p:txBody>
      </p:sp>
      <p:sp>
        <p:nvSpPr>
          <p:cNvPr id="6" name="Text Placeholder 2"/>
          <p:cNvSpPr>
            <a:spLocks noGrp="1"/>
          </p:cNvSpPr>
          <p:nvPr>
            <p:ph type="body" sz="quarter" idx="13" hasCustomPrompt="1"/>
          </p:nvPr>
        </p:nvSpPr>
        <p:spPr>
          <a:xfrm>
            <a:off x="394580" y="5972428"/>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7" name="Text Placeholder 2"/>
          <p:cNvSpPr>
            <a:spLocks noGrp="1"/>
          </p:cNvSpPr>
          <p:nvPr>
            <p:ph type="body" sz="quarter" idx="17" hasCustomPrompt="1"/>
          </p:nvPr>
        </p:nvSpPr>
        <p:spPr>
          <a:xfrm rot="16200000">
            <a:off x="-924483" y="4634016"/>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2" name="Text Placeholder 2"/>
          <p:cNvSpPr>
            <a:spLocks noGrp="1"/>
          </p:cNvSpPr>
          <p:nvPr>
            <p:ph type="body" sz="quarter" idx="34" hasCustomPrompt="1"/>
          </p:nvPr>
        </p:nvSpPr>
        <p:spPr>
          <a:xfrm>
            <a:off x="4618901" y="5972786"/>
            <a:ext cx="3453519" cy="175533"/>
          </a:xfrm>
          <a:prstGeom prst="rect">
            <a:avLst/>
          </a:prstGeom>
        </p:spPr>
        <p:txBody>
          <a:bodyPr vert="horz" wrap="square" lIns="0" tIns="36000" rIns="0" bIns="36000">
            <a:noAutofit/>
          </a:bodyPr>
          <a:lstStyle>
            <a:lvl1pPr marL="0" indent="0" algn="l">
              <a:lnSpc>
                <a:spcPts val="1000"/>
              </a:lnSpc>
              <a:spcBef>
                <a:spcPts val="480"/>
              </a:spcBef>
              <a:buNone/>
              <a:defRPr sz="800" baseline="0">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2"/>
          <p:cNvSpPr>
            <a:spLocks noGrp="1"/>
          </p:cNvSpPr>
          <p:nvPr>
            <p:ph type="body" sz="quarter" idx="35" hasCustomPrompt="1"/>
          </p:nvPr>
        </p:nvSpPr>
        <p:spPr>
          <a:xfrm rot="16200000">
            <a:off x="3299840" y="4661366"/>
            <a:ext cx="2520000" cy="96357"/>
          </a:xfrm>
          <a:prstGeom prst="rect">
            <a:avLst/>
          </a:prstGeom>
        </p:spPr>
        <p:txBody>
          <a:bodyPr vert="horz" lIns="0" tIns="0" rIns="0" bIns="0">
            <a:noAutofit/>
          </a:bodyPr>
          <a:lstStyle>
            <a:lvl1pPr marL="0" indent="0" algn="l">
              <a:lnSpc>
                <a:spcPts val="600"/>
              </a:lnSpc>
              <a:spcBef>
                <a:spcPts val="0"/>
              </a:spcBef>
              <a:buNone/>
              <a:defRPr sz="500" baseline="0">
                <a:latin typeface="Times New Roman"/>
                <a:cs typeface="Times New Roman"/>
              </a:defRPr>
            </a:lvl1pPr>
            <a:lvl2pPr>
              <a:defRPr sz="500"/>
            </a:lvl2pPr>
            <a:lvl3pPr>
              <a:defRPr sz="500"/>
            </a:lvl3pPr>
            <a:lvl4pPr>
              <a:defRPr sz="500"/>
            </a:lvl4pPr>
            <a:lvl5pPr>
              <a:defRPr sz="500"/>
            </a:lvl5pPr>
          </a:lstStyle>
          <a:p>
            <a:r>
              <a:rPr lang="en-US" sz="800" dirty="0"/>
              <a:t>© Image Copyright</a:t>
            </a:r>
          </a:p>
        </p:txBody>
      </p:sp>
      <p:sp>
        <p:nvSpPr>
          <p:cNvPr id="11" name="Rectangle 10"/>
          <p:cNvSpPr/>
          <p:nvPr/>
        </p:nvSpPr>
        <p:spPr>
          <a:xfrm>
            <a:off x="0" y="6456921"/>
            <a:ext cx="396000" cy="246221"/>
          </a:xfrm>
          <a:prstGeom prst="rect">
            <a:avLst/>
          </a:prstGeom>
        </p:spPr>
        <p:txBody>
          <a:bodyPr wrap="square">
            <a:spAutoFit/>
          </a:bodyPr>
          <a:lstStyle/>
          <a:p>
            <a:fld id="{84ADEA5E-D855-46E6-A607-27446C644854}" type="slidenum">
              <a:rPr lang="en-US" sz="1000" b="0" dirty="0">
                <a:solidFill>
                  <a:srgbClr val="FFFFFF"/>
                </a:solidFill>
                <a:latin typeface="Arial"/>
                <a:cs typeface="ＭＳ Ｐゴシック"/>
              </a:rPr>
              <a:pPr/>
              <a:t>‹#›</a:t>
            </a:fld>
            <a:endParaRPr lang="en-US" sz="1000" dirty="0"/>
          </a:p>
        </p:txBody>
      </p:sp>
      <p:sp>
        <p:nvSpPr>
          <p:cNvPr id="15" name="Content Placeholder 7"/>
          <p:cNvSpPr>
            <a:spLocks noGrp="1"/>
          </p:cNvSpPr>
          <p:nvPr>
            <p:ph sz="quarter" idx="36" hasCustomPrompt="1"/>
          </p:nvPr>
        </p:nvSpPr>
        <p:spPr>
          <a:xfrm>
            <a:off x="429719" y="331200"/>
            <a:ext cx="3960000" cy="5594400"/>
          </a:xfrm>
          <a:prstGeom prst="rect">
            <a:avLst/>
          </a:prstGeom>
        </p:spPr>
        <p:txBody>
          <a:bodyPr lIns="0" tIns="0" rIns="0" bIns="0">
            <a:noAutofit/>
          </a:bodyPr>
          <a:lstStyle>
            <a:lvl1pPr marL="0" indent="0">
              <a:lnSpc>
                <a:spcPts val="2600"/>
              </a:lnSpc>
              <a:spcBef>
                <a:spcPts val="0"/>
              </a:spcBef>
              <a:buFontTx/>
              <a:buNone/>
              <a:defRPr sz="2400" baseline="0">
                <a:latin typeface="Times New Roman"/>
                <a:cs typeface="Times New Roman"/>
              </a:defRPr>
            </a:lvl1pPr>
          </a:lstStyle>
          <a:p>
            <a:pPr lvl="0"/>
            <a:r>
              <a:rPr lang="en-US" dirty="0"/>
              <a:t>Use to insert images / graphical content by clicking on the icons below. Or small amount of text to compliment images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285600"/>
            <a:ext cx="9144000" cy="5724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4" name="Picture 3" descr="ArupLogo2010_w_OvaWord1000mm_CompoundTransparent_3May2012.wmf"/>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797400" y="6443426"/>
            <a:ext cx="864000" cy="26127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 Id="rId5" Type="http://schemas.openxmlformats.org/officeDocument/2006/relationships/image" Target="../media/image14.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LS-DYNA features: </a:t>
            </a:r>
            <a:br>
              <a:rPr lang="en-GB"/>
            </a:br>
            <a:r>
              <a:rPr lang="en-GB"/>
              <a:t>Staged Construction</a:t>
            </a:r>
            <a:br>
              <a:rPr lang="en-GB"/>
            </a:br>
            <a:r>
              <a:rPr lang="en-GB" sz="3200"/>
              <a:t>*CONTROL_STAGED_CONSTRUCTION etc</a:t>
            </a:r>
          </a:p>
        </p:txBody>
      </p:sp>
      <p:sp>
        <p:nvSpPr>
          <p:cNvPr id="3" name="Text Placeholder 2"/>
          <p:cNvSpPr>
            <a:spLocks noGrp="1"/>
          </p:cNvSpPr>
          <p:nvPr>
            <p:ph type="body" sz="quarter" idx="10"/>
          </p:nvPr>
        </p:nvSpPr>
        <p:spPr>
          <a:xfrm>
            <a:off x="829196" y="4235834"/>
            <a:ext cx="7832405" cy="346249"/>
          </a:xfrm>
        </p:spPr>
        <p:txBody>
          <a:bodyPr/>
          <a:lstStyle/>
          <a:p>
            <a:r>
              <a:rPr lang="en-GB"/>
              <a:t>This presentation is a basic introduction to Staged Construction in LS-DYNA. See also the Remarks for *CONTROL_STAGED_CONSTRUCTION in the Keyword Manual.</a:t>
            </a:r>
          </a:p>
          <a:p>
            <a:endParaRPr lang="en-GB"/>
          </a:p>
        </p:txBody>
      </p:sp>
    </p:spTree>
    <p:extLst>
      <p:ext uri="{BB962C8B-B14F-4D97-AF65-F5344CB8AC3E}">
        <p14:creationId xmlns:p14="http://schemas.microsoft.com/office/powerpoint/2010/main" val="268769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6000" y="1197847"/>
            <a:ext cx="8255517" cy="4007958"/>
          </a:xfrm>
        </p:spPr>
        <p:txBody>
          <a:bodyPr/>
          <a:lstStyle/>
          <a:p>
            <a:r>
              <a:rPr lang="en-GB"/>
              <a:t>Active elements have the usual influence on timestep and/or mass-scaling.</a:t>
            </a:r>
          </a:p>
          <a:p>
            <a:r>
              <a:rPr lang="en-GB"/>
              <a:t>Dormant elements are treated as having their usual mass, but reduced stiffness; hence the timestep calculated for these elements is much larger than if the same elements were active. </a:t>
            </a:r>
          </a:p>
          <a:p>
            <a:r>
              <a:rPr lang="en-GB"/>
              <a:t>If no elements are active (e.g. at the start of the analysis) then LS-DYNA may set a very large timestep. Avoid this possibility using LCTM on *CONTROL_TIMESTEP to define a maximum timestep size for the analysis.</a:t>
            </a:r>
          </a:p>
        </p:txBody>
      </p:sp>
      <p:sp>
        <p:nvSpPr>
          <p:cNvPr id="3" name="Title 2"/>
          <p:cNvSpPr>
            <a:spLocks noGrp="1"/>
          </p:cNvSpPr>
          <p:nvPr>
            <p:ph type="title"/>
          </p:nvPr>
        </p:nvSpPr>
        <p:spPr/>
        <p:txBody>
          <a:bodyPr/>
          <a:lstStyle/>
          <a:p>
            <a:r>
              <a:rPr lang="en-GB"/>
              <a:t>Timestep control (explicit analysis method)</a:t>
            </a:r>
          </a:p>
        </p:txBody>
      </p:sp>
      <p:sp>
        <p:nvSpPr>
          <p:cNvPr id="4" name="Text Placeholder 3"/>
          <p:cNvSpPr>
            <a:spLocks noGrp="1"/>
          </p:cNvSpPr>
          <p:nvPr>
            <p:ph type="body" sz="quarter" idx="33"/>
          </p:nvPr>
        </p:nvSpPr>
        <p:spPr/>
        <p:txBody>
          <a:bodyPr/>
          <a:lstStyle/>
          <a:p>
            <a:endParaRPr lang="en-GB"/>
          </a:p>
        </p:txBody>
      </p:sp>
    </p:spTree>
    <p:extLst>
      <p:ext uri="{BB962C8B-B14F-4D97-AF65-F5344CB8AC3E}">
        <p14:creationId xmlns:p14="http://schemas.microsoft.com/office/powerpoint/2010/main" val="297460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6000" y="966640"/>
            <a:ext cx="8255517" cy="4007958"/>
          </a:xfrm>
        </p:spPr>
        <p:txBody>
          <a:bodyPr/>
          <a:lstStyle/>
          <a:p>
            <a:r>
              <a:rPr lang="en-GB"/>
              <a:t>At the end of each stage (as defined on *DEFINE_CONSTRUCTION_STAGES), LS-DYNA writes a file named </a:t>
            </a:r>
            <a:r>
              <a:rPr lang="en-GB" i="1"/>
              <a:t>end_stageN_dynain</a:t>
            </a:r>
            <a:r>
              <a:rPr lang="en-GB"/>
              <a:t> where </a:t>
            </a:r>
            <a:r>
              <a:rPr lang="en-GB" i="1"/>
              <a:t>N</a:t>
            </a:r>
            <a:r>
              <a:rPr lang="en-GB"/>
              <a:t> would be </a:t>
            </a:r>
            <a:r>
              <a:rPr lang="en-GB" i="1"/>
              <a:t>001</a:t>
            </a:r>
            <a:r>
              <a:rPr lang="en-GB"/>
              <a:t> for the end of stage 1, etc.</a:t>
            </a:r>
          </a:p>
          <a:p>
            <a:r>
              <a:rPr lang="en-GB"/>
              <a:t>These dynain files contain the information needed to start a new analysis from the same state: deformed node coordinates, stress and history variables for every element, etc.</a:t>
            </a:r>
          </a:p>
        </p:txBody>
      </p:sp>
      <p:sp>
        <p:nvSpPr>
          <p:cNvPr id="3" name="Title 2"/>
          <p:cNvSpPr>
            <a:spLocks noGrp="1"/>
          </p:cNvSpPr>
          <p:nvPr>
            <p:ph type="title"/>
          </p:nvPr>
        </p:nvSpPr>
        <p:spPr/>
        <p:txBody>
          <a:bodyPr/>
          <a:lstStyle/>
          <a:p>
            <a:r>
              <a:rPr lang="en-GB"/>
              <a:t>Running or rerunning a subset of stages </a:t>
            </a:r>
          </a:p>
        </p:txBody>
      </p:sp>
      <p:grpSp>
        <p:nvGrpSpPr>
          <p:cNvPr id="5" name="Group 4"/>
          <p:cNvGrpSpPr/>
          <p:nvPr/>
        </p:nvGrpSpPr>
        <p:grpSpPr>
          <a:xfrm>
            <a:off x="492404" y="3426168"/>
            <a:ext cx="6882099" cy="2831832"/>
            <a:chOff x="210181" y="456927"/>
            <a:chExt cx="6882099" cy="2831832"/>
          </a:xfrm>
        </p:grpSpPr>
        <p:cxnSp>
          <p:nvCxnSpPr>
            <p:cNvPr id="6" name="Straight Connector 5"/>
            <p:cNvCxnSpPr>
              <a:stCxn id="11" idx="0"/>
            </p:cNvCxnSpPr>
            <p:nvPr/>
          </p:nvCxnSpPr>
          <p:spPr>
            <a:xfrm flipV="1">
              <a:off x="2339752" y="764704"/>
              <a:ext cx="0" cy="2185501"/>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 name="Down Arrow 6"/>
            <p:cNvSpPr/>
            <p:nvPr/>
          </p:nvSpPr>
          <p:spPr>
            <a:xfrm>
              <a:off x="2195736" y="1484784"/>
              <a:ext cx="216024" cy="432048"/>
            </a:xfrm>
            <a:prstGeom prst="downArrow">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a:off x="539552" y="2950205"/>
              <a:ext cx="6336704" cy="0"/>
            </a:xfrm>
            <a:prstGeom prst="straightConnector1">
              <a:avLst/>
            </a:prstGeom>
            <a:ln w="190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940152" y="2924944"/>
              <a:ext cx="1152128" cy="338554"/>
            </a:xfrm>
            <a:prstGeom prst="rect">
              <a:avLst/>
            </a:prstGeom>
            <a:noFill/>
          </p:spPr>
          <p:txBody>
            <a:bodyPr wrap="square" rtlCol="0">
              <a:spAutoFit/>
            </a:bodyPr>
            <a:lstStyle/>
            <a:p>
              <a:r>
                <a:rPr lang="en-GB" sz="1600" b="0" dirty="0"/>
                <a:t>Time</a:t>
              </a:r>
            </a:p>
          </p:txBody>
        </p:sp>
        <p:sp>
          <p:nvSpPr>
            <p:cNvPr id="10" name="TextBox 9"/>
            <p:cNvSpPr txBox="1"/>
            <p:nvPr/>
          </p:nvSpPr>
          <p:spPr>
            <a:xfrm>
              <a:off x="210181" y="2924944"/>
              <a:ext cx="648072" cy="338554"/>
            </a:xfrm>
            <a:prstGeom prst="rect">
              <a:avLst/>
            </a:prstGeom>
            <a:noFill/>
          </p:spPr>
          <p:txBody>
            <a:bodyPr wrap="square" rtlCol="0">
              <a:spAutoFit/>
            </a:bodyPr>
            <a:lstStyle/>
            <a:p>
              <a:r>
                <a:rPr lang="en-GB" sz="1600" b="0" dirty="0"/>
                <a:t>0.0</a:t>
              </a:r>
            </a:p>
          </p:txBody>
        </p:sp>
        <p:sp>
          <p:nvSpPr>
            <p:cNvPr id="11" name="TextBox 10"/>
            <p:cNvSpPr txBox="1"/>
            <p:nvPr/>
          </p:nvSpPr>
          <p:spPr>
            <a:xfrm>
              <a:off x="1763688" y="2950205"/>
              <a:ext cx="1152128" cy="338554"/>
            </a:xfrm>
            <a:prstGeom prst="rect">
              <a:avLst/>
            </a:prstGeom>
            <a:noFill/>
          </p:spPr>
          <p:txBody>
            <a:bodyPr wrap="square" rtlCol="0">
              <a:spAutoFit/>
            </a:bodyPr>
            <a:lstStyle/>
            <a:p>
              <a:r>
                <a:rPr lang="en-GB" sz="1600" b="0" dirty="0"/>
                <a:t>1.0</a:t>
              </a:r>
            </a:p>
          </p:txBody>
        </p:sp>
        <p:sp>
          <p:nvSpPr>
            <p:cNvPr id="12" name="TextBox 11"/>
            <p:cNvSpPr txBox="1"/>
            <p:nvPr/>
          </p:nvSpPr>
          <p:spPr>
            <a:xfrm>
              <a:off x="3563888" y="2950205"/>
              <a:ext cx="1152128" cy="338554"/>
            </a:xfrm>
            <a:prstGeom prst="rect">
              <a:avLst/>
            </a:prstGeom>
            <a:noFill/>
          </p:spPr>
          <p:txBody>
            <a:bodyPr wrap="square" rtlCol="0">
              <a:spAutoFit/>
            </a:bodyPr>
            <a:lstStyle/>
            <a:p>
              <a:r>
                <a:rPr lang="en-GB" sz="1600" b="0" dirty="0"/>
                <a:t>2.0</a:t>
              </a:r>
            </a:p>
          </p:txBody>
        </p:sp>
        <p:sp>
          <p:nvSpPr>
            <p:cNvPr id="13" name="TextBox 12"/>
            <p:cNvSpPr txBox="1"/>
            <p:nvPr/>
          </p:nvSpPr>
          <p:spPr>
            <a:xfrm>
              <a:off x="5364088" y="2950205"/>
              <a:ext cx="1152128" cy="338554"/>
            </a:xfrm>
            <a:prstGeom prst="rect">
              <a:avLst/>
            </a:prstGeom>
            <a:noFill/>
          </p:spPr>
          <p:txBody>
            <a:bodyPr wrap="square" rtlCol="0">
              <a:spAutoFit/>
            </a:bodyPr>
            <a:lstStyle/>
            <a:p>
              <a:r>
                <a:rPr lang="en-GB" sz="1600" b="0" dirty="0"/>
                <a:t>3.0</a:t>
              </a:r>
            </a:p>
          </p:txBody>
        </p:sp>
        <p:cxnSp>
          <p:nvCxnSpPr>
            <p:cNvPr id="14" name="Straight Connector 13"/>
            <p:cNvCxnSpPr>
              <a:stCxn id="10" idx="0"/>
            </p:cNvCxnSpPr>
            <p:nvPr/>
          </p:nvCxnSpPr>
          <p:spPr>
            <a:xfrm flipV="1">
              <a:off x="534217" y="548680"/>
              <a:ext cx="0" cy="2376264"/>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2" idx="0"/>
            </p:cNvCxnSpPr>
            <p:nvPr/>
          </p:nvCxnSpPr>
          <p:spPr>
            <a:xfrm flipV="1">
              <a:off x="4139952" y="768937"/>
              <a:ext cx="11572" cy="2181268"/>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3" idx="0"/>
            </p:cNvCxnSpPr>
            <p:nvPr/>
          </p:nvCxnSpPr>
          <p:spPr>
            <a:xfrm flipV="1">
              <a:off x="5940152" y="764704"/>
              <a:ext cx="0" cy="2185501"/>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91580" y="456927"/>
              <a:ext cx="1296144" cy="307777"/>
            </a:xfrm>
            <a:prstGeom prst="rect">
              <a:avLst/>
            </a:prstGeom>
            <a:noFill/>
          </p:spPr>
          <p:txBody>
            <a:bodyPr wrap="square" rtlCol="0">
              <a:spAutoFit/>
            </a:bodyPr>
            <a:lstStyle/>
            <a:p>
              <a:r>
                <a:rPr lang="en-GB" sz="1400" dirty="0"/>
                <a:t>Stage 1</a:t>
              </a:r>
            </a:p>
          </p:txBody>
        </p:sp>
        <p:sp>
          <p:nvSpPr>
            <p:cNvPr id="18" name="TextBox 17"/>
            <p:cNvSpPr txBox="1"/>
            <p:nvPr/>
          </p:nvSpPr>
          <p:spPr>
            <a:xfrm>
              <a:off x="2591780" y="456927"/>
              <a:ext cx="1296144" cy="307777"/>
            </a:xfrm>
            <a:prstGeom prst="rect">
              <a:avLst/>
            </a:prstGeom>
            <a:noFill/>
          </p:spPr>
          <p:txBody>
            <a:bodyPr wrap="square" rtlCol="0">
              <a:spAutoFit/>
            </a:bodyPr>
            <a:lstStyle/>
            <a:p>
              <a:r>
                <a:rPr lang="en-GB" sz="1400" dirty="0"/>
                <a:t>Stage 2</a:t>
              </a:r>
            </a:p>
          </p:txBody>
        </p:sp>
        <p:sp>
          <p:nvSpPr>
            <p:cNvPr id="19" name="TextBox 18"/>
            <p:cNvSpPr txBox="1"/>
            <p:nvPr/>
          </p:nvSpPr>
          <p:spPr>
            <a:xfrm>
              <a:off x="4355976" y="461160"/>
              <a:ext cx="1296144" cy="307777"/>
            </a:xfrm>
            <a:prstGeom prst="rect">
              <a:avLst/>
            </a:prstGeom>
            <a:noFill/>
          </p:spPr>
          <p:txBody>
            <a:bodyPr wrap="square" rtlCol="0">
              <a:spAutoFit/>
            </a:bodyPr>
            <a:lstStyle/>
            <a:p>
              <a:r>
                <a:rPr lang="en-GB" sz="1400" dirty="0"/>
                <a:t>Stage 3</a:t>
              </a:r>
            </a:p>
          </p:txBody>
        </p:sp>
        <p:sp>
          <p:nvSpPr>
            <p:cNvPr id="20" name="TextBox 19"/>
            <p:cNvSpPr txBox="1"/>
            <p:nvPr/>
          </p:nvSpPr>
          <p:spPr>
            <a:xfrm>
              <a:off x="3419872" y="1412776"/>
              <a:ext cx="1512168" cy="253916"/>
            </a:xfrm>
            <a:prstGeom prst="rect">
              <a:avLst/>
            </a:prstGeom>
            <a:solidFill>
              <a:schemeClr val="bg1"/>
            </a:solidFill>
            <a:ln>
              <a:solidFill>
                <a:schemeClr val="tx1"/>
              </a:solidFill>
            </a:ln>
          </p:spPr>
          <p:txBody>
            <a:bodyPr wrap="square" rtlCol="0">
              <a:spAutoFit/>
            </a:bodyPr>
            <a:lstStyle/>
            <a:p>
              <a:r>
                <a:rPr lang="en-GB" sz="1050" b="0" dirty="0"/>
                <a:t>end_stage002_dynain</a:t>
              </a:r>
            </a:p>
          </p:txBody>
        </p:sp>
        <p:sp>
          <p:nvSpPr>
            <p:cNvPr id="21" name="TextBox 20"/>
            <p:cNvSpPr txBox="1"/>
            <p:nvPr/>
          </p:nvSpPr>
          <p:spPr>
            <a:xfrm>
              <a:off x="1619672" y="1412776"/>
              <a:ext cx="1512168" cy="253916"/>
            </a:xfrm>
            <a:prstGeom prst="rect">
              <a:avLst/>
            </a:prstGeom>
            <a:solidFill>
              <a:schemeClr val="bg1"/>
            </a:solidFill>
            <a:ln>
              <a:solidFill>
                <a:schemeClr val="tx1"/>
              </a:solidFill>
            </a:ln>
          </p:spPr>
          <p:txBody>
            <a:bodyPr wrap="square" rtlCol="0">
              <a:spAutoFit/>
            </a:bodyPr>
            <a:lstStyle/>
            <a:p>
              <a:r>
                <a:rPr lang="en-GB" sz="1050" b="0" dirty="0"/>
                <a:t>end_stage001_dynain</a:t>
              </a:r>
            </a:p>
          </p:txBody>
        </p:sp>
        <p:sp>
          <p:nvSpPr>
            <p:cNvPr id="22" name="TextBox 21"/>
            <p:cNvSpPr txBox="1"/>
            <p:nvPr/>
          </p:nvSpPr>
          <p:spPr>
            <a:xfrm>
              <a:off x="5220072" y="1412776"/>
              <a:ext cx="1512168" cy="253916"/>
            </a:xfrm>
            <a:prstGeom prst="rect">
              <a:avLst/>
            </a:prstGeom>
            <a:solidFill>
              <a:schemeClr val="bg1"/>
            </a:solidFill>
            <a:ln>
              <a:solidFill>
                <a:schemeClr val="tx1"/>
              </a:solidFill>
            </a:ln>
          </p:spPr>
          <p:txBody>
            <a:bodyPr wrap="square" rtlCol="0">
              <a:spAutoFit/>
            </a:bodyPr>
            <a:lstStyle/>
            <a:p>
              <a:r>
                <a:rPr lang="en-GB" sz="1050" b="0" dirty="0"/>
                <a:t>end_stage003_dynain</a:t>
              </a:r>
            </a:p>
          </p:txBody>
        </p:sp>
        <p:sp>
          <p:nvSpPr>
            <p:cNvPr id="23" name="Down Arrow 22"/>
            <p:cNvSpPr/>
            <p:nvPr/>
          </p:nvSpPr>
          <p:spPr>
            <a:xfrm>
              <a:off x="3995936" y="1052736"/>
              <a:ext cx="216024" cy="432048"/>
            </a:xfrm>
            <a:prstGeom prst="downArrow">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Down Arrow 23"/>
            <p:cNvSpPr/>
            <p:nvPr/>
          </p:nvSpPr>
          <p:spPr>
            <a:xfrm>
              <a:off x="5796136" y="1052736"/>
              <a:ext cx="216024" cy="432048"/>
            </a:xfrm>
            <a:prstGeom prst="downArrow">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Down Arrow 24"/>
            <p:cNvSpPr/>
            <p:nvPr/>
          </p:nvSpPr>
          <p:spPr>
            <a:xfrm>
              <a:off x="2195736" y="1052736"/>
              <a:ext cx="216024" cy="432048"/>
            </a:xfrm>
            <a:prstGeom prst="downArrow">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TextBox 25"/>
            <p:cNvSpPr txBox="1"/>
            <p:nvPr/>
          </p:nvSpPr>
          <p:spPr>
            <a:xfrm>
              <a:off x="539552" y="933823"/>
              <a:ext cx="5436604" cy="307777"/>
            </a:xfrm>
            <a:prstGeom prst="rect">
              <a:avLst/>
            </a:prstGeom>
            <a:solidFill>
              <a:schemeClr val="accent1">
                <a:lumMod val="20000"/>
                <a:lumOff val="80000"/>
              </a:schemeClr>
            </a:solidFill>
            <a:ln>
              <a:solidFill>
                <a:schemeClr val="tx1"/>
              </a:solidFill>
            </a:ln>
          </p:spPr>
          <p:txBody>
            <a:bodyPr wrap="square" rtlCol="0">
              <a:spAutoFit/>
            </a:bodyPr>
            <a:lstStyle/>
            <a:p>
              <a:r>
                <a:rPr lang="en-GB" sz="1400" b="0" dirty="0"/>
                <a:t>Analysis 1</a:t>
              </a:r>
            </a:p>
          </p:txBody>
        </p:sp>
        <p:sp>
          <p:nvSpPr>
            <p:cNvPr id="27" name="TextBox 26"/>
            <p:cNvSpPr txBox="1"/>
            <p:nvPr/>
          </p:nvSpPr>
          <p:spPr>
            <a:xfrm>
              <a:off x="3419872" y="2455004"/>
              <a:ext cx="1512168" cy="253916"/>
            </a:xfrm>
            <a:prstGeom prst="rect">
              <a:avLst/>
            </a:prstGeom>
            <a:solidFill>
              <a:schemeClr val="bg1"/>
            </a:solidFill>
            <a:ln>
              <a:solidFill>
                <a:schemeClr val="tx1"/>
              </a:solidFill>
            </a:ln>
          </p:spPr>
          <p:txBody>
            <a:bodyPr wrap="square" rtlCol="0">
              <a:spAutoFit/>
            </a:bodyPr>
            <a:lstStyle/>
            <a:p>
              <a:r>
                <a:rPr lang="en-GB" sz="1050" b="0" dirty="0"/>
                <a:t>end_stage002_dynain</a:t>
              </a:r>
            </a:p>
          </p:txBody>
        </p:sp>
        <p:sp>
          <p:nvSpPr>
            <p:cNvPr id="28" name="Down Arrow 27"/>
            <p:cNvSpPr/>
            <p:nvPr/>
          </p:nvSpPr>
          <p:spPr>
            <a:xfrm>
              <a:off x="3995936" y="2094964"/>
              <a:ext cx="216024" cy="432048"/>
            </a:xfrm>
            <a:prstGeom prst="downArrow">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TextBox 28"/>
            <p:cNvSpPr txBox="1"/>
            <p:nvPr/>
          </p:nvSpPr>
          <p:spPr>
            <a:xfrm>
              <a:off x="2339752" y="1942963"/>
              <a:ext cx="1824842" cy="307777"/>
            </a:xfrm>
            <a:prstGeom prst="rect">
              <a:avLst/>
            </a:prstGeom>
            <a:solidFill>
              <a:schemeClr val="accent1">
                <a:lumMod val="20000"/>
                <a:lumOff val="80000"/>
              </a:schemeClr>
            </a:solidFill>
            <a:ln>
              <a:solidFill>
                <a:schemeClr val="tx1"/>
              </a:solidFill>
            </a:ln>
          </p:spPr>
          <p:txBody>
            <a:bodyPr wrap="square" rtlCol="0">
              <a:spAutoFit/>
            </a:bodyPr>
            <a:lstStyle/>
            <a:p>
              <a:r>
                <a:rPr lang="en-GB" sz="1400" b="0" dirty="0"/>
                <a:t>Analysis 2</a:t>
              </a:r>
            </a:p>
          </p:txBody>
        </p:sp>
      </p:grpSp>
      <p:sp>
        <p:nvSpPr>
          <p:cNvPr id="30" name="TextBox 29"/>
          <p:cNvSpPr txBox="1"/>
          <p:nvPr/>
        </p:nvSpPr>
        <p:spPr>
          <a:xfrm>
            <a:off x="4458179" y="4814065"/>
            <a:ext cx="3127023" cy="523220"/>
          </a:xfrm>
          <a:prstGeom prst="rect">
            <a:avLst/>
          </a:prstGeom>
          <a:noFill/>
        </p:spPr>
        <p:txBody>
          <a:bodyPr wrap="square" rtlCol="0">
            <a:spAutoFit/>
          </a:bodyPr>
          <a:lstStyle/>
          <a:p>
            <a:r>
              <a:rPr lang="en-GB" sz="1400"/>
              <a:t>Instructions for preparing this keyword file are given on the next slide…</a:t>
            </a:r>
          </a:p>
        </p:txBody>
      </p:sp>
    </p:spTree>
    <p:extLst>
      <p:ext uri="{BB962C8B-B14F-4D97-AF65-F5344CB8AC3E}">
        <p14:creationId xmlns:p14="http://schemas.microsoft.com/office/powerpoint/2010/main" val="297713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Running or rerunning a subset of stages </a:t>
            </a:r>
          </a:p>
        </p:txBody>
      </p:sp>
      <p:sp>
        <p:nvSpPr>
          <p:cNvPr id="30" name="TextBox 29"/>
          <p:cNvSpPr txBox="1"/>
          <p:nvPr/>
        </p:nvSpPr>
        <p:spPr>
          <a:xfrm>
            <a:off x="114449" y="1016000"/>
            <a:ext cx="4492086" cy="4247317"/>
          </a:xfrm>
          <a:prstGeom prst="rect">
            <a:avLst/>
          </a:prstGeom>
          <a:noFill/>
        </p:spPr>
        <p:txBody>
          <a:bodyPr wrap="square" rtlCol="0">
            <a:spAutoFit/>
          </a:bodyPr>
          <a:lstStyle/>
          <a:p>
            <a:r>
              <a:rPr lang="en-GB"/>
              <a:t>Initial keyword file (Analysis 1):</a:t>
            </a:r>
          </a:p>
          <a:p>
            <a:endParaRPr lang="en-GB"/>
          </a:p>
          <a:p>
            <a:r>
              <a:rPr lang="en-GB"/>
              <a:t>*CONTROL_STAGED_CONSTRUCTION</a:t>
            </a:r>
          </a:p>
          <a:p>
            <a:r>
              <a:rPr lang="en-GB"/>
              <a:t>0,1,3</a:t>
            </a:r>
          </a:p>
          <a:p>
            <a:r>
              <a:rPr lang="en-GB"/>
              <a:t>*CONTROL_...</a:t>
            </a:r>
          </a:p>
          <a:p>
            <a:r>
              <a:rPr lang="en-GB"/>
              <a:t>*DATABASE_...</a:t>
            </a:r>
          </a:p>
          <a:p>
            <a:r>
              <a:rPr lang="en-GB"/>
              <a:t>*MAT_...</a:t>
            </a:r>
          </a:p>
          <a:p>
            <a:r>
              <a:rPr lang="en-GB"/>
              <a:t>*SECTION_...</a:t>
            </a:r>
          </a:p>
          <a:p>
            <a:r>
              <a:rPr lang="en-GB"/>
              <a:t>*PART_...</a:t>
            </a:r>
          </a:p>
          <a:p>
            <a:r>
              <a:rPr lang="en-GB"/>
              <a:t>*NODE</a:t>
            </a:r>
          </a:p>
          <a:p>
            <a:r>
              <a:rPr lang="en-GB"/>
              <a:t>*ELEMENT_...</a:t>
            </a:r>
          </a:p>
          <a:p>
            <a:r>
              <a:rPr lang="en-GB"/>
              <a:t>*DEFINE_...</a:t>
            </a:r>
          </a:p>
          <a:p>
            <a:r>
              <a:rPr lang="en-GB"/>
              <a:t>*INITIAL_...</a:t>
            </a:r>
          </a:p>
          <a:p>
            <a:r>
              <a:rPr lang="en-GB"/>
              <a:t>*BOUNDARY_SPC</a:t>
            </a:r>
          </a:p>
          <a:p>
            <a:r>
              <a:rPr lang="en-GB"/>
              <a:t>*LOAD_...</a:t>
            </a:r>
          </a:p>
        </p:txBody>
      </p:sp>
      <p:sp>
        <p:nvSpPr>
          <p:cNvPr id="31" name="TextBox 30"/>
          <p:cNvSpPr txBox="1"/>
          <p:nvPr/>
        </p:nvSpPr>
        <p:spPr>
          <a:xfrm>
            <a:off x="2318493" y="3644457"/>
            <a:ext cx="2454442" cy="2031325"/>
          </a:xfrm>
          <a:prstGeom prst="rect">
            <a:avLst/>
          </a:prstGeom>
          <a:noFill/>
          <a:ln>
            <a:solidFill>
              <a:srgbClr val="00B050"/>
            </a:solidFill>
          </a:ln>
        </p:spPr>
        <p:txBody>
          <a:bodyPr wrap="square" rtlCol="0">
            <a:spAutoFit/>
          </a:bodyPr>
          <a:lstStyle/>
          <a:p>
            <a:r>
              <a:rPr lang="en-GB"/>
              <a:t>end_stage001_dynain contains:</a:t>
            </a:r>
          </a:p>
          <a:p>
            <a:endParaRPr lang="en-GB"/>
          </a:p>
          <a:p>
            <a:r>
              <a:rPr lang="en-GB"/>
              <a:t>*BOUNDARY_SPC</a:t>
            </a:r>
          </a:p>
          <a:p>
            <a:r>
              <a:rPr lang="en-GB"/>
              <a:t>*NODE</a:t>
            </a:r>
          </a:p>
          <a:p>
            <a:r>
              <a:rPr lang="en-GB"/>
              <a:t>*ELEMENT_...</a:t>
            </a:r>
          </a:p>
          <a:p>
            <a:r>
              <a:rPr lang="en-GB"/>
              <a:t>*INITIAL_...</a:t>
            </a:r>
          </a:p>
        </p:txBody>
      </p:sp>
      <p:sp>
        <p:nvSpPr>
          <p:cNvPr id="32" name="TextBox 31"/>
          <p:cNvSpPr txBox="1"/>
          <p:nvPr/>
        </p:nvSpPr>
        <p:spPr>
          <a:xfrm>
            <a:off x="4939334" y="1016000"/>
            <a:ext cx="4492086" cy="4801314"/>
          </a:xfrm>
          <a:prstGeom prst="rect">
            <a:avLst/>
          </a:prstGeom>
          <a:noFill/>
        </p:spPr>
        <p:txBody>
          <a:bodyPr wrap="square" rtlCol="0">
            <a:spAutoFit/>
          </a:bodyPr>
          <a:lstStyle/>
          <a:p>
            <a:r>
              <a:rPr lang="en-GB"/>
              <a:t>Keyword file for Analysis 2:</a:t>
            </a:r>
          </a:p>
          <a:p>
            <a:endParaRPr lang="en-GB"/>
          </a:p>
          <a:p>
            <a:r>
              <a:rPr lang="en-GB"/>
              <a:t>*CONTROL_STAGED_CONSTRUCTION</a:t>
            </a:r>
          </a:p>
          <a:p>
            <a:r>
              <a:rPr lang="en-GB">
                <a:solidFill>
                  <a:srgbClr val="FF0000"/>
                </a:solidFill>
              </a:rPr>
              <a:t>0,2,2</a:t>
            </a:r>
          </a:p>
          <a:p>
            <a:r>
              <a:rPr lang="en-GB"/>
              <a:t>*CONTROL_...</a:t>
            </a:r>
          </a:p>
          <a:p>
            <a:r>
              <a:rPr lang="en-GB"/>
              <a:t>*DATABASE_...</a:t>
            </a:r>
          </a:p>
          <a:p>
            <a:r>
              <a:rPr lang="en-GB"/>
              <a:t>*MAT_...</a:t>
            </a:r>
          </a:p>
          <a:p>
            <a:r>
              <a:rPr lang="en-GB"/>
              <a:t>*SECTION_...</a:t>
            </a:r>
          </a:p>
          <a:p>
            <a:r>
              <a:rPr lang="en-GB"/>
              <a:t>*PART_...</a:t>
            </a:r>
          </a:p>
          <a:p>
            <a:r>
              <a:rPr lang="en-GB" strike="dblStrike">
                <a:solidFill>
                  <a:srgbClr val="FF0000"/>
                </a:solidFill>
              </a:rPr>
              <a:t>*NODE</a:t>
            </a:r>
          </a:p>
          <a:p>
            <a:r>
              <a:rPr lang="en-GB" strike="dblStrike">
                <a:solidFill>
                  <a:srgbClr val="FF0000"/>
                </a:solidFill>
              </a:rPr>
              <a:t>*ELEMENT_...</a:t>
            </a:r>
          </a:p>
          <a:p>
            <a:r>
              <a:rPr lang="en-GB"/>
              <a:t>*DEFINE_...</a:t>
            </a:r>
          </a:p>
          <a:p>
            <a:r>
              <a:rPr lang="en-GB" strike="dblStrike">
                <a:solidFill>
                  <a:srgbClr val="FF0000"/>
                </a:solidFill>
              </a:rPr>
              <a:t>*INITIAL_...</a:t>
            </a:r>
          </a:p>
          <a:p>
            <a:r>
              <a:rPr lang="en-GB" strike="dblStrike">
                <a:solidFill>
                  <a:srgbClr val="FF0000"/>
                </a:solidFill>
              </a:rPr>
              <a:t>*BOUNDARY_SPC</a:t>
            </a:r>
          </a:p>
          <a:p>
            <a:r>
              <a:rPr lang="en-GB"/>
              <a:t>*LOAD_...</a:t>
            </a:r>
          </a:p>
          <a:p>
            <a:r>
              <a:rPr lang="en-GB">
                <a:solidFill>
                  <a:srgbClr val="FF0000"/>
                </a:solidFill>
              </a:rPr>
              <a:t>*INCLUDE</a:t>
            </a:r>
          </a:p>
          <a:p>
            <a:r>
              <a:rPr lang="en-GB">
                <a:solidFill>
                  <a:srgbClr val="FF0000"/>
                </a:solidFill>
              </a:rPr>
              <a:t>(path)/end_stage001_dynain</a:t>
            </a:r>
          </a:p>
        </p:txBody>
      </p:sp>
      <p:sp>
        <p:nvSpPr>
          <p:cNvPr id="33" name="TextBox 32"/>
          <p:cNvSpPr txBox="1"/>
          <p:nvPr/>
        </p:nvSpPr>
        <p:spPr>
          <a:xfrm>
            <a:off x="869244" y="1828800"/>
            <a:ext cx="3160889" cy="369332"/>
          </a:xfrm>
          <a:prstGeom prst="rect">
            <a:avLst/>
          </a:prstGeom>
          <a:noFill/>
        </p:spPr>
        <p:txBody>
          <a:bodyPr wrap="square" rtlCol="0">
            <a:spAutoFit/>
          </a:bodyPr>
          <a:lstStyle/>
          <a:p>
            <a:r>
              <a:rPr lang="en-GB">
                <a:solidFill>
                  <a:srgbClr val="00B050"/>
                </a:solidFill>
              </a:rPr>
              <a:t>(run from stage 1 to stage 3)</a:t>
            </a:r>
          </a:p>
        </p:txBody>
      </p:sp>
      <p:sp>
        <p:nvSpPr>
          <p:cNvPr id="34" name="TextBox 33"/>
          <p:cNvSpPr txBox="1"/>
          <p:nvPr/>
        </p:nvSpPr>
        <p:spPr>
          <a:xfrm>
            <a:off x="5604932" y="1828800"/>
            <a:ext cx="3160889" cy="369332"/>
          </a:xfrm>
          <a:prstGeom prst="rect">
            <a:avLst/>
          </a:prstGeom>
          <a:noFill/>
        </p:spPr>
        <p:txBody>
          <a:bodyPr wrap="square" rtlCol="0">
            <a:spAutoFit/>
          </a:bodyPr>
          <a:lstStyle/>
          <a:p>
            <a:r>
              <a:rPr lang="en-GB">
                <a:solidFill>
                  <a:srgbClr val="00B050"/>
                </a:solidFill>
              </a:rPr>
              <a:t>(run from stage 2 to stage 2)</a:t>
            </a:r>
          </a:p>
        </p:txBody>
      </p:sp>
      <p:sp>
        <p:nvSpPr>
          <p:cNvPr id="36" name="Right Arrow 35"/>
          <p:cNvSpPr/>
          <p:nvPr/>
        </p:nvSpPr>
        <p:spPr>
          <a:xfrm>
            <a:off x="3454399" y="973540"/>
            <a:ext cx="1318535" cy="582978"/>
          </a:xfrm>
          <a:prstGeom prst="rightArrow">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rgbClr val="FF0000"/>
                </a:solidFill>
              </a:rPr>
              <a:t>Copy</a:t>
            </a:r>
          </a:p>
        </p:txBody>
      </p:sp>
      <p:sp>
        <p:nvSpPr>
          <p:cNvPr id="37" name="TextBox 36"/>
          <p:cNvSpPr txBox="1"/>
          <p:nvPr/>
        </p:nvSpPr>
        <p:spPr>
          <a:xfrm>
            <a:off x="6976979" y="2778244"/>
            <a:ext cx="1958624" cy="2062103"/>
          </a:xfrm>
          <a:prstGeom prst="rect">
            <a:avLst/>
          </a:prstGeom>
          <a:noFill/>
        </p:spPr>
        <p:txBody>
          <a:bodyPr wrap="square" rtlCol="0">
            <a:spAutoFit/>
          </a:bodyPr>
          <a:lstStyle/>
          <a:p>
            <a:r>
              <a:rPr lang="en-GB" sz="1600">
                <a:solidFill>
                  <a:srgbClr val="FF0000"/>
                </a:solidFill>
              </a:rPr>
              <a:t>Remove keywords that are present in the dynain file and any *INITIAL cards; add *INCLUDE reference to the dynain file</a:t>
            </a:r>
          </a:p>
          <a:p>
            <a:r>
              <a:rPr lang="en-GB" sz="1600">
                <a:solidFill>
                  <a:srgbClr val="FF0000"/>
                </a:solidFill>
              </a:rPr>
              <a:t> </a:t>
            </a:r>
          </a:p>
        </p:txBody>
      </p:sp>
    </p:spTree>
    <p:extLst>
      <p:ext uri="{BB962C8B-B14F-4D97-AF65-F5344CB8AC3E}">
        <p14:creationId xmlns:p14="http://schemas.microsoft.com/office/powerpoint/2010/main" val="194237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LS-DYNA features: </a:t>
            </a:r>
            <a:br>
              <a:rPr lang="en-GB"/>
            </a:br>
            <a:r>
              <a:rPr lang="en-GB"/>
              <a:t>Staged Construction</a:t>
            </a:r>
            <a:br>
              <a:rPr lang="en-GB"/>
            </a:br>
            <a:r>
              <a:rPr lang="en-GB" sz="3200"/>
              <a:t>*CONTROL_STAGED_CONSTRUCTION etc</a:t>
            </a:r>
          </a:p>
        </p:txBody>
      </p:sp>
      <p:sp>
        <p:nvSpPr>
          <p:cNvPr id="3" name="Text Placeholder 2"/>
          <p:cNvSpPr>
            <a:spLocks noGrp="1"/>
          </p:cNvSpPr>
          <p:nvPr>
            <p:ph type="body" sz="quarter" idx="10"/>
          </p:nvPr>
        </p:nvSpPr>
        <p:spPr>
          <a:xfrm>
            <a:off x="829196" y="4235834"/>
            <a:ext cx="7832405" cy="346249"/>
          </a:xfrm>
        </p:spPr>
        <p:txBody>
          <a:bodyPr/>
          <a:lstStyle/>
          <a:p>
            <a:r>
              <a:rPr lang="en-GB"/>
              <a:t>This presentation is a basic introduction to Staged Construction in LS-DYNA. See also the Remarks for *CONTROL_STAGED_CONSTRUCTION in the Keyword Manual.</a:t>
            </a:r>
          </a:p>
          <a:p>
            <a:endParaRPr lang="en-GB"/>
          </a:p>
        </p:txBody>
      </p:sp>
    </p:spTree>
    <p:extLst>
      <p:ext uri="{BB962C8B-B14F-4D97-AF65-F5344CB8AC3E}">
        <p14:creationId xmlns:p14="http://schemas.microsoft.com/office/powerpoint/2010/main" val="95539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7494" y="936805"/>
            <a:ext cx="8255517" cy="4007958"/>
          </a:xfrm>
        </p:spPr>
        <p:txBody>
          <a:bodyPr/>
          <a:lstStyle/>
          <a:p>
            <a:r>
              <a:rPr lang="en-GB"/>
              <a:t>Break the analysis into periods of time that can be referenced in loading definitions and rerun separately </a:t>
            </a:r>
          </a:p>
          <a:p>
            <a:r>
              <a:rPr lang="en-GB"/>
              <a:t>Introduce parts sequentially during the analysis, including self-weight, e.g. new construction</a:t>
            </a:r>
          </a:p>
          <a:p>
            <a:r>
              <a:rPr lang="en-GB"/>
              <a:t>Remove parts at particular times during the analysis, e.g. excavating soil, removing temporary props</a:t>
            </a:r>
          </a:p>
          <a:p>
            <a:r>
              <a:rPr lang="en-GB"/>
              <a:t>With the explicit analysis method, we use time scaling to reduce timescale to the order of 10-100 seconds, i.e. there is a scaling factor between real-life time and analysis time.</a:t>
            </a:r>
          </a:p>
          <a:p>
            <a:r>
              <a:rPr lang="en-GB"/>
              <a:t>With the short analysis time comes a risk of introducing unrealistic dynamic effects. These are reduced by:</a:t>
            </a:r>
          </a:p>
          <a:p>
            <a:pPr lvl="1"/>
            <a:r>
              <a:rPr lang="en-GB" sz="2000"/>
              <a:t>Applying and removing loads gradually (ramp, not step)</a:t>
            </a:r>
          </a:p>
          <a:p>
            <a:pPr lvl="1"/>
            <a:r>
              <a:rPr lang="en-GB" sz="2000"/>
              <a:t>Applying damping (e.g. *DAMPING_GLOBAL)</a:t>
            </a:r>
            <a:endParaRPr lang="en-GB"/>
          </a:p>
        </p:txBody>
      </p:sp>
      <p:sp>
        <p:nvSpPr>
          <p:cNvPr id="3" name="Title 2"/>
          <p:cNvSpPr>
            <a:spLocks noGrp="1"/>
          </p:cNvSpPr>
          <p:nvPr>
            <p:ph type="title"/>
          </p:nvPr>
        </p:nvSpPr>
        <p:spPr/>
        <p:txBody>
          <a:bodyPr/>
          <a:lstStyle/>
          <a:p>
            <a:r>
              <a:rPr lang="en-GB"/>
              <a:t>Staged construction: what is it?</a:t>
            </a:r>
          </a:p>
        </p:txBody>
      </p:sp>
      <p:sp>
        <p:nvSpPr>
          <p:cNvPr id="4" name="Text Placeholder 3"/>
          <p:cNvSpPr>
            <a:spLocks noGrp="1"/>
          </p:cNvSpPr>
          <p:nvPr>
            <p:ph type="body" sz="quarter" idx="33"/>
          </p:nvPr>
        </p:nvSpPr>
        <p:spPr/>
        <p:txBody>
          <a:bodyPr/>
          <a:lstStyle/>
          <a:p>
            <a:endParaRPr lang="en-GB"/>
          </a:p>
        </p:txBody>
      </p:sp>
    </p:spTree>
    <p:extLst>
      <p:ext uri="{BB962C8B-B14F-4D97-AF65-F5344CB8AC3E}">
        <p14:creationId xmlns:p14="http://schemas.microsoft.com/office/powerpoint/2010/main" val="416020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6000" y="1173871"/>
            <a:ext cx="8255517" cy="4007958"/>
          </a:xfrm>
        </p:spPr>
        <p:txBody>
          <a:bodyPr/>
          <a:lstStyle/>
          <a:p>
            <a:r>
              <a:rPr lang="en-GB"/>
              <a:t>Set up correct initial condition for main analysis</a:t>
            </a:r>
          </a:p>
          <a:p>
            <a:pPr lvl="1"/>
            <a:r>
              <a:rPr lang="en-GB" sz="2000"/>
              <a:t>E.g. prepare model for a seismic analysis</a:t>
            </a:r>
          </a:p>
          <a:p>
            <a:pPr lvl="1"/>
            <a:r>
              <a:rPr lang="en-GB" sz="2000"/>
              <a:t>In-situ stresses/deformation may be dependent on construction sequence </a:t>
            </a:r>
          </a:p>
          <a:p>
            <a:pPr lvl="1"/>
            <a:r>
              <a:rPr lang="en-GB" sz="2000"/>
              <a:t>Set up correct stresses in load-bearing versus non-loadbearing walls</a:t>
            </a:r>
          </a:p>
          <a:p>
            <a:pPr lvl="1"/>
            <a:r>
              <a:rPr lang="en-GB" sz="2000"/>
              <a:t>Soil heave/settlement in response to excavation and new construction</a:t>
            </a:r>
          </a:p>
          <a:p>
            <a:pPr lvl="1"/>
            <a:r>
              <a:rPr lang="en-GB" sz="2000"/>
              <a:t>Retro-fit materials should not be stressed by the weight of the structure</a:t>
            </a:r>
          </a:p>
          <a:p>
            <a:r>
              <a:rPr lang="en-GB"/>
              <a:t>Analyse conditions during construction</a:t>
            </a:r>
          </a:p>
          <a:p>
            <a:pPr lvl="1"/>
            <a:r>
              <a:rPr lang="en-GB" sz="2000"/>
              <a:t>Examine risk of failures when structure is incomplete </a:t>
            </a:r>
          </a:p>
        </p:txBody>
      </p:sp>
      <p:sp>
        <p:nvSpPr>
          <p:cNvPr id="3" name="Title 2"/>
          <p:cNvSpPr>
            <a:spLocks noGrp="1"/>
          </p:cNvSpPr>
          <p:nvPr>
            <p:ph type="title"/>
          </p:nvPr>
        </p:nvSpPr>
        <p:spPr/>
        <p:txBody>
          <a:bodyPr/>
          <a:lstStyle/>
          <a:p>
            <a:r>
              <a:rPr lang="en-GB"/>
              <a:t>Staged construction analysis: why?</a:t>
            </a:r>
          </a:p>
        </p:txBody>
      </p:sp>
      <p:sp>
        <p:nvSpPr>
          <p:cNvPr id="4" name="Text Placeholder 3"/>
          <p:cNvSpPr>
            <a:spLocks noGrp="1"/>
          </p:cNvSpPr>
          <p:nvPr>
            <p:ph type="body" sz="quarter" idx="33"/>
          </p:nvPr>
        </p:nvSpPr>
        <p:spPr/>
        <p:txBody>
          <a:bodyPr/>
          <a:lstStyle/>
          <a:p>
            <a:endParaRPr lang="en-GB"/>
          </a:p>
        </p:txBody>
      </p:sp>
    </p:spTree>
    <p:extLst>
      <p:ext uri="{BB962C8B-B14F-4D97-AF65-F5344CB8AC3E}">
        <p14:creationId xmlns:p14="http://schemas.microsoft.com/office/powerpoint/2010/main" val="220573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Example: non-loadbearing walls</a:t>
            </a:r>
          </a:p>
        </p:txBody>
      </p:sp>
      <p:grpSp>
        <p:nvGrpSpPr>
          <p:cNvPr id="17" name="Group 16"/>
          <p:cNvGrpSpPr>
            <a:grpSpLocks noChangeAspect="1"/>
          </p:cNvGrpSpPr>
          <p:nvPr/>
        </p:nvGrpSpPr>
        <p:grpSpPr>
          <a:xfrm>
            <a:off x="792783" y="1235865"/>
            <a:ext cx="7428372" cy="1657805"/>
            <a:chOff x="-309145" y="958072"/>
            <a:chExt cx="9370486" cy="2091231"/>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879" b="34124"/>
            <a:stretch/>
          </p:blipFill>
          <p:spPr>
            <a:xfrm>
              <a:off x="5921131" y="989009"/>
              <a:ext cx="3140210" cy="2060294"/>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4199" r="21667" b="36503"/>
            <a:stretch/>
          </p:blipFill>
          <p:spPr>
            <a:xfrm>
              <a:off x="2830611" y="958072"/>
              <a:ext cx="2459836" cy="2002899"/>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t="4537" r="21377" b="35379"/>
            <a:stretch/>
          </p:blipFill>
          <p:spPr>
            <a:xfrm>
              <a:off x="-309145" y="965222"/>
              <a:ext cx="2468929" cy="2029453"/>
            </a:xfrm>
            <a:prstGeom prst="rect">
              <a:avLst/>
            </a:prstGeom>
          </p:spPr>
        </p:pic>
      </p:grpSp>
      <p:grpSp>
        <p:nvGrpSpPr>
          <p:cNvPr id="15" name="Group 14"/>
          <p:cNvGrpSpPr>
            <a:grpSpLocks noChangeAspect="1"/>
          </p:cNvGrpSpPr>
          <p:nvPr/>
        </p:nvGrpSpPr>
        <p:grpSpPr>
          <a:xfrm>
            <a:off x="173620" y="3503725"/>
            <a:ext cx="8887721" cy="1750340"/>
            <a:chOff x="-2064024" y="3492150"/>
            <a:chExt cx="11125365" cy="2191020"/>
          </a:xfrm>
        </p:grpSpPr>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t="4048" b="31870"/>
            <a:stretch/>
          </p:blipFill>
          <p:spPr>
            <a:xfrm>
              <a:off x="5925226" y="3518704"/>
              <a:ext cx="3136115" cy="2164466"/>
            </a:xfrm>
            <a:prstGeom prst="rect">
              <a:avLst/>
            </a:prstGeom>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t="4135" r="17184" b="34524"/>
            <a:stretch/>
          </p:blipFill>
          <p:spPr>
            <a:xfrm>
              <a:off x="602791" y="3565003"/>
              <a:ext cx="2597213" cy="2071868"/>
            </a:xfrm>
            <a:prstGeom prst="rect">
              <a:avLst/>
            </a:prstGeom>
          </p:spPr>
        </p:pic>
        <p:pic>
          <p:nvPicPr>
            <p:cNvPr id="8" name="Picture 7"/>
            <p:cNvPicPr>
              <a:picLocks noChangeAspect="1"/>
            </p:cNvPicPr>
            <p:nvPr/>
          </p:nvPicPr>
          <p:blipFill rotWithShape="1">
            <a:blip r:embed="rId7">
              <a:extLst>
                <a:ext uri="{28A0092B-C50C-407E-A947-70E740481C1C}">
                  <a14:useLocalDpi xmlns:a14="http://schemas.microsoft.com/office/drawing/2010/main" val="0"/>
                </a:ext>
              </a:extLst>
            </a:blip>
            <a:srcRect t="3176" r="15027" b="35827"/>
            <a:stretch/>
          </p:blipFill>
          <p:spPr>
            <a:xfrm>
              <a:off x="3237755" y="3492150"/>
              <a:ext cx="2664844" cy="2060293"/>
            </a:xfrm>
            <a:prstGeom prst="rect">
              <a:avLst/>
            </a:prstGeom>
          </p:spPr>
        </p:pic>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t="3851" r="19121" b="35271"/>
            <a:stretch/>
          </p:blipFill>
          <p:spPr>
            <a:xfrm>
              <a:off x="-2064024" y="3590308"/>
              <a:ext cx="2536466" cy="2056231"/>
            </a:xfrm>
            <a:prstGeom prst="rect">
              <a:avLst/>
            </a:prstGeom>
          </p:spPr>
        </p:pic>
      </p:grpSp>
      <p:sp>
        <p:nvSpPr>
          <p:cNvPr id="18" name="TextBox 17"/>
          <p:cNvSpPr txBox="1"/>
          <p:nvPr/>
        </p:nvSpPr>
        <p:spPr>
          <a:xfrm>
            <a:off x="792783" y="668702"/>
            <a:ext cx="2219827" cy="646331"/>
          </a:xfrm>
          <a:prstGeom prst="rect">
            <a:avLst/>
          </a:prstGeom>
          <a:noFill/>
        </p:spPr>
        <p:txBody>
          <a:bodyPr wrap="square" rtlCol="0">
            <a:spAutoFit/>
          </a:bodyPr>
          <a:lstStyle/>
          <a:p>
            <a:r>
              <a:rPr lang="en-GB"/>
              <a:t>Complete structure present at time=0</a:t>
            </a:r>
          </a:p>
        </p:txBody>
      </p:sp>
      <p:sp>
        <p:nvSpPr>
          <p:cNvPr id="19" name="TextBox 18"/>
          <p:cNvSpPr txBox="1"/>
          <p:nvPr/>
        </p:nvSpPr>
        <p:spPr>
          <a:xfrm>
            <a:off x="3543778" y="758450"/>
            <a:ext cx="2219827" cy="369332"/>
          </a:xfrm>
          <a:prstGeom prst="rect">
            <a:avLst/>
          </a:prstGeom>
          <a:noFill/>
        </p:spPr>
        <p:txBody>
          <a:bodyPr wrap="square" rtlCol="0">
            <a:spAutoFit/>
          </a:bodyPr>
          <a:lstStyle/>
          <a:p>
            <a:r>
              <a:rPr lang="en-GB"/>
              <a:t>Add gravity</a:t>
            </a:r>
          </a:p>
        </p:txBody>
      </p:sp>
      <p:sp>
        <p:nvSpPr>
          <p:cNvPr id="20" name="TextBox 19"/>
          <p:cNvSpPr txBox="1"/>
          <p:nvPr/>
        </p:nvSpPr>
        <p:spPr>
          <a:xfrm>
            <a:off x="5763605" y="656438"/>
            <a:ext cx="2540788" cy="646331"/>
          </a:xfrm>
          <a:prstGeom prst="rect">
            <a:avLst/>
          </a:prstGeom>
          <a:noFill/>
        </p:spPr>
        <p:txBody>
          <a:bodyPr wrap="square" rtlCol="0">
            <a:spAutoFit/>
          </a:bodyPr>
          <a:lstStyle/>
          <a:p>
            <a:r>
              <a:rPr lang="en-GB"/>
              <a:t>2-way spanning slab; all walls equally loaded</a:t>
            </a:r>
          </a:p>
        </p:txBody>
      </p:sp>
      <p:sp>
        <p:nvSpPr>
          <p:cNvPr id="21" name="Right Arrow 20"/>
          <p:cNvSpPr/>
          <p:nvPr/>
        </p:nvSpPr>
        <p:spPr>
          <a:xfrm>
            <a:off x="2928395" y="854312"/>
            <a:ext cx="413082" cy="273470"/>
          </a:xfrm>
          <a:prstGeom prst="rightArrow">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5128070" y="843720"/>
            <a:ext cx="413082" cy="273470"/>
          </a:xfrm>
          <a:prstGeom prst="rightArrow">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224008" y="2893086"/>
            <a:ext cx="2219827" cy="646331"/>
          </a:xfrm>
          <a:prstGeom prst="rect">
            <a:avLst/>
          </a:prstGeom>
          <a:noFill/>
        </p:spPr>
        <p:txBody>
          <a:bodyPr wrap="square" rtlCol="0">
            <a:spAutoFit/>
          </a:bodyPr>
          <a:lstStyle/>
          <a:p>
            <a:r>
              <a:rPr lang="en-GB"/>
              <a:t>Incomplete structure present at time=0</a:t>
            </a:r>
          </a:p>
        </p:txBody>
      </p:sp>
      <p:sp>
        <p:nvSpPr>
          <p:cNvPr id="24" name="TextBox 23"/>
          <p:cNvSpPr txBox="1"/>
          <p:nvPr/>
        </p:nvSpPr>
        <p:spPr>
          <a:xfrm>
            <a:off x="2833157" y="3061473"/>
            <a:ext cx="1365037" cy="369332"/>
          </a:xfrm>
          <a:prstGeom prst="rect">
            <a:avLst/>
          </a:prstGeom>
          <a:noFill/>
        </p:spPr>
        <p:txBody>
          <a:bodyPr wrap="square" rtlCol="0">
            <a:spAutoFit/>
          </a:bodyPr>
          <a:lstStyle/>
          <a:p>
            <a:r>
              <a:rPr lang="en-GB"/>
              <a:t>Add gravity</a:t>
            </a:r>
          </a:p>
        </p:txBody>
      </p:sp>
      <p:sp>
        <p:nvSpPr>
          <p:cNvPr id="25" name="TextBox 24"/>
          <p:cNvSpPr txBox="1"/>
          <p:nvPr/>
        </p:nvSpPr>
        <p:spPr>
          <a:xfrm>
            <a:off x="6344112" y="2915594"/>
            <a:ext cx="2662727" cy="646331"/>
          </a:xfrm>
          <a:prstGeom prst="rect">
            <a:avLst/>
          </a:prstGeom>
          <a:noFill/>
        </p:spPr>
        <p:txBody>
          <a:bodyPr wrap="square" rtlCol="0">
            <a:spAutoFit/>
          </a:bodyPr>
          <a:lstStyle/>
          <a:p>
            <a:r>
              <a:rPr lang="en-GB"/>
              <a:t>1-way spanning slab; walls differentially loaded</a:t>
            </a:r>
          </a:p>
        </p:txBody>
      </p:sp>
      <p:sp>
        <p:nvSpPr>
          <p:cNvPr id="26" name="Right Arrow 25"/>
          <p:cNvSpPr/>
          <p:nvPr/>
        </p:nvSpPr>
        <p:spPr>
          <a:xfrm>
            <a:off x="2396602" y="3109404"/>
            <a:ext cx="413082" cy="273470"/>
          </a:xfrm>
          <a:prstGeom prst="rightArrow">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a:off x="4172354" y="3140466"/>
            <a:ext cx="413082" cy="273470"/>
          </a:xfrm>
          <a:prstGeom prst="rightArrow">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a:off x="5973946" y="3140466"/>
            <a:ext cx="413082" cy="273470"/>
          </a:xfrm>
          <a:prstGeom prst="rightArrow">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4839755" y="3074857"/>
            <a:ext cx="1079689" cy="369332"/>
          </a:xfrm>
          <a:prstGeom prst="rect">
            <a:avLst/>
          </a:prstGeom>
          <a:noFill/>
        </p:spPr>
        <p:txBody>
          <a:bodyPr wrap="square" rtlCol="0">
            <a:spAutoFit/>
          </a:bodyPr>
          <a:lstStyle/>
          <a:p>
            <a:r>
              <a:rPr lang="en-GB"/>
              <a:t>Fill gap</a:t>
            </a:r>
          </a:p>
        </p:txBody>
      </p:sp>
    </p:spTree>
    <p:extLst>
      <p:ext uri="{BB962C8B-B14F-4D97-AF65-F5344CB8AC3E}">
        <p14:creationId xmlns:p14="http://schemas.microsoft.com/office/powerpoint/2010/main" val="97624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299314" y="3790655"/>
            <a:ext cx="953193" cy="2366313"/>
            <a:chOff x="338493" y="3768888"/>
            <a:chExt cx="1048976" cy="2366313"/>
          </a:xfrm>
        </p:grpSpPr>
        <p:sp>
          <p:nvSpPr>
            <p:cNvPr id="34" name="TextBox 33"/>
            <p:cNvSpPr txBox="1"/>
            <p:nvPr/>
          </p:nvSpPr>
          <p:spPr>
            <a:xfrm>
              <a:off x="338493" y="5827424"/>
              <a:ext cx="1048976" cy="307777"/>
            </a:xfrm>
            <a:prstGeom prst="rect">
              <a:avLst/>
            </a:prstGeom>
            <a:noFill/>
          </p:spPr>
          <p:txBody>
            <a:bodyPr wrap="square" rtlCol="0">
              <a:spAutoFit/>
            </a:bodyPr>
            <a:lstStyle/>
            <a:p>
              <a:r>
                <a:rPr lang="en-GB" sz="1400">
                  <a:solidFill>
                    <a:schemeClr val="accent5">
                      <a:lumMod val="75000"/>
                    </a:schemeClr>
                  </a:solidFill>
                </a:rPr>
                <a:t>STAGE 2</a:t>
              </a:r>
            </a:p>
          </p:txBody>
        </p:sp>
        <p:cxnSp>
          <p:nvCxnSpPr>
            <p:cNvPr id="35" name="Straight Connector 34"/>
            <p:cNvCxnSpPr/>
            <p:nvPr/>
          </p:nvCxnSpPr>
          <p:spPr>
            <a:xfrm>
              <a:off x="1309511" y="3768888"/>
              <a:ext cx="0" cy="236097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139224" y="3785055"/>
            <a:ext cx="953193" cy="2366579"/>
            <a:chOff x="367857" y="3768888"/>
            <a:chExt cx="1048976" cy="2366579"/>
          </a:xfrm>
        </p:grpSpPr>
        <p:sp>
          <p:nvSpPr>
            <p:cNvPr id="38" name="TextBox 37"/>
            <p:cNvSpPr txBox="1"/>
            <p:nvPr/>
          </p:nvSpPr>
          <p:spPr>
            <a:xfrm>
              <a:off x="367857" y="5827690"/>
              <a:ext cx="1048976" cy="307777"/>
            </a:xfrm>
            <a:prstGeom prst="rect">
              <a:avLst/>
            </a:prstGeom>
            <a:noFill/>
          </p:spPr>
          <p:txBody>
            <a:bodyPr wrap="square" rtlCol="0">
              <a:spAutoFit/>
            </a:bodyPr>
            <a:lstStyle/>
            <a:p>
              <a:r>
                <a:rPr lang="en-GB" sz="1400">
                  <a:solidFill>
                    <a:schemeClr val="accent5">
                      <a:lumMod val="75000"/>
                    </a:schemeClr>
                  </a:solidFill>
                </a:rPr>
                <a:t>STAGE 3</a:t>
              </a:r>
            </a:p>
          </p:txBody>
        </p:sp>
        <p:cxnSp>
          <p:nvCxnSpPr>
            <p:cNvPr id="39" name="Straight Connector 38"/>
            <p:cNvCxnSpPr/>
            <p:nvPr/>
          </p:nvCxnSpPr>
          <p:spPr>
            <a:xfrm>
              <a:off x="1272241" y="3768888"/>
              <a:ext cx="0" cy="236097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53924" y="3768888"/>
            <a:ext cx="1048976" cy="2399813"/>
            <a:chOff x="453924" y="3768888"/>
            <a:chExt cx="1048976" cy="2399813"/>
          </a:xfrm>
        </p:grpSpPr>
        <p:sp>
          <p:nvSpPr>
            <p:cNvPr id="9" name="TextBox 8"/>
            <p:cNvSpPr txBox="1"/>
            <p:nvPr/>
          </p:nvSpPr>
          <p:spPr>
            <a:xfrm>
              <a:off x="453924" y="5860924"/>
              <a:ext cx="1048976" cy="307777"/>
            </a:xfrm>
            <a:prstGeom prst="rect">
              <a:avLst/>
            </a:prstGeom>
            <a:noFill/>
          </p:spPr>
          <p:txBody>
            <a:bodyPr wrap="square" rtlCol="0">
              <a:spAutoFit/>
            </a:bodyPr>
            <a:lstStyle/>
            <a:p>
              <a:r>
                <a:rPr lang="en-GB" sz="1400">
                  <a:solidFill>
                    <a:schemeClr val="accent5">
                      <a:lumMod val="75000"/>
                    </a:schemeClr>
                  </a:solidFill>
                </a:rPr>
                <a:t>STAGE 1</a:t>
              </a:r>
            </a:p>
          </p:txBody>
        </p:sp>
        <p:cxnSp>
          <p:nvCxnSpPr>
            <p:cNvPr id="11" name="Straight Connector 10"/>
            <p:cNvCxnSpPr/>
            <p:nvPr/>
          </p:nvCxnSpPr>
          <p:spPr>
            <a:xfrm>
              <a:off x="1309511" y="3768888"/>
              <a:ext cx="0" cy="236097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Content Placeholder 1"/>
          <p:cNvSpPr>
            <a:spLocks noGrp="1"/>
          </p:cNvSpPr>
          <p:nvPr>
            <p:ph sz="quarter" idx="10"/>
          </p:nvPr>
        </p:nvSpPr>
        <p:spPr>
          <a:xfrm>
            <a:off x="395112" y="1076066"/>
            <a:ext cx="3250914" cy="4007958"/>
          </a:xfrm>
        </p:spPr>
        <p:txBody>
          <a:bodyPr/>
          <a:lstStyle/>
          <a:p>
            <a:r>
              <a:rPr lang="en-GB" sz="2000"/>
              <a:t>Parts added sequentially</a:t>
            </a:r>
          </a:p>
          <a:p>
            <a:r>
              <a:rPr lang="en-GB" sz="2000"/>
              <a:t>As each part is added, its self-weight is automatically ramped up from zero to its full value</a:t>
            </a:r>
          </a:p>
        </p:txBody>
      </p:sp>
      <p:sp>
        <p:nvSpPr>
          <p:cNvPr id="3" name="Title 2"/>
          <p:cNvSpPr>
            <a:spLocks noGrp="1"/>
          </p:cNvSpPr>
          <p:nvPr>
            <p:ph type="title"/>
          </p:nvPr>
        </p:nvSpPr>
        <p:spPr/>
        <p:txBody>
          <a:bodyPr/>
          <a:lstStyle/>
          <a:p>
            <a:r>
              <a:rPr lang="en-GB"/>
              <a:t>Example</a:t>
            </a:r>
          </a:p>
        </p:txBody>
      </p:sp>
      <p:sp>
        <p:nvSpPr>
          <p:cNvPr id="4" name="Text Placeholder 3"/>
          <p:cNvSpPr>
            <a:spLocks noGrp="1"/>
          </p:cNvSpPr>
          <p:nvPr>
            <p:ph type="body" sz="quarter" idx="33"/>
          </p:nvPr>
        </p:nvSpPr>
        <p:spPr/>
        <p:txBody>
          <a:bodyPr/>
          <a:lstStyle/>
          <a:p>
            <a:endParaRPr lang="en-GB"/>
          </a:p>
        </p:txBody>
      </p:sp>
      <p:cxnSp>
        <p:nvCxnSpPr>
          <p:cNvPr id="7" name="Straight Arrow Connector 6"/>
          <p:cNvCxnSpPr/>
          <p:nvPr/>
        </p:nvCxnSpPr>
        <p:spPr>
          <a:xfrm flipV="1">
            <a:off x="396000" y="3533422"/>
            <a:ext cx="0" cy="2607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96000" y="5531556"/>
            <a:ext cx="2652000" cy="592667"/>
            <a:chOff x="396000" y="3849510"/>
            <a:chExt cx="2652000" cy="592667"/>
          </a:xfrm>
        </p:grpSpPr>
        <p:cxnSp>
          <p:nvCxnSpPr>
            <p:cNvPr id="15" name="Straight Arrow Connector 14"/>
            <p:cNvCxnSpPr/>
            <p:nvPr/>
          </p:nvCxnSpPr>
          <p:spPr>
            <a:xfrm>
              <a:off x="396000" y="4442177"/>
              <a:ext cx="265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406400" y="3849510"/>
              <a:ext cx="2548759" cy="587022"/>
            </a:xfrm>
            <a:custGeom>
              <a:avLst/>
              <a:gdLst>
                <a:gd name="connsiteX0" fmla="*/ 0 w 2348089"/>
                <a:gd name="connsiteY0" fmla="*/ 587022 h 587022"/>
                <a:gd name="connsiteX1" fmla="*/ 575733 w 2348089"/>
                <a:gd name="connsiteY1" fmla="*/ 0 h 587022"/>
                <a:gd name="connsiteX2" fmla="*/ 2348089 w 2348089"/>
                <a:gd name="connsiteY2" fmla="*/ 0 h 587022"/>
                <a:gd name="connsiteX0" fmla="*/ 0 w 3285067"/>
                <a:gd name="connsiteY0" fmla="*/ 587022 h 587022"/>
                <a:gd name="connsiteX1" fmla="*/ 575733 w 3285067"/>
                <a:gd name="connsiteY1" fmla="*/ 0 h 587022"/>
                <a:gd name="connsiteX2" fmla="*/ 3285067 w 3285067"/>
                <a:gd name="connsiteY2" fmla="*/ 11289 h 587022"/>
              </a:gdLst>
              <a:ahLst/>
              <a:cxnLst>
                <a:cxn ang="0">
                  <a:pos x="connsiteX0" y="connsiteY0"/>
                </a:cxn>
                <a:cxn ang="0">
                  <a:pos x="connsiteX1" y="connsiteY1"/>
                </a:cxn>
                <a:cxn ang="0">
                  <a:pos x="connsiteX2" y="connsiteY2"/>
                </a:cxn>
              </a:cxnLst>
              <a:rect l="l" t="t" r="r" b="b"/>
              <a:pathLst>
                <a:path w="3285067" h="587022">
                  <a:moveTo>
                    <a:pt x="0" y="587022"/>
                  </a:moveTo>
                  <a:lnTo>
                    <a:pt x="575733" y="0"/>
                  </a:lnTo>
                  <a:lnTo>
                    <a:pt x="3285067" y="1128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7" name="Group 26"/>
          <p:cNvGrpSpPr/>
          <p:nvPr/>
        </p:nvGrpSpPr>
        <p:grpSpPr>
          <a:xfrm>
            <a:off x="395112" y="4684888"/>
            <a:ext cx="2652888" cy="632178"/>
            <a:chOff x="395112" y="4684888"/>
            <a:chExt cx="2652888" cy="632178"/>
          </a:xfrm>
        </p:grpSpPr>
        <p:cxnSp>
          <p:nvCxnSpPr>
            <p:cNvPr id="14" name="Straight Arrow Connector 13"/>
            <p:cNvCxnSpPr/>
            <p:nvPr/>
          </p:nvCxnSpPr>
          <p:spPr>
            <a:xfrm>
              <a:off x="396000" y="5300133"/>
              <a:ext cx="265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395112" y="4684888"/>
              <a:ext cx="2531242" cy="632178"/>
            </a:xfrm>
            <a:custGeom>
              <a:avLst/>
              <a:gdLst>
                <a:gd name="connsiteX0" fmla="*/ 0 w 3104445"/>
                <a:gd name="connsiteY0" fmla="*/ 609600 h 632178"/>
                <a:gd name="connsiteX1" fmla="*/ 1162756 w 3104445"/>
                <a:gd name="connsiteY1" fmla="*/ 632178 h 632178"/>
                <a:gd name="connsiteX2" fmla="*/ 1783645 w 3104445"/>
                <a:gd name="connsiteY2" fmla="*/ 11289 h 632178"/>
                <a:gd name="connsiteX3" fmla="*/ 3104445 w 3104445"/>
                <a:gd name="connsiteY3" fmla="*/ 0 h 632178"/>
                <a:gd name="connsiteX0" fmla="*/ 0 w 3262490"/>
                <a:gd name="connsiteY0" fmla="*/ 609600 h 632178"/>
                <a:gd name="connsiteX1" fmla="*/ 1162756 w 3262490"/>
                <a:gd name="connsiteY1" fmla="*/ 632178 h 632178"/>
                <a:gd name="connsiteX2" fmla="*/ 1783645 w 3262490"/>
                <a:gd name="connsiteY2" fmla="*/ 11289 h 632178"/>
                <a:gd name="connsiteX3" fmla="*/ 3262490 w 3262490"/>
                <a:gd name="connsiteY3" fmla="*/ 0 h 632178"/>
                <a:gd name="connsiteX0" fmla="*/ 0 w 3262490"/>
                <a:gd name="connsiteY0" fmla="*/ 609600 h 632178"/>
                <a:gd name="connsiteX1" fmla="*/ 1177306 w 3262490"/>
                <a:gd name="connsiteY1" fmla="*/ 632178 h 632178"/>
                <a:gd name="connsiteX2" fmla="*/ 1783645 w 3262490"/>
                <a:gd name="connsiteY2" fmla="*/ 11289 h 632178"/>
                <a:gd name="connsiteX3" fmla="*/ 3262490 w 3262490"/>
                <a:gd name="connsiteY3" fmla="*/ 0 h 632178"/>
              </a:gdLst>
              <a:ahLst/>
              <a:cxnLst>
                <a:cxn ang="0">
                  <a:pos x="connsiteX0" y="connsiteY0"/>
                </a:cxn>
                <a:cxn ang="0">
                  <a:pos x="connsiteX1" y="connsiteY1"/>
                </a:cxn>
                <a:cxn ang="0">
                  <a:pos x="connsiteX2" y="connsiteY2"/>
                </a:cxn>
                <a:cxn ang="0">
                  <a:pos x="connsiteX3" y="connsiteY3"/>
                </a:cxn>
              </a:cxnLst>
              <a:rect l="l" t="t" r="r" b="b"/>
              <a:pathLst>
                <a:path w="3262490" h="632178">
                  <a:moveTo>
                    <a:pt x="0" y="609600"/>
                  </a:moveTo>
                  <a:lnTo>
                    <a:pt x="1177306" y="632178"/>
                  </a:lnTo>
                  <a:lnTo>
                    <a:pt x="1783645" y="11289"/>
                  </a:lnTo>
                  <a:lnTo>
                    <a:pt x="326249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p:cNvGrpSpPr/>
          <p:nvPr/>
        </p:nvGrpSpPr>
        <p:grpSpPr>
          <a:xfrm>
            <a:off x="384713" y="3832578"/>
            <a:ext cx="2652000" cy="609600"/>
            <a:chOff x="396000" y="5542844"/>
            <a:chExt cx="2652000" cy="609600"/>
          </a:xfrm>
        </p:grpSpPr>
        <p:cxnSp>
          <p:nvCxnSpPr>
            <p:cNvPr id="8" name="Straight Arrow Connector 7"/>
            <p:cNvCxnSpPr/>
            <p:nvPr/>
          </p:nvCxnSpPr>
          <p:spPr>
            <a:xfrm>
              <a:off x="396000" y="6141156"/>
              <a:ext cx="265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417689" y="5542844"/>
              <a:ext cx="2540000" cy="609600"/>
            </a:xfrm>
            <a:custGeom>
              <a:avLst/>
              <a:gdLst>
                <a:gd name="connsiteX0" fmla="*/ 0 w 3273778"/>
                <a:gd name="connsiteY0" fmla="*/ 598312 h 609600"/>
                <a:gd name="connsiteX1" fmla="*/ 2257778 w 3273778"/>
                <a:gd name="connsiteY1" fmla="*/ 609600 h 609600"/>
                <a:gd name="connsiteX2" fmla="*/ 2867378 w 3273778"/>
                <a:gd name="connsiteY2" fmla="*/ 0 h 609600"/>
                <a:gd name="connsiteX3" fmla="*/ 3273778 w 3273778"/>
                <a:gd name="connsiteY3" fmla="*/ 0 h 609600"/>
              </a:gdLst>
              <a:ahLst/>
              <a:cxnLst>
                <a:cxn ang="0">
                  <a:pos x="connsiteX0" y="connsiteY0"/>
                </a:cxn>
                <a:cxn ang="0">
                  <a:pos x="connsiteX1" y="connsiteY1"/>
                </a:cxn>
                <a:cxn ang="0">
                  <a:pos x="connsiteX2" y="connsiteY2"/>
                </a:cxn>
                <a:cxn ang="0">
                  <a:pos x="connsiteX3" y="connsiteY3"/>
                </a:cxn>
              </a:cxnLst>
              <a:rect l="l" t="t" r="r" b="b"/>
              <a:pathLst>
                <a:path w="3273778" h="609600">
                  <a:moveTo>
                    <a:pt x="0" y="598312"/>
                  </a:moveTo>
                  <a:lnTo>
                    <a:pt x="2257778" y="609600"/>
                  </a:lnTo>
                  <a:lnTo>
                    <a:pt x="2867378" y="0"/>
                  </a:lnTo>
                  <a:lnTo>
                    <a:pt x="327377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TextBox 24"/>
          <p:cNvSpPr txBox="1"/>
          <p:nvPr/>
        </p:nvSpPr>
        <p:spPr>
          <a:xfrm>
            <a:off x="395112" y="3399556"/>
            <a:ext cx="1478845" cy="369332"/>
          </a:xfrm>
          <a:prstGeom prst="rect">
            <a:avLst/>
          </a:prstGeom>
          <a:noFill/>
        </p:spPr>
        <p:txBody>
          <a:bodyPr wrap="square" rtlCol="0">
            <a:spAutoFit/>
          </a:bodyPr>
          <a:lstStyle/>
          <a:p>
            <a:r>
              <a:rPr lang="en-GB"/>
              <a:t>Gravity load</a:t>
            </a:r>
          </a:p>
        </p:txBody>
      </p:sp>
      <p:sp>
        <p:nvSpPr>
          <p:cNvPr id="29" name="TextBox 28"/>
          <p:cNvSpPr txBox="1"/>
          <p:nvPr/>
        </p:nvSpPr>
        <p:spPr>
          <a:xfrm>
            <a:off x="900949" y="5443550"/>
            <a:ext cx="1174044" cy="369332"/>
          </a:xfrm>
          <a:prstGeom prst="rect">
            <a:avLst/>
          </a:prstGeom>
          <a:noFill/>
        </p:spPr>
        <p:txBody>
          <a:bodyPr wrap="square" rtlCol="0">
            <a:spAutoFit/>
          </a:bodyPr>
          <a:lstStyle/>
          <a:p>
            <a:r>
              <a:rPr lang="en-GB"/>
              <a:t>1st storey</a:t>
            </a:r>
          </a:p>
        </p:txBody>
      </p:sp>
      <p:sp>
        <p:nvSpPr>
          <p:cNvPr id="30" name="TextBox 29"/>
          <p:cNvSpPr txBox="1"/>
          <p:nvPr/>
        </p:nvSpPr>
        <p:spPr>
          <a:xfrm>
            <a:off x="1752310" y="4638249"/>
            <a:ext cx="1174044" cy="369332"/>
          </a:xfrm>
          <a:prstGeom prst="rect">
            <a:avLst/>
          </a:prstGeom>
          <a:noFill/>
        </p:spPr>
        <p:txBody>
          <a:bodyPr wrap="square" rtlCol="0">
            <a:spAutoFit/>
          </a:bodyPr>
          <a:lstStyle/>
          <a:p>
            <a:r>
              <a:rPr lang="en-GB"/>
              <a:t>2nd storey</a:t>
            </a:r>
          </a:p>
        </p:txBody>
      </p:sp>
      <p:sp>
        <p:nvSpPr>
          <p:cNvPr id="31" name="TextBox 30"/>
          <p:cNvSpPr txBox="1"/>
          <p:nvPr/>
        </p:nvSpPr>
        <p:spPr>
          <a:xfrm>
            <a:off x="1977802" y="3497157"/>
            <a:ext cx="1174044" cy="369332"/>
          </a:xfrm>
          <a:prstGeom prst="rect">
            <a:avLst/>
          </a:prstGeom>
          <a:noFill/>
        </p:spPr>
        <p:txBody>
          <a:bodyPr wrap="square" rtlCol="0">
            <a:spAutoFit/>
          </a:bodyPr>
          <a:lstStyle/>
          <a:p>
            <a:r>
              <a:rPr lang="en-GB"/>
              <a:t>3rd storey</a:t>
            </a:r>
          </a:p>
        </p:txBody>
      </p:sp>
      <p:sp>
        <p:nvSpPr>
          <p:cNvPr id="20" name="TextBox 19"/>
          <p:cNvSpPr txBox="1"/>
          <p:nvPr/>
        </p:nvSpPr>
        <p:spPr>
          <a:xfrm>
            <a:off x="2975959" y="5956490"/>
            <a:ext cx="851355" cy="369332"/>
          </a:xfrm>
          <a:prstGeom prst="rect">
            <a:avLst/>
          </a:prstGeom>
          <a:noFill/>
        </p:spPr>
        <p:txBody>
          <a:bodyPr wrap="square" rtlCol="0">
            <a:spAutoFit/>
          </a:bodyPr>
          <a:lstStyle/>
          <a:p>
            <a:r>
              <a:rPr lang="en-GB"/>
              <a:t>Time</a:t>
            </a:r>
          </a:p>
        </p:txBody>
      </p:sp>
      <p:sp>
        <p:nvSpPr>
          <p:cNvPr id="40" name="TextBox 39"/>
          <p:cNvSpPr txBox="1"/>
          <p:nvPr/>
        </p:nvSpPr>
        <p:spPr>
          <a:xfrm>
            <a:off x="2955159" y="5095429"/>
            <a:ext cx="690865" cy="369332"/>
          </a:xfrm>
          <a:prstGeom prst="rect">
            <a:avLst/>
          </a:prstGeom>
          <a:noFill/>
        </p:spPr>
        <p:txBody>
          <a:bodyPr wrap="square" rtlCol="0">
            <a:spAutoFit/>
          </a:bodyPr>
          <a:lstStyle/>
          <a:p>
            <a:r>
              <a:rPr lang="en-GB"/>
              <a:t>Time</a:t>
            </a:r>
          </a:p>
        </p:txBody>
      </p:sp>
      <p:sp>
        <p:nvSpPr>
          <p:cNvPr id="41" name="TextBox 40"/>
          <p:cNvSpPr txBox="1"/>
          <p:nvPr/>
        </p:nvSpPr>
        <p:spPr>
          <a:xfrm>
            <a:off x="2946542" y="4245938"/>
            <a:ext cx="752592" cy="369332"/>
          </a:xfrm>
          <a:prstGeom prst="rect">
            <a:avLst/>
          </a:prstGeom>
          <a:noFill/>
        </p:spPr>
        <p:txBody>
          <a:bodyPr wrap="square" rtlCol="0">
            <a:spAutoFit/>
          </a:bodyPr>
          <a:lstStyle/>
          <a:p>
            <a:r>
              <a:rPr lang="en-GB"/>
              <a:t>Time</a:t>
            </a: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24519" t="23429" r="36137" b="11429"/>
          <a:stretch/>
        </p:blipFill>
        <p:spPr>
          <a:xfrm>
            <a:off x="6445955" y="3228622"/>
            <a:ext cx="2088445" cy="2573867"/>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25248" t="38399" r="36472" b="9602"/>
          <a:stretch/>
        </p:blipFill>
        <p:spPr>
          <a:xfrm>
            <a:off x="4095789" y="3785055"/>
            <a:ext cx="2032000" cy="2054578"/>
          </a:xfrm>
          <a:prstGeom prst="rect">
            <a:avLst/>
          </a:prstGeom>
        </p:spPr>
      </p:pic>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l="26087" t="51183" r="36272" b="11389"/>
          <a:stretch/>
        </p:blipFill>
        <p:spPr>
          <a:xfrm>
            <a:off x="6445955" y="933048"/>
            <a:ext cx="1998133" cy="1478844"/>
          </a:xfrm>
          <a:prstGeom prst="rect">
            <a:avLst/>
          </a:prstGeom>
        </p:spPr>
      </p:pic>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l="27654" t="66098" r="37682" b="10188"/>
          <a:stretch/>
        </p:blipFill>
        <p:spPr>
          <a:xfrm>
            <a:off x="4095789" y="1419711"/>
            <a:ext cx="1840089" cy="936978"/>
          </a:xfrm>
          <a:prstGeom prst="rect">
            <a:avLst/>
          </a:prstGeom>
        </p:spPr>
      </p:pic>
      <p:sp>
        <p:nvSpPr>
          <p:cNvPr id="21" name="TextBox 20"/>
          <p:cNvSpPr txBox="1"/>
          <p:nvPr/>
        </p:nvSpPr>
        <p:spPr>
          <a:xfrm>
            <a:off x="4249228" y="2404974"/>
            <a:ext cx="1725122" cy="369332"/>
          </a:xfrm>
          <a:prstGeom prst="rect">
            <a:avLst/>
          </a:prstGeom>
          <a:noFill/>
        </p:spPr>
        <p:txBody>
          <a:bodyPr wrap="square" rtlCol="0">
            <a:spAutoFit/>
          </a:bodyPr>
          <a:lstStyle/>
          <a:p>
            <a:r>
              <a:rPr lang="en-GB"/>
              <a:t>Start of analysis</a:t>
            </a:r>
          </a:p>
        </p:txBody>
      </p:sp>
      <p:sp>
        <p:nvSpPr>
          <p:cNvPr id="42" name="TextBox 41"/>
          <p:cNvSpPr txBox="1"/>
          <p:nvPr/>
        </p:nvSpPr>
        <p:spPr>
          <a:xfrm>
            <a:off x="6809278" y="2404974"/>
            <a:ext cx="1725122" cy="369332"/>
          </a:xfrm>
          <a:prstGeom prst="rect">
            <a:avLst/>
          </a:prstGeom>
          <a:noFill/>
        </p:spPr>
        <p:txBody>
          <a:bodyPr wrap="square" rtlCol="0">
            <a:spAutoFit/>
          </a:bodyPr>
          <a:lstStyle/>
          <a:p>
            <a:r>
              <a:rPr lang="en-GB"/>
              <a:t>End of Stage 1</a:t>
            </a:r>
          </a:p>
        </p:txBody>
      </p:sp>
      <p:sp>
        <p:nvSpPr>
          <p:cNvPr id="43" name="TextBox 42"/>
          <p:cNvSpPr txBox="1"/>
          <p:nvPr/>
        </p:nvSpPr>
        <p:spPr>
          <a:xfrm>
            <a:off x="4368800" y="5679484"/>
            <a:ext cx="1725122" cy="369332"/>
          </a:xfrm>
          <a:prstGeom prst="rect">
            <a:avLst/>
          </a:prstGeom>
          <a:noFill/>
        </p:spPr>
        <p:txBody>
          <a:bodyPr wrap="square" rtlCol="0">
            <a:spAutoFit/>
          </a:bodyPr>
          <a:lstStyle/>
          <a:p>
            <a:r>
              <a:rPr lang="en-GB"/>
              <a:t>End of Stage 2</a:t>
            </a:r>
          </a:p>
        </p:txBody>
      </p:sp>
      <p:sp>
        <p:nvSpPr>
          <p:cNvPr id="44" name="TextBox 43"/>
          <p:cNvSpPr txBox="1"/>
          <p:nvPr/>
        </p:nvSpPr>
        <p:spPr>
          <a:xfrm>
            <a:off x="6809278" y="5679484"/>
            <a:ext cx="1725122" cy="369332"/>
          </a:xfrm>
          <a:prstGeom prst="rect">
            <a:avLst/>
          </a:prstGeom>
          <a:noFill/>
        </p:spPr>
        <p:txBody>
          <a:bodyPr wrap="square" rtlCol="0">
            <a:spAutoFit/>
          </a:bodyPr>
          <a:lstStyle/>
          <a:p>
            <a:r>
              <a:rPr lang="en-GB"/>
              <a:t>End of Stage 3</a:t>
            </a:r>
          </a:p>
        </p:txBody>
      </p:sp>
    </p:spTree>
    <p:extLst>
      <p:ext uri="{BB962C8B-B14F-4D97-AF65-F5344CB8AC3E}">
        <p14:creationId xmlns:p14="http://schemas.microsoft.com/office/powerpoint/2010/main" val="183278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6000" y="833356"/>
            <a:ext cx="8255517" cy="4007958"/>
          </a:xfrm>
        </p:spPr>
        <p:txBody>
          <a:bodyPr/>
          <a:lstStyle/>
          <a:p>
            <a:pPr indent="0">
              <a:buNone/>
            </a:pPr>
            <a:r>
              <a:rPr lang="en-GB" sz="2000"/>
              <a:t>Main keywords:</a:t>
            </a:r>
          </a:p>
          <a:p>
            <a:r>
              <a:rPr lang="en-GB" sz="2000"/>
              <a:t>*CONTROL_STAGED_CONSTRUCTION</a:t>
            </a:r>
          </a:p>
          <a:p>
            <a:pPr lvl="1"/>
            <a:r>
              <a:rPr lang="en-GB" sz="1800"/>
              <a:t>Which stages should be run; gravity acceleration to be applied</a:t>
            </a:r>
          </a:p>
          <a:p>
            <a:r>
              <a:rPr lang="en-GB" sz="2000"/>
              <a:t>*DEFINE_CONSTRUCTION_STAGES</a:t>
            </a:r>
          </a:p>
          <a:p>
            <a:pPr lvl="1"/>
            <a:r>
              <a:rPr lang="en-GB" sz="1800"/>
              <a:t>Define the start and end times of each stage</a:t>
            </a:r>
          </a:p>
          <a:p>
            <a:r>
              <a:rPr lang="en-GB" sz="2000"/>
              <a:t>*DEFINE_STAGED_CONSTRUCTION_PART (_SET)</a:t>
            </a:r>
          </a:p>
          <a:p>
            <a:pPr lvl="1"/>
            <a:r>
              <a:rPr lang="en-GB" sz="1800"/>
              <a:t>Define the stages at which parts become active or are removed</a:t>
            </a:r>
            <a:endParaRPr lang="en-GB" sz="2000"/>
          </a:p>
          <a:p>
            <a:pPr indent="0">
              <a:buNone/>
            </a:pPr>
            <a:r>
              <a:rPr lang="en-GB" sz="2000"/>
              <a:t>Subsidary keywords (not usually defined in the keyword file, but LS-DYNA creates them automatically in response to the above):</a:t>
            </a:r>
          </a:p>
          <a:p>
            <a:pPr marL="342900" indent="-342900"/>
            <a:r>
              <a:rPr lang="en-GB" sz="2000"/>
              <a:t>*LOAD_STIFFEN_PART </a:t>
            </a:r>
          </a:p>
          <a:p>
            <a:pPr marL="342900" indent="-342900"/>
            <a:r>
              <a:rPr lang="en-GB" sz="2000"/>
              <a:t>*LOAD_REMOVE_PART</a:t>
            </a:r>
          </a:p>
          <a:p>
            <a:pPr marL="342900" indent="-342900"/>
            <a:r>
              <a:rPr lang="en-GB" sz="2000"/>
              <a:t>*LOAD_GRAVITY_PART</a:t>
            </a:r>
          </a:p>
          <a:p>
            <a:pPr indent="0">
              <a:buNone/>
            </a:pPr>
            <a:r>
              <a:rPr lang="en-GB" sz="2000"/>
              <a:t>  </a:t>
            </a:r>
          </a:p>
        </p:txBody>
      </p:sp>
      <p:sp>
        <p:nvSpPr>
          <p:cNvPr id="3" name="Title 2"/>
          <p:cNvSpPr>
            <a:spLocks noGrp="1"/>
          </p:cNvSpPr>
          <p:nvPr>
            <p:ph type="title"/>
          </p:nvPr>
        </p:nvSpPr>
        <p:spPr/>
        <p:txBody>
          <a:bodyPr/>
          <a:lstStyle/>
          <a:p>
            <a:r>
              <a:rPr lang="en-GB"/>
              <a:t>Staged Construction Keywords</a:t>
            </a:r>
          </a:p>
        </p:txBody>
      </p:sp>
    </p:spTree>
    <p:extLst>
      <p:ext uri="{BB962C8B-B14F-4D97-AF65-F5344CB8AC3E}">
        <p14:creationId xmlns:p14="http://schemas.microsoft.com/office/powerpoint/2010/main" val="160402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rotWithShape="1">
          <a:blip r:embed="rId2"/>
          <a:srcRect b="40524"/>
          <a:stretch/>
        </p:blipFill>
        <p:spPr>
          <a:xfrm>
            <a:off x="4006527" y="1872440"/>
            <a:ext cx="3937502" cy="1738434"/>
          </a:xfrm>
          <a:prstGeom prst="rect">
            <a:avLst/>
          </a:prstGeom>
        </p:spPr>
      </p:pic>
      <p:sp>
        <p:nvSpPr>
          <p:cNvPr id="2" name="Title 1"/>
          <p:cNvSpPr>
            <a:spLocks noGrp="1"/>
          </p:cNvSpPr>
          <p:nvPr>
            <p:ph type="title"/>
          </p:nvPr>
        </p:nvSpPr>
        <p:spPr/>
        <p:txBody>
          <a:bodyPr/>
          <a:lstStyle/>
          <a:p>
            <a:r>
              <a:rPr lang="en-GB"/>
              <a:t>Example: keywords</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8037" t="4077" r="18667" b="1693"/>
          <a:stretch/>
        </p:blipFill>
        <p:spPr>
          <a:xfrm>
            <a:off x="819610" y="1487329"/>
            <a:ext cx="2900999" cy="4651432"/>
          </a:xfrm>
          <a:prstGeom prst="rect">
            <a:avLst/>
          </a:prstGeom>
        </p:spPr>
      </p:pic>
      <p:pic>
        <p:nvPicPr>
          <p:cNvPr id="9" name="Picture 8"/>
          <p:cNvPicPr>
            <a:picLocks noChangeAspect="1"/>
          </p:cNvPicPr>
          <p:nvPr/>
        </p:nvPicPr>
        <p:blipFill rotWithShape="1">
          <a:blip r:embed="rId4"/>
          <a:srcRect b="49783"/>
          <a:stretch/>
        </p:blipFill>
        <p:spPr>
          <a:xfrm>
            <a:off x="4142352" y="3941337"/>
            <a:ext cx="3168256" cy="1516711"/>
          </a:xfrm>
          <a:prstGeom prst="rect">
            <a:avLst/>
          </a:prstGeom>
        </p:spPr>
      </p:pic>
      <p:sp>
        <p:nvSpPr>
          <p:cNvPr id="12" name="Oval 11"/>
          <p:cNvSpPr/>
          <p:nvPr/>
        </p:nvSpPr>
        <p:spPr>
          <a:xfrm>
            <a:off x="4930813" y="4548851"/>
            <a:ext cx="266218" cy="2662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Curved Connector 13"/>
          <p:cNvCxnSpPr>
            <a:stCxn id="12" idx="2"/>
          </p:cNvCxnSpPr>
          <p:nvPr/>
        </p:nvCxnSpPr>
        <p:spPr>
          <a:xfrm rot="10800000" flipV="1">
            <a:off x="3507129" y="4681960"/>
            <a:ext cx="1423684" cy="445624"/>
          </a:xfrm>
          <a:prstGeom prst="curvedConnector3">
            <a:avLst>
              <a:gd name="adj1" fmla="val 50000"/>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911824" y="4537277"/>
            <a:ext cx="266218" cy="26621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4797704" y="3020936"/>
            <a:ext cx="266218" cy="26621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urved Connector 21"/>
          <p:cNvCxnSpPr/>
          <p:nvPr/>
        </p:nvCxnSpPr>
        <p:spPr>
          <a:xfrm rot="16200000" flipV="1">
            <a:off x="4894539" y="3456538"/>
            <a:ext cx="1250123" cy="911356"/>
          </a:xfrm>
          <a:prstGeom prst="curvedConnector3">
            <a:avLst>
              <a:gd name="adj1" fmla="val 50000"/>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5"/>
          <a:stretch>
            <a:fillRect/>
          </a:stretch>
        </p:blipFill>
        <p:spPr>
          <a:xfrm>
            <a:off x="4006527" y="935599"/>
            <a:ext cx="5289630" cy="651978"/>
          </a:xfrm>
          <a:prstGeom prst="rect">
            <a:avLst/>
          </a:prstGeom>
        </p:spPr>
      </p:pic>
      <p:sp>
        <p:nvSpPr>
          <p:cNvPr id="25" name="TextBox 24"/>
          <p:cNvSpPr txBox="1"/>
          <p:nvPr/>
        </p:nvSpPr>
        <p:spPr>
          <a:xfrm>
            <a:off x="273688" y="759283"/>
            <a:ext cx="2853333" cy="1077218"/>
          </a:xfrm>
          <a:prstGeom prst="rect">
            <a:avLst/>
          </a:prstGeom>
          <a:noFill/>
        </p:spPr>
        <p:txBody>
          <a:bodyPr wrap="square" rtlCol="0">
            <a:spAutoFit/>
          </a:bodyPr>
          <a:lstStyle/>
          <a:p>
            <a:r>
              <a:rPr lang="en-GB" sz="1600"/>
              <a:t>Initial model contains all the elements, including parts that become active later in the analysis</a:t>
            </a:r>
          </a:p>
        </p:txBody>
      </p:sp>
      <p:sp>
        <p:nvSpPr>
          <p:cNvPr id="29" name="TextBox 28"/>
          <p:cNvSpPr txBox="1"/>
          <p:nvPr/>
        </p:nvSpPr>
        <p:spPr>
          <a:xfrm>
            <a:off x="3925504" y="5591157"/>
            <a:ext cx="5035032" cy="646331"/>
          </a:xfrm>
          <a:prstGeom prst="rect">
            <a:avLst/>
          </a:prstGeom>
          <a:noFill/>
        </p:spPr>
        <p:txBody>
          <a:bodyPr wrap="square" rtlCol="0">
            <a:spAutoFit/>
          </a:bodyPr>
          <a:lstStyle/>
          <a:p>
            <a:r>
              <a:rPr lang="en-GB"/>
              <a:t>Adding/deleting elements, and application of gravity loading, is managed automatically by LS-DYNA</a:t>
            </a:r>
          </a:p>
        </p:txBody>
      </p:sp>
      <p:sp>
        <p:nvSpPr>
          <p:cNvPr id="15" name="Oval 14"/>
          <p:cNvSpPr/>
          <p:nvPr/>
        </p:nvSpPr>
        <p:spPr>
          <a:xfrm>
            <a:off x="5548532" y="3020936"/>
            <a:ext cx="436960" cy="265848"/>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7484577" y="3004002"/>
            <a:ext cx="436960" cy="26584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7398077" y="3762445"/>
            <a:ext cx="1562459" cy="1815882"/>
          </a:xfrm>
          <a:prstGeom prst="rect">
            <a:avLst/>
          </a:prstGeom>
          <a:noFill/>
        </p:spPr>
        <p:txBody>
          <a:bodyPr wrap="square" rtlCol="0">
            <a:spAutoFit/>
          </a:bodyPr>
          <a:lstStyle/>
          <a:p>
            <a:r>
              <a:rPr lang="en-GB" sz="1400"/>
              <a:t>Example: Part ID 6 becomes active at Stage 5, starting at analysis time 4.0, and the gravity load will be ramped up over the next 0.5 seconds.</a:t>
            </a:r>
          </a:p>
        </p:txBody>
      </p:sp>
      <p:sp>
        <p:nvSpPr>
          <p:cNvPr id="17" name="Oval 16"/>
          <p:cNvSpPr/>
          <p:nvPr/>
        </p:nvSpPr>
        <p:spPr>
          <a:xfrm>
            <a:off x="8733406" y="3779107"/>
            <a:ext cx="266218" cy="2662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7845163" y="4201688"/>
            <a:ext cx="266218" cy="26621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8425014" y="4421313"/>
            <a:ext cx="436960" cy="265848"/>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7784660" y="5301131"/>
            <a:ext cx="326721" cy="277196"/>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p:cNvCxnSpPr>
            <a:endCxn id="15" idx="2"/>
          </p:cNvCxnSpPr>
          <p:nvPr/>
        </p:nvCxnSpPr>
        <p:spPr>
          <a:xfrm flipV="1">
            <a:off x="5197031" y="3153860"/>
            <a:ext cx="351501" cy="7029"/>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207783" y="3160889"/>
            <a:ext cx="351501" cy="7029"/>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133076" y="3146831"/>
            <a:ext cx="351501" cy="7029"/>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49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rotWithShape="1">
          <a:blip r:embed="rId2"/>
          <a:srcRect b="40524"/>
          <a:stretch/>
        </p:blipFill>
        <p:spPr>
          <a:xfrm>
            <a:off x="4006527" y="1872440"/>
            <a:ext cx="3937502" cy="1738434"/>
          </a:xfrm>
          <a:prstGeom prst="rect">
            <a:avLst/>
          </a:prstGeom>
        </p:spPr>
      </p:pic>
      <p:sp>
        <p:nvSpPr>
          <p:cNvPr id="2" name="Title 1"/>
          <p:cNvSpPr>
            <a:spLocks noGrp="1"/>
          </p:cNvSpPr>
          <p:nvPr>
            <p:ph type="title"/>
          </p:nvPr>
        </p:nvSpPr>
        <p:spPr/>
        <p:txBody>
          <a:bodyPr/>
          <a:lstStyle/>
          <a:p>
            <a:r>
              <a:rPr lang="en-GB"/>
              <a:t>Notes</a:t>
            </a:r>
          </a:p>
        </p:txBody>
      </p:sp>
      <p:pic>
        <p:nvPicPr>
          <p:cNvPr id="9" name="Picture 8"/>
          <p:cNvPicPr>
            <a:picLocks noChangeAspect="1"/>
          </p:cNvPicPr>
          <p:nvPr/>
        </p:nvPicPr>
        <p:blipFill rotWithShape="1">
          <a:blip r:embed="rId3"/>
          <a:srcRect b="49783"/>
          <a:stretch/>
        </p:blipFill>
        <p:spPr>
          <a:xfrm>
            <a:off x="4142352" y="3941337"/>
            <a:ext cx="3168256" cy="1516711"/>
          </a:xfrm>
          <a:prstGeom prst="rect">
            <a:avLst/>
          </a:prstGeom>
        </p:spPr>
      </p:pic>
      <p:sp>
        <p:nvSpPr>
          <p:cNvPr id="21" name="Oval 20"/>
          <p:cNvSpPr/>
          <p:nvPr/>
        </p:nvSpPr>
        <p:spPr>
          <a:xfrm>
            <a:off x="4797704" y="3020936"/>
            <a:ext cx="266218" cy="26621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p:cNvPicPr>
            <a:picLocks noChangeAspect="1"/>
          </p:cNvPicPr>
          <p:nvPr/>
        </p:nvPicPr>
        <p:blipFill>
          <a:blip r:embed="rId4"/>
          <a:stretch>
            <a:fillRect/>
          </a:stretch>
        </p:blipFill>
        <p:spPr>
          <a:xfrm>
            <a:off x="4006527" y="935599"/>
            <a:ext cx="5289630" cy="651978"/>
          </a:xfrm>
          <a:prstGeom prst="rect">
            <a:avLst/>
          </a:prstGeom>
        </p:spPr>
      </p:pic>
      <p:sp>
        <p:nvSpPr>
          <p:cNvPr id="15" name="Oval 14"/>
          <p:cNvSpPr/>
          <p:nvPr/>
        </p:nvSpPr>
        <p:spPr>
          <a:xfrm>
            <a:off x="5548532" y="3020936"/>
            <a:ext cx="436960" cy="265848"/>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p:cNvCxnSpPr>
            <a:endCxn id="15" idx="2"/>
          </p:cNvCxnSpPr>
          <p:nvPr/>
        </p:nvCxnSpPr>
        <p:spPr>
          <a:xfrm flipV="1">
            <a:off x="5197031" y="3153860"/>
            <a:ext cx="351501" cy="7029"/>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787067" y="1308252"/>
            <a:ext cx="266218" cy="26621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496861" y="989694"/>
            <a:ext cx="2418081" cy="1815882"/>
          </a:xfrm>
          <a:prstGeom prst="rect">
            <a:avLst/>
          </a:prstGeom>
          <a:noFill/>
        </p:spPr>
        <p:txBody>
          <a:bodyPr wrap="square" rtlCol="0">
            <a:spAutoFit/>
          </a:bodyPr>
          <a:lstStyle/>
          <a:p>
            <a:r>
              <a:rPr lang="en-GB" sz="1400"/>
              <a:t>The analysis does not have to begin at Stage 1. In this case, the analysis begins at Stage 5 so the analysis time will begin at 4.0 (not at 0.0).</a:t>
            </a:r>
          </a:p>
          <a:p>
            <a:endParaRPr lang="en-GB" sz="1400"/>
          </a:p>
          <a:p>
            <a:r>
              <a:rPr lang="en-GB" sz="1400"/>
              <a:t>The first stage MUST begin at Time = 0.</a:t>
            </a:r>
          </a:p>
        </p:txBody>
      </p:sp>
      <p:sp>
        <p:nvSpPr>
          <p:cNvPr id="32" name="Oval 31"/>
          <p:cNvSpPr/>
          <p:nvPr/>
        </p:nvSpPr>
        <p:spPr>
          <a:xfrm>
            <a:off x="7481605" y="1312135"/>
            <a:ext cx="629776" cy="28827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2555533" y="1454468"/>
            <a:ext cx="266218" cy="26621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747089" y="1872440"/>
            <a:ext cx="248334" cy="265848"/>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3495554" y="125521"/>
            <a:ext cx="5577449" cy="738664"/>
          </a:xfrm>
          <a:prstGeom prst="rect">
            <a:avLst/>
          </a:prstGeom>
          <a:noFill/>
        </p:spPr>
        <p:txBody>
          <a:bodyPr wrap="square" rtlCol="0">
            <a:spAutoFit/>
          </a:bodyPr>
          <a:lstStyle/>
          <a:p>
            <a:r>
              <a:rPr lang="en-GB" sz="1400"/>
              <a:t>Acceleration due to gravity is defined here. Gravity will be applied to all parts defined under *DEFINE_STAGED_CONSTRUCTION_PART. Do NOT use *LOAD_BODY in addition to staged construction.   </a:t>
            </a:r>
          </a:p>
        </p:txBody>
      </p:sp>
      <p:cxnSp>
        <p:nvCxnSpPr>
          <p:cNvPr id="36" name="Curved Connector 35"/>
          <p:cNvCxnSpPr>
            <a:endCxn id="32" idx="2"/>
          </p:cNvCxnSpPr>
          <p:nvPr/>
        </p:nvCxnSpPr>
        <p:spPr>
          <a:xfrm>
            <a:off x="6875362" y="864187"/>
            <a:ext cx="606243" cy="592084"/>
          </a:xfrm>
          <a:prstGeom prst="curvedConnector3">
            <a:avLst>
              <a:gd name="adj1" fmla="val 50000"/>
            </a:avLst>
          </a:prstGeom>
          <a:ln w="1905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639733" y="4312356"/>
            <a:ext cx="2670875" cy="248355"/>
          </a:xfrm>
          <a:prstGeom prst="roundRect">
            <a:avLst/>
          </a:prstGeom>
          <a:no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266069" y="3941337"/>
            <a:ext cx="3402231" cy="2031325"/>
          </a:xfrm>
          <a:prstGeom prst="rect">
            <a:avLst/>
          </a:prstGeom>
          <a:noFill/>
        </p:spPr>
        <p:txBody>
          <a:bodyPr wrap="square" rtlCol="0">
            <a:spAutoFit/>
          </a:bodyPr>
          <a:lstStyle/>
          <a:p>
            <a:r>
              <a:rPr lang="en-GB" sz="1400"/>
              <a:t>This is how to define a part that is present throughout the analysis, and receives gravity load from *CONTROL_STAGED_CONSTRUCTION.</a:t>
            </a:r>
          </a:p>
          <a:p>
            <a:endParaRPr lang="en-GB" sz="1400"/>
          </a:p>
          <a:p>
            <a:r>
              <a:rPr lang="en-GB" sz="1400"/>
              <a:t>Parts omitted from this list will be present throughout the analysis, but will not receive gravity loading from *CONTROL_STAGED_CONSTRUCTION. </a:t>
            </a:r>
          </a:p>
        </p:txBody>
      </p:sp>
      <p:cxnSp>
        <p:nvCxnSpPr>
          <p:cNvPr id="38" name="Straight Arrow Connector 37"/>
          <p:cNvCxnSpPr>
            <a:endCxn id="11" idx="1"/>
          </p:cNvCxnSpPr>
          <p:nvPr/>
        </p:nvCxnSpPr>
        <p:spPr>
          <a:xfrm flipV="1">
            <a:off x="3607797" y="4436534"/>
            <a:ext cx="1031936" cy="31372"/>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531913" y="2224878"/>
            <a:ext cx="521372" cy="2275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1089736" y="2537640"/>
            <a:ext cx="231065" cy="267936"/>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983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6000" y="833356"/>
            <a:ext cx="8255517" cy="4007958"/>
          </a:xfrm>
        </p:spPr>
        <p:txBody>
          <a:bodyPr/>
          <a:lstStyle/>
          <a:p>
            <a:r>
              <a:rPr lang="en-GB" sz="2000"/>
              <a:t>“Active” is the normal condition for elements in an LS-DYNA analysis. </a:t>
            </a:r>
          </a:p>
          <a:p>
            <a:r>
              <a:rPr lang="en-GB" sz="2000"/>
              <a:t>“Dormant” is a state specific to Staged Construction and occurs before the analysis reaches the stage where the part becomes active (STGA on *DEFINE_STAGED_CONSTRUCTION_PART).</a:t>
            </a:r>
          </a:p>
          <a:p>
            <a:pPr lvl="1"/>
            <a:r>
              <a:rPr lang="en-GB" sz="1800"/>
              <a:t>The elements are present in the analysis and are processed by LS-DYNA in the normal way, but any stresses or forces generated are scaled by the factor given on *CONTROL_STAGED_CONSTRUCTION – 1.0e-6 by default.</a:t>
            </a:r>
          </a:p>
          <a:p>
            <a:pPr lvl="1"/>
            <a:r>
              <a:rPr lang="en-GB" sz="1800"/>
              <a:t>In the d3plot file, dormant elements are flagged as “deleted” so that post-processors automatically blank them out.</a:t>
            </a:r>
          </a:p>
          <a:p>
            <a:pPr lvl="1"/>
            <a:r>
              <a:rPr lang="en-GB" sz="1800"/>
              <a:t>When they become active, the stress and history variables are re-initialized.</a:t>
            </a:r>
          </a:p>
          <a:p>
            <a:r>
              <a:rPr lang="en-GB" sz="2000"/>
              <a:t>Parts are removed when the analysis reaches the stage STGR on *DEFINE_STAGED_CONSTRUCTION_PART. These elements are deleted from the analysis and are no longer processed by LS-DYNA.</a:t>
            </a:r>
          </a:p>
          <a:p>
            <a:pPr lvl="1"/>
            <a:r>
              <a:rPr lang="en-GB" sz="1800"/>
              <a:t>To reduce any dynamic response, gravity load is ramped down to zero before the elements are deleted  </a:t>
            </a:r>
          </a:p>
        </p:txBody>
      </p:sp>
      <p:sp>
        <p:nvSpPr>
          <p:cNvPr id="3" name="Title 2"/>
          <p:cNvSpPr>
            <a:spLocks noGrp="1"/>
          </p:cNvSpPr>
          <p:nvPr>
            <p:ph type="title"/>
          </p:nvPr>
        </p:nvSpPr>
        <p:spPr/>
        <p:txBody>
          <a:bodyPr/>
          <a:lstStyle/>
          <a:p>
            <a:r>
              <a:rPr lang="en-GB"/>
              <a:t>Active, Dormant, and Removed Parts</a:t>
            </a:r>
          </a:p>
        </p:txBody>
      </p:sp>
    </p:spTree>
    <p:extLst>
      <p:ext uri="{BB962C8B-B14F-4D97-AF65-F5344CB8AC3E}">
        <p14:creationId xmlns:p14="http://schemas.microsoft.com/office/powerpoint/2010/main" val="25281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up standard theme test">
  <a:themeElements>
    <a:clrScheme name="arup standard theme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standard theme test">
      <a:majorFont>
        <a:latin typeface="Times New Roman" panose="02020603050405020304"/>
        <a:ea typeface=""/>
        <a:cs typeface=""/>
      </a:majorFont>
      <a:minorFont>
        <a:latin typeface="Times New Roman" panose="02020603050405020304"/>
        <a:ea typeface=""/>
        <a:cs typeface=""/>
      </a:minorFont>
    </a:fontScheme>
    <a:fmtScheme name="arup standard theme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standard theme test" id="{98EB6D7F-B9FE-47A6-AB51-66E7B6E5A17A}" vid="{64AB668F-5BDA-4BA2-8D5D-D7C60843F7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2364</TotalTime>
  <Words>1254</Words>
  <Application>Microsoft Office PowerPoint</Application>
  <PresentationFormat>On-screen Show (4:3)</PresentationFormat>
  <Paragraphs>145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Lucida Grande</vt:lpstr>
      <vt:lpstr>MS PGothic</vt:lpstr>
      <vt:lpstr>Arial</vt:lpstr>
      <vt:lpstr>Calibri</vt:lpstr>
      <vt:lpstr>Times New Roman</vt:lpstr>
      <vt:lpstr>arup standard theme test</vt:lpstr>
      <vt:lpstr>LS-DYNA features:  Staged Construction *CONTROL_STAGED_CONSTRUCTION etc</vt:lpstr>
      <vt:lpstr>Staged construction: what is it?</vt:lpstr>
      <vt:lpstr>Staged construction analysis: why?</vt:lpstr>
      <vt:lpstr>Example: non-loadbearing walls</vt:lpstr>
      <vt:lpstr>Example</vt:lpstr>
      <vt:lpstr>Staged Construction Keywords</vt:lpstr>
      <vt:lpstr>Example: keywords</vt:lpstr>
      <vt:lpstr>Notes</vt:lpstr>
      <vt:lpstr>Active, Dormant, and Removed Parts</vt:lpstr>
      <vt:lpstr>Timestep control (explicit analysis method)</vt:lpstr>
      <vt:lpstr>Running or rerunning a subset of stages </vt:lpstr>
      <vt:lpstr>Running or rerunning a subset of stages </vt:lpstr>
      <vt:lpstr>LS-DYNA features:  Staged Construction *CONTROL_STAGED_CONSTRUCTION etc</vt:lpstr>
    </vt:vector>
  </TitlesOfParts>
  <Company>Arup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Millar</dc:creator>
  <cp:lastModifiedBy>Ben Shao</cp:lastModifiedBy>
  <cp:revision>153</cp:revision>
  <dcterms:created xsi:type="dcterms:W3CDTF">2017-02-21T14:03:49Z</dcterms:created>
  <dcterms:modified xsi:type="dcterms:W3CDTF">2019-04-01T06:36:45Z</dcterms:modified>
</cp:coreProperties>
</file>