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9"/>
  </p:notesMasterIdLst>
  <p:sldIdLst>
    <p:sldId id="256" r:id="rId2"/>
    <p:sldId id="257" r:id="rId3"/>
    <p:sldId id="264" r:id="rId4"/>
    <p:sldId id="266" r:id="rId5"/>
    <p:sldId id="272" r:id="rId6"/>
    <p:sldId id="271" r:id="rId7"/>
    <p:sldId id="263" r:id="rId8"/>
    <p:sldId id="262" r:id="rId9"/>
    <p:sldId id="267" r:id="rId10"/>
    <p:sldId id="273" r:id="rId11"/>
    <p:sldId id="268" r:id="rId12"/>
    <p:sldId id="275" r:id="rId13"/>
    <p:sldId id="269" r:id="rId14"/>
    <p:sldId id="259" r:id="rId15"/>
    <p:sldId id="261" r:id="rId16"/>
    <p:sldId id="274"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30EE70C-3413-A29C-A880-640D4DD54164}" name="Rowana Ahmed" initials="RA" userId="276326229bf13097"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ukund Poddar" initials="MP" lastIdx="1" clrIdx="0">
    <p:extLst>
      <p:ext uri="{19B8F6BF-5375-455C-9EA6-DF929625EA0E}">
        <p15:presenceInfo xmlns:p15="http://schemas.microsoft.com/office/powerpoint/2012/main" userId="d16f4f7ee95913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80563-634E-4C24-9DAD-5B73DACDC103}" v="1" dt="2020-12-13T03:55:00.878"/>
    <p1510:client id="{0FB1D1B6-A386-4BAB-BA94-DA0AA694CC2B}" v="2342" dt="2020-12-14T16:36:41.866"/>
    <p1510:client id="{20C889B8-3F1D-45E2-B8BB-AFF2886222D7}" v="54" dt="2020-12-14T16:45:47.741"/>
    <p1510:client id="{269D3F0E-506F-4ABC-A7E8-534EA48136AA}" v="264" dt="2020-12-13T17:25:59.350"/>
    <p1510:client id="{33F2C1B9-8D52-4162-A4B0-EB191405B503}" v="899" dt="2020-12-12T21:38:58.290"/>
    <p1510:client id="{3589C06D-62AB-46D5-84EF-4327B4273980}" v="46" dt="2020-12-14T15:34:51.120"/>
    <p1510:client id="{486D059F-5950-428A-B738-02A4F4BAA61C}" v="1494" dt="2020-12-12T17:48:16.674"/>
    <p1510:client id="{532E1CD4-8FFA-438B-AB31-856BC163A6E4}" v="12" dt="2020-12-12T22:13:45.390"/>
    <p1510:client id="{5DB49DB8-0FE4-4BAB-8ED7-DC5645FDF1DC}" v="1786" dt="2020-12-12T23:58:49.029"/>
    <p1510:client id="{6266DF0F-9ADB-4CEE-A3B7-BA246662AD81}" v="8" dt="2020-12-14T16:36:14.390"/>
    <p1510:client id="{6A3C742C-7C03-402B-848B-AD8C82E0B6CD}" v="910" dt="2020-12-09T16:22:41.599"/>
    <p1510:client id="{7336466E-0BC4-4EAE-BA30-16824BF8A175}" v="306" dt="2020-12-12T23:42:30.935"/>
    <p1510:client id="{8716D8DD-8C8A-48D8-B293-F9455E1E7572}" v="347" dt="2020-12-13T02:51:16.552"/>
    <p1510:client id="{8813EF42-4512-419C-B3B1-B1F91B0E6B51}" v="196" dt="2020-12-14T12:42:16.803"/>
    <p1510:client id="{9A6287F2-7CDA-4326-9DCB-8BC958349814}" v="224" dt="2020-12-13T17:30:29.624"/>
    <p1510:client id="{A68C3EA4-2C49-4F7D-A3CF-A0EBC55C77E6}" v="938" dt="2020-12-14T16:43:15.005"/>
    <p1510:client id="{B1D145E8-EF7A-4F81-92FD-A8C084E2F9E0}" v="473" dt="2020-12-13T17:30:10.372"/>
    <p1510:client id="{B6C44361-6458-4A3D-B019-02C1189F85A2}" v="920" dt="2020-12-13T16:28:00.550"/>
    <p1510:client id="{CEE72499-7A5F-43E0-829E-C83DAE1EF384}" v="17" dt="2020-12-13T23:03:49.804"/>
    <p1510:client id="{D522A127-F898-45E6-BDDD-5E0CC725694F}" v="1636" dt="2020-12-13T17:54:29.823"/>
    <p1510:client id="{DA67C4B0-1BCC-414E-AC0B-E500E50F285B}" v="140" dt="2020-12-13T18:03:04.273"/>
    <p1510:client id="{E11E0A54-2A64-47A1-80D2-85355ED99CA3}" v="1576" dt="2020-12-13T15:54:09.138"/>
    <p1510:client id="{E1B52617-AE2F-406D-9DB2-3216C26EAAE1}" v="265" dt="2020-12-13T23:56:00.187"/>
    <p1510:client id="{ECDDF606-DDC7-4E2D-BA9C-683E2ADFE179}" v="69" dt="2020-12-13T06:27:20.169"/>
    <p1510:client id="{F8823615-3716-487F-9F00-A8DA8FC665A0}" v="207" dt="2020-12-14T17:01:42.4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901317-70A8-4205-8AF6-261BDBA050FE}"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4D0217EE-21F3-4187-9726-905E827DAC9E}">
      <dgm:prSet/>
      <dgm:spPr/>
      <dgm:t>
        <a:bodyPr/>
        <a:lstStyle/>
        <a:p>
          <a:endParaRPr lang="en-US"/>
        </a:p>
      </dgm:t>
    </dgm:pt>
    <dgm:pt modelId="{486068AB-C48F-4B09-B10A-C664C69A482B}" type="parTrans" cxnId="{2C55CF5C-5A06-42C4-A63D-068015CDD8ED}">
      <dgm:prSet/>
      <dgm:spPr/>
      <dgm:t>
        <a:bodyPr/>
        <a:lstStyle/>
        <a:p>
          <a:endParaRPr lang="en-US"/>
        </a:p>
      </dgm:t>
    </dgm:pt>
    <dgm:pt modelId="{4F7A1C9F-8AD6-41C1-ADC6-06415E431EF7}" type="sibTrans" cxnId="{2C55CF5C-5A06-42C4-A63D-068015CDD8ED}">
      <dgm:prSet/>
      <dgm:spPr/>
      <dgm:t>
        <a:bodyPr/>
        <a:lstStyle/>
        <a:p>
          <a:endParaRPr lang="en-US"/>
        </a:p>
      </dgm:t>
    </dgm:pt>
    <dgm:pt modelId="{C6A68D16-4E53-4C16-8EF7-E6634DE7178D}">
      <dgm:prSet/>
      <dgm:spPr/>
      <dgm:t>
        <a:bodyPr/>
        <a:lstStyle/>
        <a:p>
          <a:pPr rtl="0"/>
          <a:r>
            <a:rPr lang="en-US">
              <a:latin typeface="Calibri Light" panose="020F0302020204030204"/>
            </a:rPr>
            <a:t>Simulate both MAR and MCAR missing data mechanisms and impute data with various techniques</a:t>
          </a:r>
          <a:endParaRPr lang="en-US"/>
        </a:p>
      </dgm:t>
    </dgm:pt>
    <dgm:pt modelId="{43F2CA88-8D57-4F47-87BC-017CFCCE2C5A}" type="parTrans" cxnId="{97BD0C21-DF30-4E37-A412-3023BC2464FA}">
      <dgm:prSet/>
      <dgm:spPr/>
      <dgm:t>
        <a:bodyPr/>
        <a:lstStyle/>
        <a:p>
          <a:endParaRPr lang="en-US"/>
        </a:p>
      </dgm:t>
    </dgm:pt>
    <dgm:pt modelId="{BA97ED0D-E7FF-48B2-BC8E-C469447897CD}" type="sibTrans" cxnId="{97BD0C21-DF30-4E37-A412-3023BC2464FA}">
      <dgm:prSet/>
      <dgm:spPr/>
      <dgm:t>
        <a:bodyPr/>
        <a:lstStyle/>
        <a:p>
          <a:endParaRPr lang="en-US"/>
        </a:p>
      </dgm:t>
    </dgm:pt>
    <dgm:pt modelId="{621D4D85-1A8D-4C43-8F4D-92861FABDD7D}">
      <dgm:prSet/>
      <dgm:spPr/>
      <dgm:t>
        <a:bodyPr/>
        <a:lstStyle/>
        <a:p>
          <a:pPr algn="l" rtl="0"/>
          <a:r>
            <a:rPr lang="en-US"/>
            <a:t>Create estimates of the percent change of average suicide rates (year over year) using our paper's Delta Method</a:t>
          </a:r>
          <a:r>
            <a:rPr lang="en-US">
              <a:latin typeface="Calibri Light" panose="020F0302020204030204"/>
            </a:rPr>
            <a:t> for the different estimates</a:t>
          </a:r>
          <a:endParaRPr lang="en-US"/>
        </a:p>
      </dgm:t>
    </dgm:pt>
    <dgm:pt modelId="{D0AB3F24-E7C4-47C6-9867-AB46C6E1371D}" type="parTrans" cxnId="{33DC9677-A9AB-4035-A282-4E105D053FC8}">
      <dgm:prSet/>
      <dgm:spPr/>
      <dgm:t>
        <a:bodyPr/>
        <a:lstStyle/>
        <a:p>
          <a:endParaRPr lang="en-US"/>
        </a:p>
      </dgm:t>
    </dgm:pt>
    <dgm:pt modelId="{9A3EC2A4-CE42-4AA7-BE2E-7A7086351303}" type="sibTrans" cxnId="{33DC9677-A9AB-4035-A282-4E105D053FC8}">
      <dgm:prSet/>
      <dgm:spPr/>
      <dgm:t>
        <a:bodyPr/>
        <a:lstStyle/>
        <a:p>
          <a:endParaRPr lang="en-US"/>
        </a:p>
      </dgm:t>
    </dgm:pt>
    <dgm:pt modelId="{5EE8E71E-498D-4CF6-B153-B19BF22F6492}">
      <dgm:prSet/>
      <dgm:spPr/>
      <dgm:t>
        <a:bodyPr/>
        <a:lstStyle/>
        <a:p>
          <a:pPr rtl="0"/>
          <a:r>
            <a:rPr lang="en-US"/>
            <a:t>See which method most accurately </a:t>
          </a:r>
          <a:r>
            <a:rPr lang="en-US">
              <a:latin typeface="Calibri Light" panose="020F0302020204030204"/>
            </a:rPr>
            <a:t>captures the true percent change and which method performs the best imputation</a:t>
          </a:r>
          <a:endParaRPr lang="en-US"/>
        </a:p>
      </dgm:t>
    </dgm:pt>
    <dgm:pt modelId="{C7A58027-3BD1-4C1F-9627-37DCEC769E23}" type="parTrans" cxnId="{A4A6C6A6-4423-416A-9970-C04E061BC32D}">
      <dgm:prSet/>
      <dgm:spPr/>
      <dgm:t>
        <a:bodyPr/>
        <a:lstStyle/>
        <a:p>
          <a:endParaRPr lang="en-US"/>
        </a:p>
      </dgm:t>
    </dgm:pt>
    <dgm:pt modelId="{8F354025-8389-4517-950F-3B63F471BA0A}" type="sibTrans" cxnId="{A4A6C6A6-4423-416A-9970-C04E061BC32D}">
      <dgm:prSet/>
      <dgm:spPr/>
      <dgm:t>
        <a:bodyPr/>
        <a:lstStyle/>
        <a:p>
          <a:endParaRPr lang="en-US"/>
        </a:p>
      </dgm:t>
    </dgm:pt>
    <dgm:pt modelId="{EED73F4F-3809-46C6-876C-44F328B8B18B}">
      <dgm:prSet phldr="0"/>
      <dgm:spPr/>
      <dgm:t>
        <a:bodyPr/>
        <a:lstStyle/>
        <a:p>
          <a:endParaRPr lang="en-US">
            <a:latin typeface="Calibri Light" panose="020F0302020204030204"/>
          </a:endParaRPr>
        </a:p>
      </dgm:t>
    </dgm:pt>
    <dgm:pt modelId="{5DE089B0-5BA0-41DF-BAA6-52C56515C20E}" type="parTrans" cxnId="{68C43FC1-AE28-4CF6-8EE6-6E8321590433}">
      <dgm:prSet/>
      <dgm:spPr/>
    </dgm:pt>
    <dgm:pt modelId="{E0B4659A-B64D-498D-81B4-15239606D44F}" type="sibTrans" cxnId="{68C43FC1-AE28-4CF6-8EE6-6E8321590433}">
      <dgm:prSet/>
      <dgm:spPr/>
    </dgm:pt>
    <dgm:pt modelId="{718A296C-2362-4A50-847F-61646176D573}">
      <dgm:prSet phldr="0"/>
      <dgm:spPr/>
      <dgm:t>
        <a:bodyPr/>
        <a:lstStyle/>
        <a:p>
          <a:pPr algn="l"/>
          <a:endParaRPr lang="en-US">
            <a:latin typeface="Calibri Light" panose="020F0302020204030204"/>
          </a:endParaRPr>
        </a:p>
      </dgm:t>
    </dgm:pt>
    <dgm:pt modelId="{8F37A7F9-260B-4CD0-A8F0-3FA956306104}" type="parTrans" cxnId="{7C3ECF43-2F50-44DB-AF52-A2ACA718360A}">
      <dgm:prSet/>
      <dgm:spPr/>
    </dgm:pt>
    <dgm:pt modelId="{F1CF63DD-4682-4177-80E0-A41E1EE5C0AF}" type="sibTrans" cxnId="{7C3ECF43-2F50-44DB-AF52-A2ACA718360A}">
      <dgm:prSet/>
      <dgm:spPr/>
    </dgm:pt>
    <dgm:pt modelId="{4EABFB1B-2A8B-4139-8556-460C17531F04}" type="pres">
      <dgm:prSet presAssocID="{45901317-70A8-4205-8AF6-261BDBA050FE}" presName="Name0" presStyleCnt="0">
        <dgm:presLayoutVars>
          <dgm:dir/>
          <dgm:animLvl val="lvl"/>
          <dgm:resizeHandles val="exact"/>
        </dgm:presLayoutVars>
      </dgm:prSet>
      <dgm:spPr/>
    </dgm:pt>
    <dgm:pt modelId="{DE8FC41D-D042-45AC-A639-36F7A1F54EE0}" type="pres">
      <dgm:prSet presAssocID="{4D0217EE-21F3-4187-9726-905E827DAC9E}" presName="linNode" presStyleCnt="0"/>
      <dgm:spPr/>
    </dgm:pt>
    <dgm:pt modelId="{A0A1B128-D9CB-4CDF-84E6-C972BFABCA2C}" type="pres">
      <dgm:prSet presAssocID="{4D0217EE-21F3-4187-9726-905E827DAC9E}" presName="parentText" presStyleLbl="alignNode1" presStyleIdx="0" presStyleCnt="3">
        <dgm:presLayoutVars>
          <dgm:chMax val="1"/>
          <dgm:bulletEnabled/>
        </dgm:presLayoutVars>
      </dgm:prSet>
      <dgm:spPr/>
    </dgm:pt>
    <dgm:pt modelId="{0F316682-AA94-4D10-9C26-EF5527646561}" type="pres">
      <dgm:prSet presAssocID="{4D0217EE-21F3-4187-9726-905E827DAC9E}" presName="descendantText" presStyleLbl="alignAccFollowNode1" presStyleIdx="0" presStyleCnt="3">
        <dgm:presLayoutVars>
          <dgm:bulletEnabled/>
        </dgm:presLayoutVars>
      </dgm:prSet>
      <dgm:spPr/>
    </dgm:pt>
    <dgm:pt modelId="{D6857DD2-98CD-4A9B-A014-4489AF58035F}" type="pres">
      <dgm:prSet presAssocID="{4F7A1C9F-8AD6-41C1-ADC6-06415E431EF7}" presName="sp" presStyleCnt="0"/>
      <dgm:spPr/>
    </dgm:pt>
    <dgm:pt modelId="{EE459743-23C7-4AF0-A230-DCDF501B812B}" type="pres">
      <dgm:prSet presAssocID="{EED73F4F-3809-46C6-876C-44F328B8B18B}" presName="linNode" presStyleCnt="0"/>
      <dgm:spPr/>
    </dgm:pt>
    <dgm:pt modelId="{D3B6D250-1C0B-4DD2-A1D0-CC22B4D1362C}" type="pres">
      <dgm:prSet presAssocID="{EED73F4F-3809-46C6-876C-44F328B8B18B}" presName="parentText" presStyleLbl="alignNode1" presStyleIdx="1" presStyleCnt="3">
        <dgm:presLayoutVars>
          <dgm:chMax val="1"/>
          <dgm:bulletEnabled/>
        </dgm:presLayoutVars>
      </dgm:prSet>
      <dgm:spPr/>
    </dgm:pt>
    <dgm:pt modelId="{D98EE915-BC0F-40EE-BAD2-47A46058A4E8}" type="pres">
      <dgm:prSet presAssocID="{EED73F4F-3809-46C6-876C-44F328B8B18B}" presName="descendantText" presStyleLbl="alignAccFollowNode1" presStyleIdx="1" presStyleCnt="3">
        <dgm:presLayoutVars>
          <dgm:bulletEnabled/>
        </dgm:presLayoutVars>
      </dgm:prSet>
      <dgm:spPr/>
    </dgm:pt>
    <dgm:pt modelId="{2ABF9C58-5CEB-4DB8-9914-C6856ABCCFAF}" type="pres">
      <dgm:prSet presAssocID="{E0B4659A-B64D-498D-81B4-15239606D44F}" presName="sp" presStyleCnt="0"/>
      <dgm:spPr/>
    </dgm:pt>
    <dgm:pt modelId="{1C4035EF-3EE9-40A7-A846-880B44E3945D}" type="pres">
      <dgm:prSet presAssocID="{718A296C-2362-4A50-847F-61646176D573}" presName="linNode" presStyleCnt="0"/>
      <dgm:spPr/>
    </dgm:pt>
    <dgm:pt modelId="{FCE2B372-E3AF-4745-B8AE-E634FA0BC0F4}" type="pres">
      <dgm:prSet presAssocID="{718A296C-2362-4A50-847F-61646176D573}" presName="parentText" presStyleLbl="alignNode1" presStyleIdx="2" presStyleCnt="3">
        <dgm:presLayoutVars>
          <dgm:chMax val="1"/>
          <dgm:bulletEnabled/>
        </dgm:presLayoutVars>
      </dgm:prSet>
      <dgm:spPr/>
    </dgm:pt>
    <dgm:pt modelId="{1F620FB7-D446-4BD7-A359-F845EEDB21A4}" type="pres">
      <dgm:prSet presAssocID="{718A296C-2362-4A50-847F-61646176D573}" presName="descendantText" presStyleLbl="alignAccFollowNode1" presStyleIdx="2" presStyleCnt="3">
        <dgm:presLayoutVars>
          <dgm:bulletEnabled/>
        </dgm:presLayoutVars>
      </dgm:prSet>
      <dgm:spPr/>
    </dgm:pt>
  </dgm:ptLst>
  <dgm:cxnLst>
    <dgm:cxn modelId="{91CCFC00-32D2-47BA-8C59-D8530CC2F26C}" type="presOf" srcId="{EED73F4F-3809-46C6-876C-44F328B8B18B}" destId="{D3B6D250-1C0B-4DD2-A1D0-CC22B4D1362C}" srcOrd="0" destOrd="0" presId="urn:microsoft.com/office/officeart/2016/7/layout/VerticalSolidActionList"/>
    <dgm:cxn modelId="{CE020004-2C31-4FC6-9DAC-4968D99E0BA2}" type="presOf" srcId="{C6A68D16-4E53-4C16-8EF7-E6634DE7178D}" destId="{0F316682-AA94-4D10-9C26-EF5527646561}" srcOrd="0" destOrd="0" presId="urn:microsoft.com/office/officeart/2016/7/layout/VerticalSolidActionList"/>
    <dgm:cxn modelId="{93518D10-28F8-4F85-B627-D2098E5EE643}" type="presOf" srcId="{45901317-70A8-4205-8AF6-261BDBA050FE}" destId="{4EABFB1B-2A8B-4139-8556-460C17531F04}" srcOrd="0" destOrd="0" presId="urn:microsoft.com/office/officeart/2016/7/layout/VerticalSolidActionList"/>
    <dgm:cxn modelId="{97BD0C21-DF30-4E37-A412-3023BC2464FA}" srcId="{4D0217EE-21F3-4187-9726-905E827DAC9E}" destId="{C6A68D16-4E53-4C16-8EF7-E6634DE7178D}" srcOrd="0" destOrd="0" parTransId="{43F2CA88-8D57-4F47-87BC-017CFCCE2C5A}" sibTransId="{BA97ED0D-E7FF-48B2-BC8E-C469447897CD}"/>
    <dgm:cxn modelId="{A5BCE140-57CB-4455-B625-DCE0493BC1ED}" type="presOf" srcId="{4D0217EE-21F3-4187-9726-905E827DAC9E}" destId="{A0A1B128-D9CB-4CDF-84E6-C972BFABCA2C}" srcOrd="0" destOrd="0" presId="urn:microsoft.com/office/officeart/2016/7/layout/VerticalSolidActionList"/>
    <dgm:cxn modelId="{2C55CF5C-5A06-42C4-A63D-068015CDD8ED}" srcId="{45901317-70A8-4205-8AF6-261BDBA050FE}" destId="{4D0217EE-21F3-4187-9726-905E827DAC9E}" srcOrd="0" destOrd="0" parTransId="{486068AB-C48F-4B09-B10A-C664C69A482B}" sibTransId="{4F7A1C9F-8AD6-41C1-ADC6-06415E431EF7}"/>
    <dgm:cxn modelId="{7C3ECF43-2F50-44DB-AF52-A2ACA718360A}" srcId="{45901317-70A8-4205-8AF6-261BDBA050FE}" destId="{718A296C-2362-4A50-847F-61646176D573}" srcOrd="2" destOrd="0" parTransId="{8F37A7F9-260B-4CD0-A8F0-3FA956306104}" sibTransId="{F1CF63DD-4682-4177-80E0-A41E1EE5C0AF}"/>
    <dgm:cxn modelId="{33DC9677-A9AB-4035-A282-4E105D053FC8}" srcId="{EED73F4F-3809-46C6-876C-44F328B8B18B}" destId="{621D4D85-1A8D-4C43-8F4D-92861FABDD7D}" srcOrd="0" destOrd="0" parTransId="{D0AB3F24-E7C4-47C6-9867-AB46C6E1371D}" sibTransId="{9A3EC2A4-CE42-4AA7-BE2E-7A7086351303}"/>
    <dgm:cxn modelId="{D9200A7D-0EA2-4F19-9F11-5A6AE3ACA5A0}" type="presOf" srcId="{718A296C-2362-4A50-847F-61646176D573}" destId="{FCE2B372-E3AF-4745-B8AE-E634FA0BC0F4}" srcOrd="0" destOrd="0" presId="urn:microsoft.com/office/officeart/2016/7/layout/VerticalSolidActionList"/>
    <dgm:cxn modelId="{D294658B-1BA9-4826-9B6E-F531012C2DF0}" type="presOf" srcId="{5EE8E71E-498D-4CF6-B153-B19BF22F6492}" destId="{1F620FB7-D446-4BD7-A359-F845EEDB21A4}" srcOrd="0" destOrd="0" presId="urn:microsoft.com/office/officeart/2016/7/layout/VerticalSolidActionList"/>
    <dgm:cxn modelId="{A4A6C6A6-4423-416A-9970-C04E061BC32D}" srcId="{718A296C-2362-4A50-847F-61646176D573}" destId="{5EE8E71E-498D-4CF6-B153-B19BF22F6492}" srcOrd="0" destOrd="0" parTransId="{C7A58027-3BD1-4C1F-9627-37DCEC769E23}" sibTransId="{8F354025-8389-4517-950F-3B63F471BA0A}"/>
    <dgm:cxn modelId="{3A1BCFB9-F5B0-4D76-B0E1-A9CD75EA85BC}" type="presOf" srcId="{621D4D85-1A8D-4C43-8F4D-92861FABDD7D}" destId="{D98EE915-BC0F-40EE-BAD2-47A46058A4E8}" srcOrd="0" destOrd="0" presId="urn:microsoft.com/office/officeart/2016/7/layout/VerticalSolidActionList"/>
    <dgm:cxn modelId="{68C43FC1-AE28-4CF6-8EE6-6E8321590433}" srcId="{45901317-70A8-4205-8AF6-261BDBA050FE}" destId="{EED73F4F-3809-46C6-876C-44F328B8B18B}" srcOrd="1" destOrd="0" parTransId="{5DE089B0-5BA0-41DF-BAA6-52C56515C20E}" sibTransId="{E0B4659A-B64D-498D-81B4-15239606D44F}"/>
    <dgm:cxn modelId="{93F002B3-5C9B-43AC-98EB-1A084575E942}" type="presParOf" srcId="{4EABFB1B-2A8B-4139-8556-460C17531F04}" destId="{DE8FC41D-D042-45AC-A639-36F7A1F54EE0}" srcOrd="0" destOrd="0" presId="urn:microsoft.com/office/officeart/2016/7/layout/VerticalSolidActionList"/>
    <dgm:cxn modelId="{C4BBD5AA-FDBB-42BE-B2C9-995FB36CDEA3}" type="presParOf" srcId="{DE8FC41D-D042-45AC-A639-36F7A1F54EE0}" destId="{A0A1B128-D9CB-4CDF-84E6-C972BFABCA2C}" srcOrd="0" destOrd="0" presId="urn:microsoft.com/office/officeart/2016/7/layout/VerticalSolidActionList"/>
    <dgm:cxn modelId="{7F610EA0-9030-4571-84B9-E91B8C816D1D}" type="presParOf" srcId="{DE8FC41D-D042-45AC-A639-36F7A1F54EE0}" destId="{0F316682-AA94-4D10-9C26-EF5527646561}" srcOrd="1" destOrd="0" presId="urn:microsoft.com/office/officeart/2016/7/layout/VerticalSolidActionList"/>
    <dgm:cxn modelId="{E188E9AB-1097-4674-8F55-C1633359DE8E}" type="presParOf" srcId="{4EABFB1B-2A8B-4139-8556-460C17531F04}" destId="{D6857DD2-98CD-4A9B-A014-4489AF58035F}" srcOrd="1" destOrd="0" presId="urn:microsoft.com/office/officeart/2016/7/layout/VerticalSolidActionList"/>
    <dgm:cxn modelId="{2451A465-584F-4191-A990-A7F359E0ECBE}" type="presParOf" srcId="{4EABFB1B-2A8B-4139-8556-460C17531F04}" destId="{EE459743-23C7-4AF0-A230-DCDF501B812B}" srcOrd="2" destOrd="0" presId="urn:microsoft.com/office/officeart/2016/7/layout/VerticalSolidActionList"/>
    <dgm:cxn modelId="{C8381F0F-FDD8-4F8F-9823-B320420D6F93}" type="presParOf" srcId="{EE459743-23C7-4AF0-A230-DCDF501B812B}" destId="{D3B6D250-1C0B-4DD2-A1D0-CC22B4D1362C}" srcOrd="0" destOrd="0" presId="urn:microsoft.com/office/officeart/2016/7/layout/VerticalSolidActionList"/>
    <dgm:cxn modelId="{314C1ED4-3F5F-42D4-BA4D-3486E57D9B4D}" type="presParOf" srcId="{EE459743-23C7-4AF0-A230-DCDF501B812B}" destId="{D98EE915-BC0F-40EE-BAD2-47A46058A4E8}" srcOrd="1" destOrd="0" presId="urn:microsoft.com/office/officeart/2016/7/layout/VerticalSolidActionList"/>
    <dgm:cxn modelId="{D55C51F6-0B3E-4C05-B4ED-BEA70B093E3C}" type="presParOf" srcId="{4EABFB1B-2A8B-4139-8556-460C17531F04}" destId="{2ABF9C58-5CEB-4DB8-9914-C6856ABCCFAF}" srcOrd="3" destOrd="0" presId="urn:microsoft.com/office/officeart/2016/7/layout/VerticalSolidActionList"/>
    <dgm:cxn modelId="{180EF265-8EB1-42E8-B402-7EF635C9B2C3}" type="presParOf" srcId="{4EABFB1B-2A8B-4139-8556-460C17531F04}" destId="{1C4035EF-3EE9-40A7-A846-880B44E3945D}" srcOrd="4" destOrd="0" presId="urn:microsoft.com/office/officeart/2016/7/layout/VerticalSolidActionList"/>
    <dgm:cxn modelId="{DBF83E9A-0A3C-4568-B8DF-B25CE13E966B}" type="presParOf" srcId="{1C4035EF-3EE9-40A7-A846-880B44E3945D}" destId="{FCE2B372-E3AF-4745-B8AE-E634FA0BC0F4}" srcOrd="0" destOrd="0" presId="urn:microsoft.com/office/officeart/2016/7/layout/VerticalSolidActionList"/>
    <dgm:cxn modelId="{D3B783FE-D290-4C4C-93E2-099BD62C336A}" type="presParOf" srcId="{1C4035EF-3EE9-40A7-A846-880B44E3945D}" destId="{1F620FB7-D446-4BD7-A359-F845EEDB21A4}"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16682-AA94-4D10-9C26-EF5527646561}">
      <dsp:nvSpPr>
        <dsp:cNvPr id="0" name=""/>
        <dsp:cNvSpPr/>
      </dsp:nvSpPr>
      <dsp:spPr>
        <a:xfrm>
          <a:off x="1359535" y="1765"/>
          <a:ext cx="5438140" cy="1809737"/>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5515" tIns="459673" rIns="105515" bIns="459673" numCol="1" spcCol="1270" anchor="ctr" anchorCtr="0">
          <a:noAutofit/>
        </a:bodyPr>
        <a:lstStyle/>
        <a:p>
          <a:pPr marL="0" lvl="0" indent="0" algn="l" defTabSz="933450" rtl="0">
            <a:lnSpc>
              <a:spcPct val="90000"/>
            </a:lnSpc>
            <a:spcBef>
              <a:spcPct val="0"/>
            </a:spcBef>
            <a:spcAft>
              <a:spcPct val="35000"/>
            </a:spcAft>
            <a:buNone/>
          </a:pPr>
          <a:r>
            <a:rPr lang="en-US" sz="2100" kern="1200">
              <a:latin typeface="Calibri Light" panose="020F0302020204030204"/>
            </a:rPr>
            <a:t>Simulate both MAR and MCAR missing data mechanisms and impute data with various techniques</a:t>
          </a:r>
          <a:endParaRPr lang="en-US" sz="2100" kern="1200"/>
        </a:p>
      </dsp:txBody>
      <dsp:txXfrm>
        <a:off x="1359535" y="1765"/>
        <a:ext cx="5438140" cy="1809737"/>
      </dsp:txXfrm>
    </dsp:sp>
    <dsp:sp modelId="{A0A1B128-D9CB-4CDF-84E6-C972BFABCA2C}">
      <dsp:nvSpPr>
        <dsp:cNvPr id="0" name=""/>
        <dsp:cNvSpPr/>
      </dsp:nvSpPr>
      <dsp:spPr>
        <a:xfrm>
          <a:off x="0" y="1765"/>
          <a:ext cx="1359535" cy="1809737"/>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42" tIns="178762" rIns="71942" bIns="178762"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0" y="1765"/>
        <a:ext cx="1359535" cy="1809737"/>
      </dsp:txXfrm>
    </dsp:sp>
    <dsp:sp modelId="{D98EE915-BC0F-40EE-BAD2-47A46058A4E8}">
      <dsp:nvSpPr>
        <dsp:cNvPr id="0" name=""/>
        <dsp:cNvSpPr/>
      </dsp:nvSpPr>
      <dsp:spPr>
        <a:xfrm>
          <a:off x="1359535" y="1920087"/>
          <a:ext cx="5438140" cy="1809737"/>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5515" tIns="459673" rIns="105515" bIns="459673" numCol="1" spcCol="1270" anchor="ctr" anchorCtr="0">
          <a:noAutofit/>
        </a:bodyPr>
        <a:lstStyle/>
        <a:p>
          <a:pPr marL="0" lvl="0" indent="0" algn="l" defTabSz="933450" rtl="0">
            <a:lnSpc>
              <a:spcPct val="90000"/>
            </a:lnSpc>
            <a:spcBef>
              <a:spcPct val="0"/>
            </a:spcBef>
            <a:spcAft>
              <a:spcPct val="35000"/>
            </a:spcAft>
            <a:buNone/>
          </a:pPr>
          <a:r>
            <a:rPr lang="en-US" sz="2100" kern="1200"/>
            <a:t>Create estimates of the percent change of average suicide rates (year over year) using our paper's Delta Method</a:t>
          </a:r>
          <a:r>
            <a:rPr lang="en-US" sz="2100" kern="1200">
              <a:latin typeface="Calibri Light" panose="020F0302020204030204"/>
            </a:rPr>
            <a:t> for the different estimates</a:t>
          </a:r>
          <a:endParaRPr lang="en-US" sz="2100" kern="1200"/>
        </a:p>
      </dsp:txBody>
      <dsp:txXfrm>
        <a:off x="1359535" y="1920087"/>
        <a:ext cx="5438140" cy="1809737"/>
      </dsp:txXfrm>
    </dsp:sp>
    <dsp:sp modelId="{D3B6D250-1C0B-4DD2-A1D0-CC22B4D1362C}">
      <dsp:nvSpPr>
        <dsp:cNvPr id="0" name=""/>
        <dsp:cNvSpPr/>
      </dsp:nvSpPr>
      <dsp:spPr>
        <a:xfrm>
          <a:off x="0" y="1920087"/>
          <a:ext cx="1359535" cy="1809737"/>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42" tIns="178762" rIns="71942" bIns="178762" numCol="1" spcCol="1270" anchor="ctr" anchorCtr="0">
          <a:noAutofit/>
        </a:bodyPr>
        <a:lstStyle/>
        <a:p>
          <a:pPr marL="0" lvl="0" indent="0" algn="ctr" defTabSz="1155700">
            <a:lnSpc>
              <a:spcPct val="90000"/>
            </a:lnSpc>
            <a:spcBef>
              <a:spcPct val="0"/>
            </a:spcBef>
            <a:spcAft>
              <a:spcPct val="35000"/>
            </a:spcAft>
            <a:buNone/>
          </a:pPr>
          <a:endParaRPr lang="en-US" sz="2600" kern="1200">
            <a:latin typeface="Calibri Light" panose="020F0302020204030204"/>
          </a:endParaRPr>
        </a:p>
      </dsp:txBody>
      <dsp:txXfrm>
        <a:off x="0" y="1920087"/>
        <a:ext cx="1359535" cy="1809737"/>
      </dsp:txXfrm>
    </dsp:sp>
    <dsp:sp modelId="{1F620FB7-D446-4BD7-A359-F845EEDB21A4}">
      <dsp:nvSpPr>
        <dsp:cNvPr id="0" name=""/>
        <dsp:cNvSpPr/>
      </dsp:nvSpPr>
      <dsp:spPr>
        <a:xfrm>
          <a:off x="1359535" y="3838408"/>
          <a:ext cx="5438140" cy="1809737"/>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5515" tIns="459673" rIns="105515" bIns="459673" numCol="1" spcCol="1270" anchor="ctr" anchorCtr="0">
          <a:noAutofit/>
        </a:bodyPr>
        <a:lstStyle/>
        <a:p>
          <a:pPr marL="0" lvl="0" indent="0" algn="l" defTabSz="933450" rtl="0">
            <a:lnSpc>
              <a:spcPct val="90000"/>
            </a:lnSpc>
            <a:spcBef>
              <a:spcPct val="0"/>
            </a:spcBef>
            <a:spcAft>
              <a:spcPct val="35000"/>
            </a:spcAft>
            <a:buNone/>
          </a:pPr>
          <a:r>
            <a:rPr lang="en-US" sz="2100" kern="1200"/>
            <a:t>See which method most accurately </a:t>
          </a:r>
          <a:r>
            <a:rPr lang="en-US" sz="2100" kern="1200">
              <a:latin typeface="Calibri Light" panose="020F0302020204030204"/>
            </a:rPr>
            <a:t>captures the true percent change and which method performs the best imputation</a:t>
          </a:r>
          <a:endParaRPr lang="en-US" sz="2100" kern="1200"/>
        </a:p>
      </dsp:txBody>
      <dsp:txXfrm>
        <a:off x="1359535" y="3838408"/>
        <a:ext cx="5438140" cy="1809737"/>
      </dsp:txXfrm>
    </dsp:sp>
    <dsp:sp modelId="{FCE2B372-E3AF-4745-B8AE-E634FA0BC0F4}">
      <dsp:nvSpPr>
        <dsp:cNvPr id="0" name=""/>
        <dsp:cNvSpPr/>
      </dsp:nvSpPr>
      <dsp:spPr>
        <a:xfrm>
          <a:off x="0" y="3838408"/>
          <a:ext cx="1359535" cy="1809737"/>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42" tIns="178762" rIns="71942" bIns="178762" numCol="1" spcCol="1270" anchor="ctr" anchorCtr="0">
          <a:noAutofit/>
        </a:bodyPr>
        <a:lstStyle/>
        <a:p>
          <a:pPr marL="0" lvl="0" indent="0" algn="l" defTabSz="1155700">
            <a:lnSpc>
              <a:spcPct val="90000"/>
            </a:lnSpc>
            <a:spcBef>
              <a:spcPct val="0"/>
            </a:spcBef>
            <a:spcAft>
              <a:spcPct val="35000"/>
            </a:spcAft>
            <a:buNone/>
          </a:pPr>
          <a:endParaRPr lang="en-US" sz="2600" kern="1200">
            <a:latin typeface="Calibri Light" panose="020F0302020204030204"/>
          </a:endParaRPr>
        </a:p>
      </dsp:txBody>
      <dsp:txXfrm>
        <a:off x="0" y="3838408"/>
        <a:ext cx="1359535" cy="1809737"/>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4B2E9-282F-4632-9300-4583E4E723DC}" type="datetimeFigureOut">
              <a:rPr lang="en-US"/>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F8396-377A-446C-8743-B7C6DAD14CFD}" type="slidenum">
              <a:rPr lang="en-US"/>
              <a:t>‹#›</a:t>
            </a:fld>
            <a:endParaRPr lang="en-US"/>
          </a:p>
        </p:txBody>
      </p:sp>
    </p:spTree>
    <p:extLst>
      <p:ext uri="{BB962C8B-B14F-4D97-AF65-F5344CB8AC3E}">
        <p14:creationId xmlns:p14="http://schemas.microsoft.com/office/powerpoint/2010/main" val="66220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Fieller's interval of % change is computationally intensive</a:t>
            </a:r>
          </a:p>
          <a:p>
            <a:endParaRPr lang="en-US">
              <a:cs typeface="Calibri"/>
            </a:endParaRPr>
          </a:p>
        </p:txBody>
      </p:sp>
      <p:sp>
        <p:nvSpPr>
          <p:cNvPr id="4" name="Slide Number Placeholder 3"/>
          <p:cNvSpPr>
            <a:spLocks noGrp="1"/>
          </p:cNvSpPr>
          <p:nvPr>
            <p:ph type="sldNum" sz="quarter" idx="5"/>
          </p:nvPr>
        </p:nvSpPr>
        <p:spPr/>
        <p:txBody>
          <a:bodyPr/>
          <a:lstStyle/>
          <a:p>
            <a:fld id="{34AF8396-377A-446C-8743-B7C6DAD14CFD}" type="slidenum">
              <a:rPr lang="en-US"/>
              <a:t>3</a:t>
            </a:fld>
            <a:endParaRPr lang="en-US"/>
          </a:p>
        </p:txBody>
      </p:sp>
    </p:spTree>
    <p:extLst>
      <p:ext uri="{BB962C8B-B14F-4D97-AF65-F5344CB8AC3E}">
        <p14:creationId xmlns:p14="http://schemas.microsoft.com/office/powerpoint/2010/main" val="1008862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45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22716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0065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a:p>
        </p:txBody>
      </p:sp>
    </p:spTree>
    <p:extLst>
      <p:ext uri="{BB962C8B-B14F-4D97-AF65-F5344CB8AC3E}">
        <p14:creationId xmlns:p14="http://schemas.microsoft.com/office/powerpoint/2010/main" val="84492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30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6604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6698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98514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12/15/2020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385506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12/15/2020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33294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2177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12/15/2020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40169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russellyates88/suicide-rates-overview-1985-to-201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5201" y="643467"/>
            <a:ext cx="6255026" cy="5054008"/>
          </a:xfrm>
        </p:spPr>
        <p:txBody>
          <a:bodyPr anchor="ctr">
            <a:normAutofit/>
          </a:bodyPr>
          <a:lstStyle/>
          <a:p>
            <a:pPr algn="r"/>
            <a:r>
              <a:rPr lang="en-US" sz="7400"/>
              <a:t>Comparison of Missing Data Imputation Methods</a:t>
            </a:r>
            <a:endParaRPr lang="en-US" sz="7400">
              <a:cs typeface="Calibri Light"/>
            </a:endParaRPr>
          </a:p>
        </p:txBody>
      </p:sp>
      <p:sp>
        <p:nvSpPr>
          <p:cNvPr id="3" name="Subtitle 2"/>
          <p:cNvSpPr>
            <a:spLocks noGrp="1"/>
          </p:cNvSpPr>
          <p:nvPr>
            <p:ph type="subTitle" idx="1"/>
          </p:nvPr>
        </p:nvSpPr>
        <p:spPr>
          <a:xfrm>
            <a:off x="7870995" y="643467"/>
            <a:ext cx="3341488" cy="5054008"/>
          </a:xfrm>
        </p:spPr>
        <p:txBody>
          <a:bodyPr anchor="ctr">
            <a:normAutofit/>
          </a:bodyPr>
          <a:lstStyle/>
          <a:p>
            <a:r>
              <a:rPr lang="en-US">
                <a:cs typeface="Calibri Light"/>
              </a:rPr>
              <a:t>By:</a:t>
            </a:r>
            <a:endParaRPr lang="en-US" err="1">
              <a:cs typeface="Calibri Light"/>
            </a:endParaRPr>
          </a:p>
          <a:p>
            <a:r>
              <a:rPr lang="en-US">
                <a:cs typeface="Calibri Light"/>
              </a:rPr>
              <a:t>Anja Shahu</a:t>
            </a:r>
          </a:p>
          <a:p>
            <a:r>
              <a:rPr lang="en-US">
                <a:cs typeface="Calibri Light"/>
              </a:rPr>
              <a:t>Ben shea</a:t>
            </a:r>
          </a:p>
          <a:p>
            <a:r>
              <a:rPr lang="en-US">
                <a:cs typeface="Calibri Light"/>
              </a:rPr>
              <a:t>Mukund Poddar </a:t>
            </a:r>
          </a:p>
          <a:p>
            <a:r>
              <a:rPr lang="en-US">
                <a:cs typeface="Calibri Light"/>
              </a:rPr>
              <a:t>Nellie ponarul</a:t>
            </a:r>
          </a:p>
          <a:p>
            <a:r>
              <a:rPr lang="en-US">
                <a:cs typeface="Calibri Light"/>
              </a:rPr>
              <a:t>Rowana ahmed</a:t>
            </a:r>
          </a:p>
          <a:p>
            <a:r>
              <a:rPr lang="en-US">
                <a:cs typeface="Calibri Light"/>
              </a:rPr>
              <a:t>Saul holding</a:t>
            </a:r>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23B3-47DB-4D10-A816-B168EA1ACAD0}"/>
              </a:ext>
            </a:extLst>
          </p:cNvPr>
          <p:cNvSpPr>
            <a:spLocks noGrp="1"/>
          </p:cNvSpPr>
          <p:nvPr>
            <p:ph type="title"/>
          </p:nvPr>
        </p:nvSpPr>
        <p:spPr/>
        <p:txBody>
          <a:bodyPr/>
          <a:lstStyle/>
          <a:p>
            <a:r>
              <a:rPr lang="en-US">
                <a:cs typeface="Calibri Light"/>
              </a:rPr>
              <a:t>Mean Imputation</a:t>
            </a:r>
            <a:endParaRPr lang="en-US"/>
          </a:p>
        </p:txBody>
      </p:sp>
      <p:sp>
        <p:nvSpPr>
          <p:cNvPr id="3" name="Content Placeholder 2">
            <a:extLst>
              <a:ext uri="{FF2B5EF4-FFF2-40B4-BE49-F238E27FC236}">
                <a16:creationId xmlns:a16="http://schemas.microsoft.com/office/drawing/2014/main" id="{3374D4C2-FF71-457F-B9CA-A4CD30AB377F}"/>
              </a:ext>
            </a:extLst>
          </p:cNvPr>
          <p:cNvSpPr>
            <a:spLocks noGrp="1"/>
          </p:cNvSpPr>
          <p:nvPr>
            <p:ph idx="1"/>
          </p:nvPr>
        </p:nvSpPr>
        <p:spPr/>
        <p:txBody>
          <a:bodyPr vert="horz" lIns="0" tIns="45720" rIns="0" bIns="45720" rtlCol="0" anchor="t">
            <a:normAutofit/>
          </a:bodyPr>
          <a:lstStyle/>
          <a:p>
            <a:r>
              <a:rPr lang="en-US" sz="2400">
                <a:cs typeface="Calibri"/>
              </a:rPr>
              <a:t>Take the mean of the observed values at a specific time point and impute any missing values at the time point with that mean.</a:t>
            </a:r>
          </a:p>
        </p:txBody>
      </p:sp>
      <p:graphicFrame>
        <p:nvGraphicFramePr>
          <p:cNvPr id="5" name="Table 4">
            <a:extLst>
              <a:ext uri="{FF2B5EF4-FFF2-40B4-BE49-F238E27FC236}">
                <a16:creationId xmlns:a16="http://schemas.microsoft.com/office/drawing/2014/main" id="{83529768-B327-47CB-875C-21C2D106376D}"/>
              </a:ext>
            </a:extLst>
          </p:cNvPr>
          <p:cNvGraphicFramePr>
            <a:graphicFrameLocks noGrp="1"/>
          </p:cNvGraphicFramePr>
          <p:nvPr>
            <p:extLst>
              <p:ext uri="{D42A27DB-BD31-4B8C-83A1-F6EECF244321}">
                <p14:modId xmlns:p14="http://schemas.microsoft.com/office/powerpoint/2010/main" val="2538332648"/>
              </p:ext>
            </p:extLst>
          </p:nvPr>
        </p:nvGraphicFramePr>
        <p:xfrm>
          <a:off x="1426550" y="3067011"/>
          <a:ext cx="6056853" cy="2225035"/>
        </p:xfrm>
        <a:graphic>
          <a:graphicData uri="http://schemas.openxmlformats.org/drawingml/2006/table">
            <a:tbl>
              <a:tblPr firstRow="1" bandRow="1">
                <a:tableStyleId>{5C22544A-7EE6-4342-B048-85BDC9FD1C3A}</a:tableStyleId>
              </a:tblPr>
              <a:tblGrid>
                <a:gridCol w="2018951">
                  <a:extLst>
                    <a:ext uri="{9D8B030D-6E8A-4147-A177-3AD203B41FA5}">
                      <a16:colId xmlns:a16="http://schemas.microsoft.com/office/drawing/2014/main" val="603442124"/>
                    </a:ext>
                  </a:extLst>
                </a:gridCol>
                <a:gridCol w="2018951">
                  <a:extLst>
                    <a:ext uri="{9D8B030D-6E8A-4147-A177-3AD203B41FA5}">
                      <a16:colId xmlns:a16="http://schemas.microsoft.com/office/drawing/2014/main" val="3544019832"/>
                    </a:ext>
                  </a:extLst>
                </a:gridCol>
                <a:gridCol w="2018951">
                  <a:extLst>
                    <a:ext uri="{9D8B030D-6E8A-4147-A177-3AD203B41FA5}">
                      <a16:colId xmlns:a16="http://schemas.microsoft.com/office/drawing/2014/main" val="901413007"/>
                    </a:ext>
                  </a:extLst>
                </a:gridCol>
              </a:tblGrid>
              <a:tr h="370840">
                <a:tc>
                  <a:txBody>
                    <a:bodyPr/>
                    <a:lstStyle/>
                    <a:p>
                      <a:r>
                        <a:rPr lang="en-US"/>
                        <a:t>Country</a:t>
                      </a:r>
                    </a:p>
                  </a:txBody>
                  <a:tcPr/>
                </a:tc>
                <a:tc>
                  <a:txBody>
                    <a:bodyPr/>
                    <a:lstStyle/>
                    <a:p>
                      <a:pPr lvl="0">
                        <a:buNone/>
                      </a:pPr>
                      <a:r>
                        <a:rPr lang="en-US"/>
                        <a:t>Year</a:t>
                      </a:r>
                    </a:p>
                  </a:txBody>
                  <a:tcPr/>
                </a:tc>
                <a:tc>
                  <a:txBody>
                    <a:bodyPr/>
                    <a:lstStyle/>
                    <a:p>
                      <a:r>
                        <a:rPr lang="en-US"/>
                        <a:t>Suicide Rate/100k</a:t>
                      </a:r>
                    </a:p>
                  </a:txBody>
                  <a:tcPr/>
                </a:tc>
                <a:extLst>
                  <a:ext uri="{0D108BD9-81ED-4DB2-BD59-A6C34878D82A}">
                    <a16:rowId xmlns:a16="http://schemas.microsoft.com/office/drawing/2014/main" val="897282211"/>
                  </a:ext>
                </a:extLst>
              </a:tr>
              <a:tr h="370840">
                <a:tc>
                  <a:txBody>
                    <a:bodyPr/>
                    <a:lstStyle/>
                    <a:p>
                      <a:pPr lvl="0">
                        <a:buNone/>
                      </a:pPr>
                      <a:r>
                        <a:rPr lang="en-US" sz="1800" b="0" i="0" u="none" strike="noStrike" noProof="0">
                          <a:latin typeface="Calibri"/>
                        </a:rPr>
                        <a:t>Australia</a:t>
                      </a:r>
                      <a:endParaRPr lang="en-US"/>
                    </a:p>
                  </a:txBody>
                  <a:tcPr/>
                </a:tc>
                <a:tc>
                  <a:txBody>
                    <a:bodyPr/>
                    <a:lstStyle/>
                    <a:p>
                      <a:pPr lvl="0">
                        <a:buNone/>
                      </a:pPr>
                      <a:r>
                        <a:rPr lang="en-US"/>
                        <a:t>2007</a:t>
                      </a:r>
                    </a:p>
                  </a:txBody>
                  <a:tcPr/>
                </a:tc>
                <a:tc>
                  <a:txBody>
                    <a:bodyPr/>
                    <a:lstStyle/>
                    <a:p>
                      <a:pPr lvl="0">
                        <a:buNone/>
                      </a:pPr>
                      <a:r>
                        <a:rPr lang="en-US" sz="1800" b="0" i="0" u="none" strike="noStrike" noProof="0">
                          <a:latin typeface="Calibri"/>
                        </a:rPr>
                        <a:t>NA</a:t>
                      </a:r>
                      <a:endParaRPr lang="en-US"/>
                    </a:p>
                  </a:txBody>
                  <a:tcPr/>
                </a:tc>
                <a:extLst>
                  <a:ext uri="{0D108BD9-81ED-4DB2-BD59-A6C34878D82A}">
                    <a16:rowId xmlns:a16="http://schemas.microsoft.com/office/drawing/2014/main" val="691040673"/>
                  </a:ext>
                </a:extLst>
              </a:tr>
              <a:tr h="370840">
                <a:tc>
                  <a:txBody>
                    <a:bodyPr/>
                    <a:lstStyle/>
                    <a:p>
                      <a:pPr lvl="0">
                        <a:buNone/>
                      </a:pPr>
                      <a:r>
                        <a:rPr lang="en-US" sz="1800" b="0" i="0" u="none" strike="noStrike" noProof="0"/>
                        <a:t>Germany</a:t>
                      </a:r>
                      <a:endParaRPr lang="en-US"/>
                    </a:p>
                  </a:txBody>
                  <a:tcPr/>
                </a:tc>
                <a:tc>
                  <a:txBody>
                    <a:bodyPr/>
                    <a:lstStyle/>
                    <a:p>
                      <a:pPr lvl="0">
                        <a:buNone/>
                      </a:pPr>
                      <a:r>
                        <a:rPr lang="en-US"/>
                        <a:t>2007</a:t>
                      </a:r>
                    </a:p>
                  </a:txBody>
                  <a:tcPr/>
                </a:tc>
                <a:tc>
                  <a:txBody>
                    <a:bodyPr/>
                    <a:lstStyle/>
                    <a:p>
                      <a:pPr lvl="0">
                        <a:buNone/>
                      </a:pPr>
                      <a:r>
                        <a:rPr lang="en-US" sz="1800" b="0" i="0" u="none" strike="noStrike" noProof="0">
                          <a:latin typeface="Calibri"/>
                        </a:rPr>
                        <a:t>NA</a:t>
                      </a:r>
                    </a:p>
                  </a:txBody>
                  <a:tcPr/>
                </a:tc>
                <a:extLst>
                  <a:ext uri="{0D108BD9-81ED-4DB2-BD59-A6C34878D82A}">
                    <a16:rowId xmlns:a16="http://schemas.microsoft.com/office/drawing/2014/main" val="1046297958"/>
                  </a:ext>
                </a:extLst>
              </a:tr>
              <a:tr h="370839">
                <a:tc>
                  <a:txBody>
                    <a:bodyPr/>
                    <a:lstStyle/>
                    <a:p>
                      <a:pPr lvl="0">
                        <a:buNone/>
                      </a:pPr>
                      <a:r>
                        <a:rPr lang="en-US" sz="1800" b="0" i="0" u="none" strike="noStrike" noProof="0"/>
                        <a:t>Republic of Korea</a:t>
                      </a:r>
                      <a:endParaRPr lang="en-US"/>
                    </a:p>
                  </a:txBody>
                  <a:tcPr/>
                </a:tc>
                <a:tc>
                  <a:txBody>
                    <a:bodyPr/>
                    <a:lstStyle/>
                    <a:p>
                      <a:pPr lvl="0">
                        <a:buNone/>
                      </a:pPr>
                      <a:r>
                        <a:rPr lang="en-US"/>
                        <a:t>2007</a:t>
                      </a:r>
                    </a:p>
                  </a:txBody>
                  <a:tcPr/>
                </a:tc>
                <a:tc>
                  <a:txBody>
                    <a:bodyPr/>
                    <a:lstStyle/>
                    <a:p>
                      <a:pPr lvl="0">
                        <a:buNone/>
                      </a:pPr>
                      <a:r>
                        <a:rPr lang="en-US"/>
                        <a:t>NA</a:t>
                      </a:r>
                    </a:p>
                  </a:txBody>
                  <a:tcPr/>
                </a:tc>
                <a:extLst>
                  <a:ext uri="{0D108BD9-81ED-4DB2-BD59-A6C34878D82A}">
                    <a16:rowId xmlns:a16="http://schemas.microsoft.com/office/drawing/2014/main" val="820222346"/>
                  </a:ext>
                </a:extLst>
              </a:tr>
              <a:tr h="370838">
                <a:tc>
                  <a:txBody>
                    <a:bodyPr/>
                    <a:lstStyle/>
                    <a:p>
                      <a:pPr lvl="0">
                        <a:buNone/>
                      </a:pPr>
                      <a:r>
                        <a:rPr lang="en-US" sz="1800" b="0" i="0" u="none" strike="noStrike" noProof="0"/>
                        <a:t>Paraguay</a:t>
                      </a:r>
                      <a:endParaRPr lang="en-US"/>
                    </a:p>
                  </a:txBody>
                  <a:tcPr/>
                </a:tc>
                <a:tc>
                  <a:txBody>
                    <a:bodyPr/>
                    <a:lstStyle/>
                    <a:p>
                      <a:pPr lvl="0">
                        <a:buNone/>
                      </a:pPr>
                      <a:r>
                        <a:rPr lang="en-US"/>
                        <a:t>2008</a:t>
                      </a:r>
                    </a:p>
                  </a:txBody>
                  <a:tcPr/>
                </a:tc>
                <a:tc>
                  <a:txBody>
                    <a:bodyPr/>
                    <a:lstStyle/>
                    <a:p>
                      <a:pPr lvl="0">
                        <a:buNone/>
                      </a:pPr>
                      <a:r>
                        <a:rPr lang="en-US" sz="1800" b="0" i="0" u="none" strike="noStrike" noProof="0">
                          <a:latin typeface="Calibri"/>
                        </a:rPr>
                        <a:t>NA</a:t>
                      </a:r>
                      <a:endParaRPr lang="en-US"/>
                    </a:p>
                  </a:txBody>
                  <a:tcPr/>
                </a:tc>
                <a:extLst>
                  <a:ext uri="{0D108BD9-81ED-4DB2-BD59-A6C34878D82A}">
                    <a16:rowId xmlns:a16="http://schemas.microsoft.com/office/drawing/2014/main" val="3076422055"/>
                  </a:ext>
                </a:extLst>
              </a:tr>
              <a:tr h="370838">
                <a:tc>
                  <a:txBody>
                    <a:bodyPr/>
                    <a:lstStyle/>
                    <a:p>
                      <a:pPr lvl="0">
                        <a:buNone/>
                      </a:pPr>
                      <a:r>
                        <a:rPr lang="en-US" sz="1800" b="0" i="0" u="none" strike="noStrike" noProof="0"/>
                        <a:t>Republic of Korea</a:t>
                      </a:r>
                    </a:p>
                  </a:txBody>
                  <a:tcPr/>
                </a:tc>
                <a:tc>
                  <a:txBody>
                    <a:bodyPr/>
                    <a:lstStyle/>
                    <a:p>
                      <a:pPr lvl="0">
                        <a:buNone/>
                      </a:pPr>
                      <a:r>
                        <a:rPr lang="en-US"/>
                        <a:t>2008</a:t>
                      </a:r>
                    </a:p>
                  </a:txBody>
                  <a:tcPr/>
                </a:tc>
                <a:tc>
                  <a:txBody>
                    <a:bodyPr/>
                    <a:lstStyle/>
                    <a:p>
                      <a:pPr lvl="0">
                        <a:buNone/>
                      </a:pPr>
                      <a:r>
                        <a:rPr lang="en-US" sz="1800" b="0" i="0" u="none" strike="noStrike" noProof="0">
                          <a:latin typeface="Calibri"/>
                        </a:rPr>
                        <a:t>NA</a:t>
                      </a:r>
                    </a:p>
                  </a:txBody>
                  <a:tcPr/>
                </a:tc>
                <a:extLst>
                  <a:ext uri="{0D108BD9-81ED-4DB2-BD59-A6C34878D82A}">
                    <a16:rowId xmlns:a16="http://schemas.microsoft.com/office/drawing/2014/main" val="2719867706"/>
                  </a:ext>
                </a:extLst>
              </a:tr>
            </a:tbl>
          </a:graphicData>
        </a:graphic>
      </p:graphicFrame>
      <p:graphicFrame>
        <p:nvGraphicFramePr>
          <p:cNvPr id="6" name="Table 6">
            <a:extLst>
              <a:ext uri="{FF2B5EF4-FFF2-40B4-BE49-F238E27FC236}">
                <a16:creationId xmlns:a16="http://schemas.microsoft.com/office/drawing/2014/main" id="{2ADF9F1C-5796-4F7B-B7A1-031A673F4608}"/>
              </a:ext>
            </a:extLst>
          </p:cNvPr>
          <p:cNvGraphicFramePr>
            <a:graphicFrameLocks noGrp="1"/>
          </p:cNvGraphicFramePr>
          <p:nvPr>
            <p:extLst>
              <p:ext uri="{D42A27DB-BD31-4B8C-83A1-F6EECF244321}">
                <p14:modId xmlns:p14="http://schemas.microsoft.com/office/powerpoint/2010/main" val="2312438503"/>
              </p:ext>
            </p:extLst>
          </p:nvPr>
        </p:nvGraphicFramePr>
        <p:xfrm>
          <a:off x="8560760" y="3832160"/>
          <a:ext cx="2124932" cy="1153299"/>
        </p:xfrm>
        <a:graphic>
          <a:graphicData uri="http://schemas.openxmlformats.org/drawingml/2006/table">
            <a:tbl>
              <a:tblPr firstRow="1" bandRow="1">
                <a:tableStyleId>{5C22544A-7EE6-4342-B048-85BDC9FD1C3A}</a:tableStyleId>
              </a:tblPr>
              <a:tblGrid>
                <a:gridCol w="1062466">
                  <a:extLst>
                    <a:ext uri="{9D8B030D-6E8A-4147-A177-3AD203B41FA5}">
                      <a16:colId xmlns:a16="http://schemas.microsoft.com/office/drawing/2014/main" val="3133404644"/>
                    </a:ext>
                  </a:extLst>
                </a:gridCol>
                <a:gridCol w="1062466">
                  <a:extLst>
                    <a:ext uri="{9D8B030D-6E8A-4147-A177-3AD203B41FA5}">
                      <a16:colId xmlns:a16="http://schemas.microsoft.com/office/drawing/2014/main" val="237833012"/>
                    </a:ext>
                  </a:extLst>
                </a:gridCol>
              </a:tblGrid>
              <a:tr h="384433">
                <a:tc>
                  <a:txBody>
                    <a:bodyPr/>
                    <a:lstStyle/>
                    <a:p>
                      <a:r>
                        <a:rPr lang="en-US"/>
                        <a:t>Mean</a:t>
                      </a:r>
                    </a:p>
                  </a:txBody>
                  <a:tcPr/>
                </a:tc>
                <a:tc>
                  <a:txBody>
                    <a:bodyPr/>
                    <a:lstStyle/>
                    <a:p>
                      <a:pPr lvl="0">
                        <a:buNone/>
                      </a:pPr>
                      <a:r>
                        <a:rPr lang="en-US"/>
                        <a:t>Year</a:t>
                      </a:r>
                    </a:p>
                  </a:txBody>
                  <a:tcPr/>
                </a:tc>
                <a:extLst>
                  <a:ext uri="{0D108BD9-81ED-4DB2-BD59-A6C34878D82A}">
                    <a16:rowId xmlns:a16="http://schemas.microsoft.com/office/drawing/2014/main" val="2159397442"/>
                  </a:ext>
                </a:extLst>
              </a:tr>
              <a:tr h="384433">
                <a:tc>
                  <a:txBody>
                    <a:bodyPr/>
                    <a:lstStyle/>
                    <a:p>
                      <a:pPr lvl="0">
                        <a:buNone/>
                      </a:pPr>
                      <a:r>
                        <a:rPr lang="en-US" sz="1800" b="0" i="0" u="none" strike="noStrike" noProof="0">
                          <a:latin typeface="Calibri"/>
                        </a:rPr>
                        <a:t>11.04</a:t>
                      </a:r>
                      <a:endParaRPr lang="en-US"/>
                    </a:p>
                  </a:txBody>
                  <a:tcPr/>
                </a:tc>
                <a:tc>
                  <a:txBody>
                    <a:bodyPr/>
                    <a:lstStyle/>
                    <a:p>
                      <a:pPr lvl="0">
                        <a:buNone/>
                      </a:pPr>
                      <a:r>
                        <a:rPr lang="en-US" sz="1800" b="0" i="0" u="none" strike="noStrike" noProof="0">
                          <a:latin typeface="Calibri"/>
                        </a:rPr>
                        <a:t>2007</a:t>
                      </a:r>
                    </a:p>
                  </a:txBody>
                  <a:tcPr/>
                </a:tc>
                <a:extLst>
                  <a:ext uri="{0D108BD9-81ED-4DB2-BD59-A6C34878D82A}">
                    <a16:rowId xmlns:a16="http://schemas.microsoft.com/office/drawing/2014/main" val="3121271831"/>
                  </a:ext>
                </a:extLst>
              </a:tr>
              <a:tr h="384433">
                <a:tc>
                  <a:txBody>
                    <a:bodyPr/>
                    <a:lstStyle/>
                    <a:p>
                      <a:pPr lvl="0">
                        <a:buNone/>
                      </a:pPr>
                      <a:r>
                        <a:rPr lang="en-US" sz="1800" b="0" i="0" u="none" strike="noStrike" noProof="0">
                          <a:latin typeface="Calibri"/>
                        </a:rPr>
                        <a:t>11.40</a:t>
                      </a:r>
                      <a:endParaRPr lang="en-US"/>
                    </a:p>
                  </a:txBody>
                  <a:tcPr/>
                </a:tc>
                <a:tc>
                  <a:txBody>
                    <a:bodyPr/>
                    <a:lstStyle/>
                    <a:p>
                      <a:pPr lvl="0">
                        <a:buNone/>
                      </a:pPr>
                      <a:r>
                        <a:rPr lang="en-US" sz="1800" b="0" i="0" u="none" strike="noStrike" noProof="0">
                          <a:latin typeface="Calibri"/>
                        </a:rPr>
                        <a:t>2008</a:t>
                      </a:r>
                    </a:p>
                  </a:txBody>
                  <a:tcPr/>
                </a:tc>
                <a:extLst>
                  <a:ext uri="{0D108BD9-81ED-4DB2-BD59-A6C34878D82A}">
                    <a16:rowId xmlns:a16="http://schemas.microsoft.com/office/drawing/2014/main" val="2446178435"/>
                  </a:ext>
                </a:extLst>
              </a:tr>
            </a:tbl>
          </a:graphicData>
        </a:graphic>
      </p:graphicFrame>
      <p:sp>
        <p:nvSpPr>
          <p:cNvPr id="9" name="Right Brace 8">
            <a:extLst>
              <a:ext uri="{FF2B5EF4-FFF2-40B4-BE49-F238E27FC236}">
                <a16:creationId xmlns:a16="http://schemas.microsoft.com/office/drawing/2014/main" id="{7A420F1A-7134-4321-8542-BAF3BBD1D167}"/>
              </a:ext>
            </a:extLst>
          </p:cNvPr>
          <p:cNvSpPr/>
          <p:nvPr/>
        </p:nvSpPr>
        <p:spPr>
          <a:xfrm>
            <a:off x="6080058" y="3610230"/>
            <a:ext cx="401594" cy="792892"/>
          </a:xfrm>
          <a:prstGeom prst="rightBrac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81EF7F0F-8DE6-4073-BA3F-1F285C07BA6F}"/>
              </a:ext>
            </a:extLst>
          </p:cNvPr>
          <p:cNvSpPr/>
          <p:nvPr/>
        </p:nvSpPr>
        <p:spPr>
          <a:xfrm>
            <a:off x="6080058" y="4722338"/>
            <a:ext cx="401594" cy="504568"/>
          </a:xfrm>
          <a:prstGeom prst="rightBrac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a:extLst>
              <a:ext uri="{FF2B5EF4-FFF2-40B4-BE49-F238E27FC236}">
                <a16:creationId xmlns:a16="http://schemas.microsoft.com/office/drawing/2014/main" id="{0D1106C7-7217-4724-9C12-1F82E8236EC1}"/>
              </a:ext>
            </a:extLst>
          </p:cNvPr>
          <p:cNvSpPr/>
          <p:nvPr/>
        </p:nvSpPr>
        <p:spPr>
          <a:xfrm>
            <a:off x="8448749" y="4222618"/>
            <a:ext cx="929666" cy="3366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panose="020F0502020204030204"/>
            </a:endParaRPr>
          </a:p>
        </p:txBody>
      </p:sp>
      <p:sp>
        <p:nvSpPr>
          <p:cNvPr id="17" name="Arrow: Left 16">
            <a:extLst>
              <a:ext uri="{FF2B5EF4-FFF2-40B4-BE49-F238E27FC236}">
                <a16:creationId xmlns:a16="http://schemas.microsoft.com/office/drawing/2014/main" id="{E6C52799-1BCC-4B88-BD87-37E7C79B9C5D}"/>
              </a:ext>
            </a:extLst>
          </p:cNvPr>
          <p:cNvSpPr/>
          <p:nvPr/>
        </p:nvSpPr>
        <p:spPr>
          <a:xfrm rot="21240000">
            <a:off x="6655698" y="4749712"/>
            <a:ext cx="1688757" cy="278026"/>
          </a:xfrm>
          <a:prstGeom prst="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Left 17">
            <a:extLst>
              <a:ext uri="{FF2B5EF4-FFF2-40B4-BE49-F238E27FC236}">
                <a16:creationId xmlns:a16="http://schemas.microsoft.com/office/drawing/2014/main" id="{EDCDBE45-EA7C-4897-9CFA-B20B8A57B89B}"/>
              </a:ext>
            </a:extLst>
          </p:cNvPr>
          <p:cNvSpPr/>
          <p:nvPr/>
        </p:nvSpPr>
        <p:spPr>
          <a:xfrm rot="660000">
            <a:off x="6655698" y="4080387"/>
            <a:ext cx="1688757" cy="27802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BA39B9F-B539-424B-BE7C-B8B4DA334A5C}"/>
              </a:ext>
            </a:extLst>
          </p:cNvPr>
          <p:cNvSpPr/>
          <p:nvPr/>
        </p:nvSpPr>
        <p:spPr>
          <a:xfrm>
            <a:off x="8448749" y="4583024"/>
            <a:ext cx="929666" cy="336663"/>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panose="020F0502020204030204"/>
            </a:endParaRPr>
          </a:p>
        </p:txBody>
      </p:sp>
    </p:spTree>
    <p:extLst>
      <p:ext uri="{BB962C8B-B14F-4D97-AF65-F5344CB8AC3E}">
        <p14:creationId xmlns:p14="http://schemas.microsoft.com/office/powerpoint/2010/main" val="25193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33AC-5588-4B85-ABC9-249653A0DAC8}"/>
              </a:ext>
            </a:extLst>
          </p:cNvPr>
          <p:cNvSpPr>
            <a:spLocks noGrp="1"/>
          </p:cNvSpPr>
          <p:nvPr>
            <p:ph type="title"/>
          </p:nvPr>
        </p:nvSpPr>
        <p:spPr/>
        <p:txBody>
          <a:bodyPr/>
          <a:lstStyle/>
          <a:p>
            <a:r>
              <a:rPr lang="en-US">
                <a:cs typeface="Calibri Light"/>
              </a:rPr>
              <a:t>Generalized Linear Mixed Model (GLMM)</a:t>
            </a:r>
          </a:p>
        </p:txBody>
      </p:sp>
      <p:pic>
        <p:nvPicPr>
          <p:cNvPr id="11" name="Picture 11" descr="A picture containing shape&#10;&#10;Description automatically generated">
            <a:extLst>
              <a:ext uri="{FF2B5EF4-FFF2-40B4-BE49-F238E27FC236}">
                <a16:creationId xmlns:a16="http://schemas.microsoft.com/office/drawing/2014/main" id="{73D21F52-8684-44F0-BE00-5A217742B0BB}"/>
              </a:ext>
            </a:extLst>
          </p:cNvPr>
          <p:cNvPicPr>
            <a:picLocks noGrp="1" noChangeAspect="1"/>
          </p:cNvPicPr>
          <p:nvPr>
            <p:ph idx="1"/>
          </p:nvPr>
        </p:nvPicPr>
        <p:blipFill rotWithShape="1">
          <a:blip r:embed="rId2"/>
          <a:srcRect b="85263"/>
          <a:stretch/>
        </p:blipFill>
        <p:spPr>
          <a:xfrm>
            <a:off x="843857" y="1892639"/>
            <a:ext cx="10507518" cy="634364"/>
          </a:xfrm>
        </p:spPr>
      </p:pic>
      <p:pic>
        <p:nvPicPr>
          <p:cNvPr id="12" name="Picture 12" descr="A picture containing shape&#10;&#10;Description automatically generated">
            <a:extLst>
              <a:ext uri="{FF2B5EF4-FFF2-40B4-BE49-F238E27FC236}">
                <a16:creationId xmlns:a16="http://schemas.microsoft.com/office/drawing/2014/main" id="{6C2D89FE-AF15-4568-BBD1-85F44527307A}"/>
              </a:ext>
            </a:extLst>
          </p:cNvPr>
          <p:cNvPicPr>
            <a:picLocks noChangeAspect="1"/>
          </p:cNvPicPr>
          <p:nvPr/>
        </p:nvPicPr>
        <p:blipFill rotWithShape="1">
          <a:blip r:embed="rId3"/>
          <a:srcRect r="-124" b="42308"/>
          <a:stretch/>
        </p:blipFill>
        <p:spPr>
          <a:xfrm>
            <a:off x="1087582" y="2324709"/>
            <a:ext cx="7938669" cy="1923191"/>
          </a:xfrm>
          <a:prstGeom prst="rect">
            <a:avLst/>
          </a:prstGeom>
        </p:spPr>
      </p:pic>
      <p:sp>
        <p:nvSpPr>
          <p:cNvPr id="14" name="Content Placeholder 2">
            <a:extLst>
              <a:ext uri="{FF2B5EF4-FFF2-40B4-BE49-F238E27FC236}">
                <a16:creationId xmlns:a16="http://schemas.microsoft.com/office/drawing/2014/main" id="{5D177FC0-1AF6-4B4F-9807-A456AE66750F}"/>
              </a:ext>
            </a:extLst>
          </p:cNvPr>
          <p:cNvSpPr txBox="1">
            <a:spLocks/>
          </p:cNvSpPr>
          <p:nvPr/>
        </p:nvSpPr>
        <p:spPr>
          <a:xfrm>
            <a:off x="1097280" y="4374188"/>
            <a:ext cx="10058400" cy="1910542"/>
          </a:xfrm>
          <a:prstGeom prst="rect">
            <a:avLst/>
          </a:prstGeom>
        </p:spPr>
        <p:txBody>
          <a:bodyPr vert="horz" lIns="0" tIns="45720" rIns="0" bIns="45720" rtlCol="0" anchor="t">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a:cs typeface="Calibri"/>
              </a:rPr>
              <a:t>Fit with suicide rate as the continuous outcome, year and GDP per capita as the fixed-effects predictors, a fixed intercept and a random intercept for each country to deal with the correlation in suicide rates within countries.</a:t>
            </a:r>
          </a:p>
          <a:p>
            <a:r>
              <a:rPr lang="en-US" sz="2400">
                <a:cs typeface="Calibri"/>
              </a:rPr>
              <a:t>Calculate the predicted suicide rate of the observation based on the model and impute the observation's missing value with the prediction.</a:t>
            </a:r>
          </a:p>
        </p:txBody>
      </p:sp>
      <p:sp>
        <p:nvSpPr>
          <p:cNvPr id="3" name="Footer Placeholder 2">
            <a:extLst>
              <a:ext uri="{FF2B5EF4-FFF2-40B4-BE49-F238E27FC236}">
                <a16:creationId xmlns:a16="http://schemas.microsoft.com/office/drawing/2014/main" id="{E2165A38-4D7B-47BB-96BD-94B7BDF381DA}"/>
              </a:ext>
            </a:extLst>
          </p:cNvPr>
          <p:cNvSpPr>
            <a:spLocks noGrp="1"/>
          </p:cNvSpPr>
          <p:nvPr>
            <p:ph type="ftr" sz="quarter" idx="11"/>
          </p:nvPr>
        </p:nvSpPr>
        <p:spPr>
          <a:xfrm>
            <a:off x="2450510" y="6480380"/>
            <a:ext cx="7294154" cy="375422"/>
          </a:xfrm>
        </p:spPr>
        <p:txBody>
          <a:bodyPr/>
          <a:lstStyle/>
          <a:p>
            <a:r>
              <a:rPr lang="en-US"/>
              <a:t>Paper on GLMM: https://www.ncbi.nlm.nih.gov/pmc/articles/PMC3016756/;  </a:t>
            </a:r>
          </a:p>
          <a:p>
            <a:r>
              <a:rPr lang="en-US"/>
              <a:t>website explaining  </a:t>
            </a:r>
            <a:r>
              <a:rPr lang="en-US" err="1"/>
              <a:t>lmm</a:t>
            </a:r>
            <a:r>
              <a:rPr lang="en-US"/>
              <a:t>: </a:t>
            </a:r>
            <a:r>
              <a:rPr lang="en-US">
                <a:ea typeface="+mn-lt"/>
                <a:cs typeface="+mn-lt"/>
              </a:rPr>
              <a:t>https://stats.idre.ucla.edu/other/mult-pkg/introduction-to-linear-mixed-models/</a:t>
            </a:r>
            <a:endParaRPr lang="en-US">
              <a:cs typeface="Calibri" panose="020F0502020204030204"/>
            </a:endParaRPr>
          </a:p>
        </p:txBody>
      </p:sp>
    </p:spTree>
    <p:extLst>
      <p:ext uri="{BB962C8B-B14F-4D97-AF65-F5344CB8AC3E}">
        <p14:creationId xmlns:p14="http://schemas.microsoft.com/office/powerpoint/2010/main" val="4128129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0EE0C-69D1-40B8-8CC9-D133EC5E1B90}"/>
              </a:ext>
            </a:extLst>
          </p:cNvPr>
          <p:cNvSpPr>
            <a:spLocks noGrp="1"/>
          </p:cNvSpPr>
          <p:nvPr>
            <p:ph type="title"/>
          </p:nvPr>
        </p:nvSpPr>
        <p:spPr/>
        <p:txBody>
          <a:bodyPr/>
          <a:lstStyle/>
          <a:p>
            <a:r>
              <a:rPr lang="en-GB">
                <a:cs typeface="Calibri Light"/>
              </a:rPr>
              <a:t>The K Nearest Neighbors (KNN) Method</a:t>
            </a:r>
            <a:endParaRPr lang="en-GB"/>
          </a:p>
        </p:txBody>
      </p:sp>
      <p:sp>
        <p:nvSpPr>
          <p:cNvPr id="3" name="Content Placeholder 2">
            <a:extLst>
              <a:ext uri="{FF2B5EF4-FFF2-40B4-BE49-F238E27FC236}">
                <a16:creationId xmlns:a16="http://schemas.microsoft.com/office/drawing/2014/main" id="{7B23D2B0-9032-427B-B539-9F2D7127920B}"/>
              </a:ext>
            </a:extLst>
          </p:cNvPr>
          <p:cNvSpPr>
            <a:spLocks noGrp="1"/>
          </p:cNvSpPr>
          <p:nvPr>
            <p:ph idx="1"/>
          </p:nvPr>
        </p:nvSpPr>
        <p:spPr>
          <a:xfrm>
            <a:off x="1013646" y="1836442"/>
            <a:ext cx="10142034" cy="4286652"/>
          </a:xfrm>
        </p:spPr>
        <p:txBody>
          <a:bodyPr vert="horz" lIns="0" tIns="45720" rIns="0" bIns="45720" rtlCol="0" anchor="t">
            <a:normAutofit fontScale="92500" lnSpcReduction="20000"/>
          </a:bodyPr>
          <a:lstStyle/>
          <a:p>
            <a:r>
              <a:rPr lang="en-GB">
                <a:cs typeface="Calibri"/>
              </a:rPr>
              <a:t>- Due to the longitudinal aspect of the data, we opted for a KNN Model</a:t>
            </a:r>
            <a:endParaRPr lang="en-US">
              <a:cs typeface="Calibri"/>
            </a:endParaRPr>
          </a:p>
          <a:p>
            <a:r>
              <a:rPr lang="en-GB">
                <a:ea typeface="+mn-lt"/>
                <a:cs typeface="+mn-lt"/>
              </a:rPr>
              <a:t>- KNN</a:t>
            </a:r>
          </a:p>
          <a:p>
            <a:pPr marL="486410" lvl="1" indent="-285750"/>
            <a:r>
              <a:rPr lang="en-GB">
                <a:ea typeface="+mn-lt"/>
                <a:cs typeface="+mn-lt"/>
              </a:rPr>
              <a:t>Non-parametric </a:t>
            </a:r>
          </a:p>
          <a:p>
            <a:pPr marL="486410" lvl="1" indent="-285750"/>
            <a:r>
              <a:rPr lang="en-GB">
                <a:ea typeface="+mn-lt"/>
                <a:cs typeface="+mn-lt"/>
              </a:rPr>
              <a:t>Assumes nothing about the underlying data</a:t>
            </a:r>
            <a:endParaRPr lang="en-GB">
              <a:cs typeface="Calibri"/>
            </a:endParaRPr>
          </a:p>
          <a:p>
            <a:pPr marL="486410" lvl="1" indent="-285750"/>
            <a:r>
              <a:rPr lang="en-GB">
                <a:cs typeface="Calibri"/>
              </a:rPr>
              <a:t>An algorithm that predicts the response variable based on the K most similar observations based on specified type of distance and weights the nearest </a:t>
            </a:r>
            <a:r>
              <a:rPr lang="en-GB" err="1">
                <a:cs typeface="Calibri"/>
              </a:rPr>
              <a:t>neighbors</a:t>
            </a:r>
            <a:r>
              <a:rPr lang="en-GB">
                <a:cs typeface="Calibri"/>
              </a:rPr>
              <a:t> in a specified way to predict the response variable</a:t>
            </a:r>
          </a:p>
          <a:p>
            <a:pPr marL="486410" lvl="1" indent="-285750"/>
            <a:endParaRPr lang="en-GB">
              <a:cs typeface="Calibri"/>
            </a:endParaRPr>
          </a:p>
          <a:p>
            <a:pPr marL="486410" lvl="1" indent="-285750"/>
            <a:endParaRPr lang="en-GB">
              <a:cs typeface="Calibri"/>
            </a:endParaRPr>
          </a:p>
          <a:p>
            <a:pPr marL="486410" lvl="1" indent="-285750"/>
            <a:endParaRPr lang="en-GB">
              <a:cs typeface="Calibri"/>
            </a:endParaRPr>
          </a:p>
          <a:p>
            <a:pPr marL="486410" lvl="1" indent="-285750"/>
            <a:endParaRPr lang="en-GB">
              <a:cs typeface="Calibri"/>
            </a:endParaRPr>
          </a:p>
          <a:p>
            <a:pPr marL="486410" lvl="1" indent="-285750"/>
            <a:endParaRPr lang="en-GB">
              <a:cs typeface="Calibri"/>
            </a:endParaRPr>
          </a:p>
          <a:p>
            <a:pPr marL="200660" lvl="1" indent="0">
              <a:buNone/>
            </a:pPr>
            <a:endParaRPr lang="en-GB">
              <a:cs typeface="Calibri"/>
            </a:endParaRPr>
          </a:p>
          <a:p>
            <a:pPr marL="200660" lvl="1" indent="0">
              <a:buNone/>
            </a:pPr>
            <a:endParaRPr lang="en-GB">
              <a:cs typeface="Calibri"/>
            </a:endParaRPr>
          </a:p>
          <a:p>
            <a:pPr marL="200660" lvl="1" indent="0">
              <a:buNone/>
            </a:pPr>
            <a:r>
              <a:rPr lang="en-GB">
                <a:cs typeface="Calibri"/>
              </a:rPr>
              <a:t>- Our Analysis </a:t>
            </a:r>
            <a:endParaRPr lang="en-GB"/>
          </a:p>
          <a:p>
            <a:pPr marL="486410" lvl="1" indent="-285750"/>
            <a:r>
              <a:rPr lang="en-GB">
                <a:cs typeface="Calibri"/>
              </a:rPr>
              <a:t>We use the Euclidean distance to find the k nearest </a:t>
            </a:r>
            <a:r>
              <a:rPr lang="en-GB" err="1">
                <a:cs typeface="Calibri"/>
              </a:rPr>
              <a:t>neighbors</a:t>
            </a:r>
            <a:r>
              <a:rPr lang="en-GB">
                <a:cs typeface="Calibri"/>
              </a:rPr>
              <a:t> and perform a simple average to predict the missing observations</a:t>
            </a:r>
          </a:p>
        </p:txBody>
      </p:sp>
      <p:pic>
        <p:nvPicPr>
          <p:cNvPr id="4" name="Picture 4" descr="Chart, scatter chart&#10;&#10;Description automatically generated">
            <a:extLst>
              <a:ext uri="{FF2B5EF4-FFF2-40B4-BE49-F238E27FC236}">
                <a16:creationId xmlns:a16="http://schemas.microsoft.com/office/drawing/2014/main" id="{F96F113C-EB70-4F97-A098-A5F03AA11B6F}"/>
              </a:ext>
            </a:extLst>
          </p:cNvPr>
          <p:cNvPicPr>
            <a:picLocks noChangeAspect="1"/>
          </p:cNvPicPr>
          <p:nvPr/>
        </p:nvPicPr>
        <p:blipFill>
          <a:blip r:embed="rId2"/>
          <a:stretch>
            <a:fillRect/>
          </a:stretch>
        </p:blipFill>
        <p:spPr>
          <a:xfrm>
            <a:off x="2269705" y="3424265"/>
            <a:ext cx="7631427" cy="1716808"/>
          </a:xfrm>
          <a:prstGeom prst="rect">
            <a:avLst/>
          </a:prstGeom>
        </p:spPr>
      </p:pic>
    </p:spTree>
    <p:extLst>
      <p:ext uri="{BB962C8B-B14F-4D97-AF65-F5344CB8AC3E}">
        <p14:creationId xmlns:p14="http://schemas.microsoft.com/office/powerpoint/2010/main" val="424642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F6B3-88BD-4447-AC2B-8B09D09A6A8E}"/>
              </a:ext>
            </a:extLst>
          </p:cNvPr>
          <p:cNvSpPr>
            <a:spLocks noGrp="1"/>
          </p:cNvSpPr>
          <p:nvPr>
            <p:ph type="title"/>
          </p:nvPr>
        </p:nvSpPr>
        <p:spPr/>
        <p:txBody>
          <a:bodyPr/>
          <a:lstStyle/>
          <a:p>
            <a:r>
              <a:rPr lang="en-US">
                <a:cs typeface="Calibri Light"/>
              </a:rPr>
              <a:t>2 KNN Methods</a:t>
            </a:r>
          </a:p>
        </p:txBody>
      </p:sp>
      <p:sp>
        <p:nvSpPr>
          <p:cNvPr id="3" name="Content Placeholder 2">
            <a:extLst>
              <a:ext uri="{FF2B5EF4-FFF2-40B4-BE49-F238E27FC236}">
                <a16:creationId xmlns:a16="http://schemas.microsoft.com/office/drawing/2014/main" id="{35BC501A-5885-4FC9-9180-D3650D235750}"/>
              </a:ext>
            </a:extLst>
          </p:cNvPr>
          <p:cNvSpPr>
            <a:spLocks noGrp="1"/>
          </p:cNvSpPr>
          <p:nvPr>
            <p:ph idx="1"/>
          </p:nvPr>
        </p:nvSpPr>
        <p:spPr/>
        <p:txBody>
          <a:bodyPr vert="horz" lIns="0" tIns="45720" rIns="0" bIns="45720" rtlCol="0" anchor="t">
            <a:normAutofit/>
          </a:bodyPr>
          <a:lstStyle/>
          <a:p>
            <a:pPr marL="0" indent="0">
              <a:buNone/>
            </a:pPr>
            <a:r>
              <a:rPr lang="en-US">
                <a:cs typeface="Calibri"/>
              </a:rPr>
              <a:t>First Method: After scaling, we subset the missing data from the dataset </a:t>
            </a:r>
            <a:r>
              <a:rPr lang="en-US">
                <a:ea typeface="+mn-lt"/>
                <a:cs typeface="+mn-lt"/>
              </a:rPr>
              <a:t>and use cross validation to tune for the best k nearest neighbors </a:t>
            </a:r>
            <a:r>
              <a:rPr lang="en-US">
                <a:cs typeface="Calibri"/>
              </a:rPr>
              <a:t>on the suicide rate. Next, with the tuned KNN model, we predict the missing suicide rates. </a:t>
            </a:r>
          </a:p>
          <a:p>
            <a:pPr marL="0" indent="0">
              <a:buNone/>
            </a:pPr>
            <a:endParaRPr lang="en-US">
              <a:cs typeface="Calibri"/>
            </a:endParaRPr>
          </a:p>
          <a:p>
            <a:pPr marL="0" indent="0">
              <a:buNone/>
            </a:pPr>
            <a:r>
              <a:rPr lang="en-US">
                <a:cs typeface="Calibri"/>
              </a:rPr>
              <a:t>Second Method: After scaling, we</a:t>
            </a:r>
            <a:r>
              <a:rPr lang="en-US">
                <a:ea typeface="+mn-lt"/>
                <a:cs typeface="+mn-lt"/>
              </a:rPr>
              <a:t> hypothesize that the KNN model can better predict the delta change in the suicide rate based on that year's data. Hence we train the KNN model to take in the missing year's predictors and predict the change in suicide rate. We then add this value to the previous year's absolute number and this value is imputed into the dataset.</a:t>
            </a:r>
            <a:endParaRPr lang="en-US"/>
          </a:p>
        </p:txBody>
      </p:sp>
    </p:spTree>
    <p:extLst>
      <p:ext uri="{BB962C8B-B14F-4D97-AF65-F5344CB8AC3E}">
        <p14:creationId xmlns:p14="http://schemas.microsoft.com/office/powerpoint/2010/main" val="4252946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344B2C-E740-464D-98B5-0DD6B865B94B}"/>
              </a:ext>
            </a:extLst>
          </p:cNvPr>
          <p:cNvSpPr>
            <a:spLocks noGrp="1"/>
          </p:cNvSpPr>
          <p:nvPr>
            <p:ph type="title"/>
          </p:nvPr>
        </p:nvSpPr>
        <p:spPr>
          <a:xfrm>
            <a:off x="492370" y="516835"/>
            <a:ext cx="3084844" cy="5772840"/>
          </a:xfrm>
        </p:spPr>
        <p:txBody>
          <a:bodyPr anchor="ctr">
            <a:normAutofit/>
          </a:bodyPr>
          <a:lstStyle/>
          <a:p>
            <a:r>
              <a:rPr lang="en-US" sz="4000">
                <a:solidFill>
                  <a:srgbClr val="FFFFFF"/>
                </a:solidFill>
                <a:cs typeface="Calibri Light"/>
              </a:rPr>
              <a:t>Our Simulation</a:t>
            </a: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4F1503D-0EFE-411D-8932-19D1B3931B7B}"/>
              </a:ext>
            </a:extLst>
          </p:cNvPr>
          <p:cNvGraphicFramePr>
            <a:graphicFrameLocks noGrp="1"/>
          </p:cNvGraphicFramePr>
          <p:nvPr>
            <p:ph idx="1"/>
            <p:extLst>
              <p:ext uri="{D42A27DB-BD31-4B8C-83A1-F6EECF244321}">
                <p14:modId xmlns:p14="http://schemas.microsoft.com/office/powerpoint/2010/main" val="18707717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1271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67B3D4-0A22-4B39-95F2-E3C520CDDC18}"/>
              </a:ext>
            </a:extLst>
          </p:cNvPr>
          <p:cNvSpPr>
            <a:spLocks noGrp="1"/>
          </p:cNvSpPr>
          <p:nvPr>
            <p:ph type="title"/>
          </p:nvPr>
        </p:nvSpPr>
        <p:spPr>
          <a:xfrm>
            <a:off x="557221" y="1716580"/>
            <a:ext cx="3084844" cy="2103875"/>
          </a:xfrm>
        </p:spPr>
        <p:txBody>
          <a:bodyPr>
            <a:normAutofit/>
          </a:bodyPr>
          <a:lstStyle/>
          <a:p>
            <a:r>
              <a:rPr lang="en-US" sz="4000">
                <a:solidFill>
                  <a:srgbClr val="FFFFFF"/>
                </a:solidFill>
                <a:cs typeface="Calibri Light"/>
              </a:rPr>
              <a:t>Simulation Results</a:t>
            </a:r>
          </a:p>
        </p:txBody>
      </p:sp>
      <p:sp>
        <p:nvSpPr>
          <p:cNvPr id="15" name="Rectangle 14">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CC08A"/>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4" descr="Chart, line chart&#10;&#10;Description automatically generated">
            <a:extLst>
              <a:ext uri="{FF2B5EF4-FFF2-40B4-BE49-F238E27FC236}">
                <a16:creationId xmlns:a16="http://schemas.microsoft.com/office/drawing/2014/main" id="{10770AB4-FDF3-4DCC-938E-10E149A7A0F1}"/>
              </a:ext>
            </a:extLst>
          </p:cNvPr>
          <p:cNvPicPr>
            <a:picLocks noChangeAspect="1"/>
          </p:cNvPicPr>
          <p:nvPr/>
        </p:nvPicPr>
        <p:blipFill>
          <a:blip r:embed="rId2"/>
          <a:stretch>
            <a:fillRect/>
          </a:stretch>
        </p:blipFill>
        <p:spPr>
          <a:xfrm>
            <a:off x="4110289" y="598333"/>
            <a:ext cx="7682828" cy="5656809"/>
          </a:xfrm>
          <a:prstGeom prst="rect">
            <a:avLst/>
          </a:prstGeom>
        </p:spPr>
      </p:pic>
    </p:spTree>
    <p:extLst>
      <p:ext uri="{BB962C8B-B14F-4D97-AF65-F5344CB8AC3E}">
        <p14:creationId xmlns:p14="http://schemas.microsoft.com/office/powerpoint/2010/main" val="177295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CC08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a:extLst>
              <a:ext uri="{FF2B5EF4-FFF2-40B4-BE49-F238E27FC236}">
                <a16:creationId xmlns:a16="http://schemas.microsoft.com/office/drawing/2014/main" id="{F5B74267-E966-467C-A63B-AA9721E9C65B}"/>
              </a:ext>
            </a:extLst>
          </p:cNvPr>
          <p:cNvSpPr txBox="1">
            <a:spLocks/>
          </p:cNvSpPr>
          <p:nvPr/>
        </p:nvSpPr>
        <p:spPr>
          <a:xfrm>
            <a:off x="557221" y="1716580"/>
            <a:ext cx="3084844" cy="2103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a:solidFill>
                  <a:srgbClr val="FFFFFF"/>
                </a:solidFill>
                <a:cs typeface="Calibri Light"/>
              </a:rPr>
              <a:t>Simulation Results</a:t>
            </a:r>
          </a:p>
        </p:txBody>
      </p:sp>
      <p:pic>
        <p:nvPicPr>
          <p:cNvPr id="3" name="Picture 4" descr="Chart, line chart&#10;&#10;Description automatically generated">
            <a:extLst>
              <a:ext uri="{FF2B5EF4-FFF2-40B4-BE49-F238E27FC236}">
                <a16:creationId xmlns:a16="http://schemas.microsoft.com/office/drawing/2014/main" id="{F5FB48D0-18FD-4B26-8E68-2E37A09BCC6E}"/>
              </a:ext>
            </a:extLst>
          </p:cNvPr>
          <p:cNvPicPr>
            <a:picLocks noChangeAspect="1"/>
          </p:cNvPicPr>
          <p:nvPr/>
        </p:nvPicPr>
        <p:blipFill>
          <a:blip r:embed="rId2"/>
          <a:stretch>
            <a:fillRect/>
          </a:stretch>
        </p:blipFill>
        <p:spPr>
          <a:xfrm>
            <a:off x="4104752" y="736902"/>
            <a:ext cx="7331947" cy="5384194"/>
          </a:xfrm>
          <a:prstGeom prst="rect">
            <a:avLst/>
          </a:prstGeom>
        </p:spPr>
      </p:pic>
    </p:spTree>
    <p:extLst>
      <p:ext uri="{BB962C8B-B14F-4D97-AF65-F5344CB8AC3E}">
        <p14:creationId xmlns:p14="http://schemas.microsoft.com/office/powerpoint/2010/main" val="3551131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FB24-4FDD-450D-BD8D-089D2F2386D8}"/>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052696A2-5317-4B44-93F7-9498B3D5A9BA}"/>
              </a:ext>
            </a:extLst>
          </p:cNvPr>
          <p:cNvSpPr>
            <a:spLocks noGrp="1"/>
          </p:cNvSpPr>
          <p:nvPr>
            <p:ph idx="1"/>
          </p:nvPr>
        </p:nvSpPr>
        <p:spPr/>
        <p:txBody>
          <a:bodyPr vert="horz" lIns="0" tIns="45720" rIns="0" bIns="45720" rtlCol="0" anchor="t">
            <a:normAutofit fontScale="92500" lnSpcReduction="20000"/>
          </a:bodyPr>
          <a:lstStyle/>
          <a:p>
            <a:pPr marL="0" indent="0">
              <a:buNone/>
            </a:pPr>
            <a:r>
              <a:rPr lang="en-US">
                <a:solidFill>
                  <a:schemeClr val="tx1"/>
                </a:solidFill>
                <a:cs typeface="Calibri"/>
              </a:rPr>
              <a:t>The RMSE and coverage results for MAR start plateauing with increasing missing data %, while the results for MCAR keep changing. This implies that our models are picking up the missingness pattern implicitly.</a:t>
            </a:r>
          </a:p>
          <a:p>
            <a:pPr marL="0" indent="0">
              <a:buNone/>
            </a:pPr>
            <a:r>
              <a:rPr lang="en-US" b="1">
                <a:solidFill>
                  <a:schemeClr val="tx1"/>
                </a:solidFill>
                <a:cs typeface="Calibri"/>
              </a:rPr>
              <a:t>Best RMSE: </a:t>
            </a:r>
          </a:p>
          <a:p>
            <a:pPr>
              <a:buFont typeface="Arial"/>
              <a:buChar char="•"/>
            </a:pPr>
            <a:r>
              <a:rPr lang="en-US">
                <a:solidFill>
                  <a:schemeClr val="tx1"/>
                </a:solidFill>
                <a:cs typeface="Calibri"/>
              </a:rPr>
              <a:t>The Last Value Carried Forward</a:t>
            </a:r>
          </a:p>
          <a:p>
            <a:pPr>
              <a:buFont typeface="Arial" panose="020F0502020204030204" pitchFamily="34" charset="0"/>
              <a:buChar char="•"/>
            </a:pPr>
            <a:r>
              <a:rPr lang="en-US">
                <a:solidFill>
                  <a:schemeClr val="tx1"/>
                </a:solidFill>
                <a:cs typeface="Calibri"/>
              </a:rPr>
              <a:t>KNN Delta Change</a:t>
            </a:r>
          </a:p>
          <a:p>
            <a:pPr>
              <a:buFont typeface="Arial" panose="020F0502020204030204" pitchFamily="34" charset="0"/>
              <a:buChar char="•"/>
            </a:pPr>
            <a:endParaRPr lang="en-US">
              <a:solidFill>
                <a:schemeClr val="tx1"/>
              </a:solidFill>
              <a:cs typeface="Calibri"/>
            </a:endParaRPr>
          </a:p>
          <a:p>
            <a:pPr marL="0" indent="0">
              <a:buNone/>
            </a:pPr>
            <a:r>
              <a:rPr lang="en-US" b="1">
                <a:solidFill>
                  <a:schemeClr val="tx1"/>
                </a:solidFill>
                <a:cs typeface="Calibri"/>
              </a:rPr>
              <a:t>Best CI Coverage:</a:t>
            </a:r>
          </a:p>
          <a:p>
            <a:pPr>
              <a:buFont typeface="Arial" panose="020F0502020204030204" pitchFamily="34" charset="0"/>
              <a:buChar char="•"/>
            </a:pPr>
            <a:r>
              <a:rPr lang="en-US">
                <a:solidFill>
                  <a:schemeClr val="tx1"/>
                </a:solidFill>
                <a:cs typeface="Calibri"/>
              </a:rPr>
              <a:t>KNN Absolute Rate</a:t>
            </a:r>
          </a:p>
          <a:p>
            <a:pPr marL="0" indent="0">
              <a:buNone/>
            </a:pPr>
            <a:endParaRPr lang="en-US">
              <a:solidFill>
                <a:schemeClr val="tx1"/>
              </a:solidFill>
              <a:cs typeface="Calibri"/>
            </a:endParaRPr>
          </a:p>
          <a:p>
            <a:r>
              <a:rPr lang="en-US">
                <a:solidFill>
                  <a:schemeClr val="tx1"/>
                </a:solidFill>
                <a:cs typeface="Calibri"/>
              </a:rPr>
              <a:t>Last Value Carried Forward performed better than expected – as well as a machine learning algorithm!</a:t>
            </a:r>
          </a:p>
        </p:txBody>
      </p:sp>
    </p:spTree>
    <p:extLst>
      <p:ext uri="{BB962C8B-B14F-4D97-AF65-F5344CB8AC3E}">
        <p14:creationId xmlns:p14="http://schemas.microsoft.com/office/powerpoint/2010/main" val="2419500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C1A6258-4ADB-45E0-B918-577EF9F980DA}"/>
              </a:ext>
            </a:extLst>
          </p:cNvPr>
          <p:cNvSpPr>
            <a:spLocks noGrp="1"/>
          </p:cNvSpPr>
          <p:nvPr>
            <p:ph type="title"/>
          </p:nvPr>
        </p:nvSpPr>
        <p:spPr>
          <a:xfrm>
            <a:off x="492370" y="605896"/>
            <a:ext cx="3084844" cy="5646208"/>
          </a:xfrm>
        </p:spPr>
        <p:txBody>
          <a:bodyPr anchor="ctr">
            <a:normAutofit/>
          </a:bodyPr>
          <a:lstStyle/>
          <a:p>
            <a:r>
              <a:rPr lang="en-US" sz="4000">
                <a:solidFill>
                  <a:srgbClr val="FFFFFF"/>
                </a:solidFill>
                <a:cs typeface="Calibri Light"/>
              </a:rPr>
              <a:t>The Problem</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DBD65A0-05C8-49B6-A39C-15E509D091BB}"/>
              </a:ext>
            </a:extLst>
          </p:cNvPr>
          <p:cNvSpPr>
            <a:spLocks noGrp="1"/>
          </p:cNvSpPr>
          <p:nvPr>
            <p:ph idx="1"/>
          </p:nvPr>
        </p:nvSpPr>
        <p:spPr>
          <a:xfrm>
            <a:off x="4742016" y="605896"/>
            <a:ext cx="6413663" cy="5646208"/>
          </a:xfrm>
        </p:spPr>
        <p:txBody>
          <a:bodyPr vert="horz" lIns="91440" tIns="45720" rIns="91440" bIns="45720" rtlCol="0" anchor="ctr">
            <a:normAutofit/>
          </a:bodyPr>
          <a:lstStyle/>
          <a:p>
            <a:r>
              <a:rPr lang="en-US" sz="3600">
                <a:cs typeface="Calibri"/>
              </a:rPr>
              <a:t>When there is missing data present in longitudinal data:</a:t>
            </a:r>
            <a:endParaRPr lang="en-US" sz="3600"/>
          </a:p>
          <a:p>
            <a:r>
              <a:rPr lang="en-US" sz="2800">
                <a:cs typeface="Calibri"/>
              </a:rPr>
              <a:t>1) Which imputation method best estimates the missing values (smallest RMSE)?</a:t>
            </a:r>
          </a:p>
          <a:p>
            <a:r>
              <a:rPr lang="en-US" sz="2800">
                <a:cs typeface="Calibri"/>
              </a:rPr>
              <a:t>2) Which imputation method generates the most accurate estimates of average percent change from year-to-year?</a:t>
            </a:r>
          </a:p>
          <a:p>
            <a:endParaRPr lang="en-US">
              <a:cs typeface="Calibri"/>
            </a:endParaRPr>
          </a:p>
          <a:p>
            <a:endParaRPr lang="en-US">
              <a:cs typeface="Calibri"/>
            </a:endParaRPr>
          </a:p>
        </p:txBody>
      </p:sp>
    </p:spTree>
    <p:extLst>
      <p:ext uri="{BB962C8B-B14F-4D97-AF65-F5344CB8AC3E}">
        <p14:creationId xmlns:p14="http://schemas.microsoft.com/office/powerpoint/2010/main" val="272513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EEDC-1EB9-45C5-BC30-FC6150C45303}"/>
              </a:ext>
            </a:extLst>
          </p:cNvPr>
          <p:cNvSpPr>
            <a:spLocks noGrp="1"/>
          </p:cNvSpPr>
          <p:nvPr>
            <p:ph type="title"/>
          </p:nvPr>
        </p:nvSpPr>
        <p:spPr/>
        <p:txBody>
          <a:bodyPr/>
          <a:lstStyle/>
          <a:p>
            <a:r>
              <a:rPr lang="en-US">
                <a:cs typeface="Calibri Light"/>
              </a:rPr>
              <a:t>Motivation</a:t>
            </a:r>
            <a:endParaRPr lang="en-US"/>
          </a:p>
        </p:txBody>
      </p:sp>
      <p:sp>
        <p:nvSpPr>
          <p:cNvPr id="3" name="Content Placeholder 2">
            <a:extLst>
              <a:ext uri="{FF2B5EF4-FFF2-40B4-BE49-F238E27FC236}">
                <a16:creationId xmlns:a16="http://schemas.microsoft.com/office/drawing/2014/main" id="{CF7DDAC7-E3BD-4DBF-AB1C-D61BC813EBE8}"/>
              </a:ext>
            </a:extLst>
          </p:cNvPr>
          <p:cNvSpPr>
            <a:spLocks noGrp="1"/>
          </p:cNvSpPr>
          <p:nvPr>
            <p:ph idx="1"/>
          </p:nvPr>
        </p:nvSpPr>
        <p:spPr/>
        <p:txBody>
          <a:bodyPr vert="horz" lIns="0" tIns="45720" rIns="0" bIns="45720" rtlCol="0" anchor="t">
            <a:normAutofit/>
          </a:bodyPr>
          <a:lstStyle/>
          <a:p>
            <a:pPr marL="342900" indent="-342900">
              <a:buFont typeface="Arial" panose="020F0502020204030204" pitchFamily="34" charset="0"/>
              <a:buChar char="•"/>
            </a:pPr>
            <a:r>
              <a:rPr lang="en-US" sz="2800">
                <a:cs typeface="Calibri" panose="020F0502020204030204"/>
              </a:rPr>
              <a:t>Reviewed a paper that obtains a confidence interval for a percent change using the Delta Method (</a:t>
            </a:r>
            <a:r>
              <a:rPr lang="en-US" sz="2800" i="1">
                <a:cs typeface="Calibri" panose="020F0502020204030204"/>
              </a:rPr>
              <a:t>Applying the Delta Method in Metric Analytics: A Practical Guide with Novel Ideas - Deng, Knoblich, Lu, 2018</a:t>
            </a:r>
            <a:r>
              <a:rPr lang="en-US" sz="2800">
                <a:cs typeface="Calibri" panose="020F0502020204030204"/>
              </a:rPr>
              <a:t>)</a:t>
            </a:r>
            <a:endParaRPr lang="en-US">
              <a:cs typeface="Calibri"/>
            </a:endParaRPr>
          </a:p>
          <a:p>
            <a:pPr marL="342900" indent="-342900">
              <a:buFont typeface="Arial" panose="020F0502020204030204" pitchFamily="34" charset="0"/>
              <a:buChar char="•"/>
            </a:pPr>
            <a:r>
              <a:rPr lang="en-US" sz="2800">
                <a:cs typeface="Calibri" panose="020F0502020204030204"/>
              </a:rPr>
              <a:t>Wanted to compare the coverage accuracy of this confidence interval for the percent change point estimate with different imputation methods and different missing data mechanisms</a:t>
            </a:r>
          </a:p>
        </p:txBody>
      </p:sp>
      <p:sp>
        <p:nvSpPr>
          <p:cNvPr id="4" name="TextBox 1">
            <a:extLst>
              <a:ext uri="{FF2B5EF4-FFF2-40B4-BE49-F238E27FC236}">
                <a16:creationId xmlns:a16="http://schemas.microsoft.com/office/drawing/2014/main" id="{1F0076A6-D2E7-43A5-A84C-1FDE7E3C4E8F}"/>
              </a:ext>
            </a:extLst>
          </p:cNvPr>
          <p:cNvSpPr txBox="1"/>
          <p:nvPr/>
        </p:nvSpPr>
        <p:spPr>
          <a:xfrm>
            <a:off x="3609975" y="6505575"/>
            <a:ext cx="5114925"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cap="all">
                <a:solidFill>
                  <a:srgbClr val="FFFFFF"/>
                </a:solidFill>
              </a:rPr>
              <a:t>Link to Delta Method Paper: https://arxiv.org/abs/1803.06336</a:t>
            </a:r>
          </a:p>
        </p:txBody>
      </p:sp>
    </p:spTree>
    <p:extLst>
      <p:ext uri="{BB962C8B-B14F-4D97-AF65-F5344CB8AC3E}">
        <p14:creationId xmlns:p14="http://schemas.microsoft.com/office/powerpoint/2010/main" val="138596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5D4F-935C-4DB4-B690-AB63928B5CA6}"/>
              </a:ext>
            </a:extLst>
          </p:cNvPr>
          <p:cNvSpPr>
            <a:spLocks noGrp="1"/>
          </p:cNvSpPr>
          <p:nvPr>
            <p:ph type="title"/>
          </p:nvPr>
        </p:nvSpPr>
        <p:spPr/>
        <p:txBody>
          <a:bodyPr/>
          <a:lstStyle/>
          <a:p>
            <a:r>
              <a:rPr lang="en-US">
                <a:cs typeface="Calibri Light"/>
              </a:rPr>
              <a:t>Delta Method</a:t>
            </a:r>
            <a:endParaRPr lang="en-US"/>
          </a:p>
        </p:txBody>
      </p:sp>
      <p:sp>
        <p:nvSpPr>
          <p:cNvPr id="3" name="Content Placeholder 2">
            <a:extLst>
              <a:ext uri="{FF2B5EF4-FFF2-40B4-BE49-F238E27FC236}">
                <a16:creationId xmlns:a16="http://schemas.microsoft.com/office/drawing/2014/main" id="{D727895A-6D90-4C67-B49A-C4707D50642E}"/>
              </a:ext>
            </a:extLst>
          </p:cNvPr>
          <p:cNvSpPr>
            <a:spLocks noGrp="1"/>
          </p:cNvSpPr>
          <p:nvPr>
            <p:ph idx="1"/>
          </p:nvPr>
        </p:nvSpPr>
        <p:spPr/>
        <p:txBody>
          <a:bodyPr vert="horz" lIns="0" tIns="45720" rIns="0" bIns="45720" rtlCol="0" anchor="t">
            <a:normAutofit/>
          </a:bodyPr>
          <a:lstStyle/>
          <a:p>
            <a:pPr marL="0" indent="0">
              <a:buNone/>
            </a:pPr>
            <a:endParaRPr lang="en-US">
              <a:cs typeface="Calibri" panose="020F0502020204030204"/>
            </a:endParaRPr>
          </a:p>
        </p:txBody>
      </p:sp>
      <p:pic>
        <p:nvPicPr>
          <p:cNvPr id="5" name="Picture 5" descr="Text, letter&#10;&#10;Description automatically generated">
            <a:extLst>
              <a:ext uri="{FF2B5EF4-FFF2-40B4-BE49-F238E27FC236}">
                <a16:creationId xmlns:a16="http://schemas.microsoft.com/office/drawing/2014/main" id="{71740476-E6BB-4821-88FC-BEC7CF6E4FDD}"/>
              </a:ext>
            </a:extLst>
          </p:cNvPr>
          <p:cNvPicPr>
            <a:picLocks noChangeAspect="1"/>
          </p:cNvPicPr>
          <p:nvPr/>
        </p:nvPicPr>
        <p:blipFill>
          <a:blip r:embed="rId2"/>
          <a:stretch>
            <a:fillRect/>
          </a:stretch>
        </p:blipFill>
        <p:spPr>
          <a:xfrm>
            <a:off x="1027890" y="1791237"/>
            <a:ext cx="9398539" cy="3113398"/>
          </a:xfrm>
          <a:prstGeom prst="rect">
            <a:avLst/>
          </a:prstGeom>
        </p:spPr>
      </p:pic>
    </p:spTree>
    <p:extLst>
      <p:ext uri="{BB962C8B-B14F-4D97-AF65-F5344CB8AC3E}">
        <p14:creationId xmlns:p14="http://schemas.microsoft.com/office/powerpoint/2010/main" val="114312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59E9-72EB-4F5B-8335-D26CAD9E3ECE}"/>
              </a:ext>
            </a:extLst>
          </p:cNvPr>
          <p:cNvSpPr>
            <a:spLocks noGrp="1"/>
          </p:cNvSpPr>
          <p:nvPr>
            <p:ph type="title"/>
          </p:nvPr>
        </p:nvSpPr>
        <p:spPr/>
        <p:txBody>
          <a:bodyPr/>
          <a:lstStyle/>
          <a:p>
            <a:r>
              <a:rPr lang="en-US">
                <a:cs typeface="Calibri Light"/>
              </a:rPr>
              <a:t>Use Delta Method to get CI for % Change Over Time</a:t>
            </a:r>
            <a:endParaRPr lang="en-US"/>
          </a:p>
        </p:txBody>
      </p:sp>
      <p:pic>
        <p:nvPicPr>
          <p:cNvPr id="4" name="Picture 4" descr="Text, letter&#10;&#10;Description automatically generated">
            <a:extLst>
              <a:ext uri="{FF2B5EF4-FFF2-40B4-BE49-F238E27FC236}">
                <a16:creationId xmlns:a16="http://schemas.microsoft.com/office/drawing/2014/main" id="{B7696CA2-D4D0-4B79-B9E4-889D312E120B}"/>
              </a:ext>
            </a:extLst>
          </p:cNvPr>
          <p:cNvPicPr>
            <a:picLocks noGrp="1" noChangeAspect="1"/>
          </p:cNvPicPr>
          <p:nvPr>
            <p:ph idx="1"/>
          </p:nvPr>
        </p:nvPicPr>
        <p:blipFill>
          <a:blip r:embed="rId2"/>
          <a:stretch>
            <a:fillRect/>
          </a:stretch>
        </p:blipFill>
        <p:spPr>
          <a:xfrm>
            <a:off x="1081066" y="1825105"/>
            <a:ext cx="9377465" cy="1981278"/>
          </a:xfrm>
        </p:spPr>
      </p:pic>
      <p:pic>
        <p:nvPicPr>
          <p:cNvPr id="5" name="Picture 5" descr="Text&#10;&#10;Description automatically generated">
            <a:extLst>
              <a:ext uri="{FF2B5EF4-FFF2-40B4-BE49-F238E27FC236}">
                <a16:creationId xmlns:a16="http://schemas.microsoft.com/office/drawing/2014/main" id="{433BD4B9-89D0-47B8-ADD7-293D7FAC8B92}"/>
              </a:ext>
            </a:extLst>
          </p:cNvPr>
          <p:cNvPicPr>
            <a:picLocks noChangeAspect="1"/>
          </p:cNvPicPr>
          <p:nvPr/>
        </p:nvPicPr>
        <p:blipFill>
          <a:blip r:embed="rId3"/>
          <a:stretch>
            <a:fillRect/>
          </a:stretch>
        </p:blipFill>
        <p:spPr>
          <a:xfrm>
            <a:off x="3362527" y="3947900"/>
            <a:ext cx="5466944" cy="2115584"/>
          </a:xfrm>
          <a:prstGeom prst="rect">
            <a:avLst/>
          </a:prstGeom>
        </p:spPr>
      </p:pic>
    </p:spTree>
    <p:extLst>
      <p:ext uri="{BB962C8B-B14F-4D97-AF65-F5344CB8AC3E}">
        <p14:creationId xmlns:p14="http://schemas.microsoft.com/office/powerpoint/2010/main" val="252829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71D3-6365-42DE-A53F-45CF46A9DDE1}"/>
              </a:ext>
            </a:extLst>
          </p:cNvPr>
          <p:cNvSpPr>
            <a:spLocks noGrp="1"/>
          </p:cNvSpPr>
          <p:nvPr>
            <p:ph type="title"/>
          </p:nvPr>
        </p:nvSpPr>
        <p:spPr/>
        <p:txBody>
          <a:bodyPr/>
          <a:lstStyle/>
          <a:p>
            <a:r>
              <a:rPr lang="en-US">
                <a:cs typeface="Calibri Light"/>
              </a:rPr>
              <a:t>Types of Missing Data</a:t>
            </a:r>
            <a:endParaRPr lang="en-US"/>
          </a:p>
        </p:txBody>
      </p:sp>
      <p:sp>
        <p:nvSpPr>
          <p:cNvPr id="3" name="Content Placeholder 2">
            <a:extLst>
              <a:ext uri="{FF2B5EF4-FFF2-40B4-BE49-F238E27FC236}">
                <a16:creationId xmlns:a16="http://schemas.microsoft.com/office/drawing/2014/main" id="{F3A72F74-85F6-42AA-8097-5AC7A5B89B90}"/>
              </a:ext>
            </a:extLst>
          </p:cNvPr>
          <p:cNvSpPr>
            <a:spLocks noGrp="1"/>
          </p:cNvSpPr>
          <p:nvPr>
            <p:ph idx="1"/>
          </p:nvPr>
        </p:nvSpPr>
        <p:spPr>
          <a:xfrm>
            <a:off x="1194972" y="1845734"/>
            <a:ext cx="9960708" cy="4238283"/>
          </a:xfrm>
        </p:spPr>
        <p:txBody>
          <a:bodyPr vert="horz" lIns="0" tIns="45720" rIns="0" bIns="45720" rtlCol="0" anchor="t">
            <a:normAutofit/>
          </a:bodyPr>
          <a:lstStyle/>
          <a:p>
            <a:pPr>
              <a:buFont typeface="Arial" panose="020F0502020204030204" pitchFamily="34" charset="0"/>
              <a:buChar char="•"/>
            </a:pPr>
            <a:r>
              <a:rPr lang="en-US" sz="2400">
                <a:cs typeface="Calibri"/>
              </a:rPr>
              <a:t> </a:t>
            </a:r>
            <a:r>
              <a:rPr lang="en-US" sz="2400" b="1">
                <a:cs typeface="Calibri"/>
              </a:rPr>
              <a:t>Missing Completely at Random (MCAR):</a:t>
            </a:r>
            <a:r>
              <a:rPr lang="en-US" sz="2400">
                <a:cs typeface="Calibri"/>
              </a:rPr>
              <a:t> </a:t>
            </a:r>
            <a:r>
              <a:rPr lang="en-US" sz="2400">
                <a:ea typeface="+mn-lt"/>
                <a:cs typeface="+mn-lt"/>
              </a:rPr>
              <a:t>failure to observe a value does not depend on any values of </a:t>
            </a:r>
            <a:r>
              <a:rPr lang="en-US" sz="2400" i="1" err="1">
                <a:ea typeface="+mn-lt"/>
                <a:cs typeface="+mn-lt"/>
              </a:rPr>
              <a:t>y</a:t>
            </a:r>
            <a:r>
              <a:rPr lang="en-US" sz="2400" i="1" baseline="-25000" err="1">
                <a:ea typeface="+mn-lt"/>
                <a:cs typeface="+mn-lt"/>
              </a:rPr>
              <a:t>i</a:t>
            </a:r>
            <a:r>
              <a:rPr lang="en-US" sz="2400">
                <a:ea typeface="+mn-lt"/>
                <a:cs typeface="+mn-lt"/>
              </a:rPr>
              <a:t>, either observed or missing, or any other observed values</a:t>
            </a:r>
            <a:endParaRPr lang="en-US">
              <a:cs typeface="Calibri" panose="020F0502020204030204"/>
            </a:endParaRPr>
          </a:p>
          <a:p>
            <a:pPr>
              <a:buFont typeface="Arial" panose="020F0502020204030204" pitchFamily="34" charset="0"/>
              <a:buChar char="•"/>
            </a:pPr>
            <a:r>
              <a:rPr lang="en-US" sz="2400">
                <a:cs typeface="Calibri"/>
              </a:rPr>
              <a:t> </a:t>
            </a:r>
            <a:r>
              <a:rPr lang="en-US" sz="2400" b="1">
                <a:cs typeface="Calibri"/>
              </a:rPr>
              <a:t>Missing at Random (MAR)</a:t>
            </a:r>
            <a:r>
              <a:rPr lang="en-US" sz="2400">
                <a:cs typeface="Calibri"/>
              </a:rPr>
              <a:t>: </a:t>
            </a:r>
            <a:r>
              <a:rPr lang="en-US" sz="2400">
                <a:ea typeface="+mn-lt"/>
                <a:cs typeface="+mn-lt"/>
              </a:rPr>
              <a:t>failure to observe a value does not depend on the values of </a:t>
            </a:r>
            <a:r>
              <a:rPr lang="en-US" sz="2400" i="1" err="1">
                <a:ea typeface="+mn-lt"/>
                <a:cs typeface="+mn-lt"/>
              </a:rPr>
              <a:t>y</a:t>
            </a:r>
            <a:r>
              <a:rPr lang="en-US" sz="2400" i="1" baseline="-25000" err="1">
                <a:ea typeface="+mn-lt"/>
                <a:cs typeface="+mn-lt"/>
              </a:rPr>
              <a:t>i</a:t>
            </a:r>
            <a:r>
              <a:rPr lang="en-US" sz="2400">
                <a:ea typeface="+mn-lt"/>
                <a:cs typeface="+mn-lt"/>
              </a:rPr>
              <a:t> which are unobserved, given the observed ones</a:t>
            </a:r>
          </a:p>
          <a:p>
            <a:pPr>
              <a:buFont typeface="Arial" panose="020F0502020204030204" pitchFamily="34" charset="0"/>
              <a:buChar char="•"/>
            </a:pPr>
            <a:r>
              <a:rPr lang="en-US" sz="2400">
                <a:cs typeface="Calibri"/>
              </a:rPr>
              <a:t> </a:t>
            </a:r>
            <a:r>
              <a:rPr lang="en-US" sz="2400" b="1">
                <a:cs typeface="Calibri"/>
              </a:rPr>
              <a:t>Missing not at Random (MNAR)</a:t>
            </a:r>
            <a:r>
              <a:rPr lang="en-US" sz="2400">
                <a:cs typeface="Calibri"/>
              </a:rPr>
              <a:t>*: </a:t>
            </a:r>
            <a:r>
              <a:rPr lang="en-US" sz="2400">
                <a:ea typeface="+mn-lt"/>
                <a:cs typeface="+mn-lt"/>
              </a:rPr>
              <a:t> failure to observe a value depends on the value that would have been observed</a:t>
            </a:r>
          </a:p>
          <a:p>
            <a:pPr marL="0" indent="0">
              <a:buNone/>
            </a:pPr>
            <a:endParaRPr lang="en-US" sz="1400">
              <a:cs typeface="Calibri"/>
            </a:endParaRPr>
          </a:p>
          <a:p>
            <a:pPr marL="0" indent="0">
              <a:buNone/>
            </a:pPr>
            <a:endParaRPr lang="en-US" sz="1400">
              <a:cs typeface="Calibri"/>
            </a:endParaRPr>
          </a:p>
        </p:txBody>
      </p:sp>
      <p:sp>
        <p:nvSpPr>
          <p:cNvPr id="4" name="Footer Placeholder 3">
            <a:extLst>
              <a:ext uri="{FF2B5EF4-FFF2-40B4-BE49-F238E27FC236}">
                <a16:creationId xmlns:a16="http://schemas.microsoft.com/office/drawing/2014/main" id="{9E7C29FB-83C8-431E-AD06-DA3184AA145F}"/>
              </a:ext>
            </a:extLst>
          </p:cNvPr>
          <p:cNvSpPr>
            <a:spLocks noGrp="1"/>
          </p:cNvSpPr>
          <p:nvPr>
            <p:ph type="ftr" sz="quarter" idx="11"/>
          </p:nvPr>
        </p:nvSpPr>
        <p:spPr/>
        <p:txBody>
          <a:bodyPr/>
          <a:lstStyle/>
          <a:p>
            <a:r>
              <a:rPr lang="en-US"/>
              <a:t>*Due to the complexities MNAR methods typically involving sensitivities instead of exact imputations, we will be focusing more on MCAR and MAR for this project</a:t>
            </a:r>
          </a:p>
        </p:txBody>
      </p:sp>
    </p:spTree>
    <p:extLst>
      <p:ext uri="{BB962C8B-B14F-4D97-AF65-F5344CB8AC3E}">
        <p14:creationId xmlns:p14="http://schemas.microsoft.com/office/powerpoint/2010/main" val="293006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B3FE-8A80-41D6-B709-A17196D62681}"/>
              </a:ext>
            </a:extLst>
          </p:cNvPr>
          <p:cNvSpPr>
            <a:spLocks noGrp="1"/>
          </p:cNvSpPr>
          <p:nvPr>
            <p:ph type="title"/>
          </p:nvPr>
        </p:nvSpPr>
        <p:spPr/>
        <p:txBody>
          <a:bodyPr/>
          <a:lstStyle/>
          <a:p>
            <a:r>
              <a:rPr lang="en-US">
                <a:cs typeface="Calibri Light"/>
              </a:rPr>
              <a:t>Our Dataset</a:t>
            </a:r>
            <a:endParaRPr lang="en-US"/>
          </a:p>
        </p:txBody>
      </p:sp>
      <p:sp>
        <p:nvSpPr>
          <p:cNvPr id="3" name="Content Placeholder 2">
            <a:extLst>
              <a:ext uri="{FF2B5EF4-FFF2-40B4-BE49-F238E27FC236}">
                <a16:creationId xmlns:a16="http://schemas.microsoft.com/office/drawing/2014/main" id="{0A5A9FEE-3709-4837-9371-376C0DA19729}"/>
              </a:ext>
            </a:extLst>
          </p:cNvPr>
          <p:cNvSpPr>
            <a:spLocks noGrp="1"/>
          </p:cNvSpPr>
          <p:nvPr>
            <p:ph idx="1"/>
          </p:nvPr>
        </p:nvSpPr>
        <p:spPr/>
        <p:txBody>
          <a:bodyPr vert="horz" lIns="0" tIns="45720" rIns="0" bIns="45720" rtlCol="0" anchor="t">
            <a:normAutofit fontScale="92500" lnSpcReduction="10000"/>
          </a:bodyPr>
          <a:lstStyle/>
          <a:p>
            <a:pPr marL="383540" lvl="1">
              <a:buFont typeface="Arial" panose="020F0502020204030204" pitchFamily="34" charset="0"/>
              <a:buChar char="•"/>
            </a:pPr>
            <a:r>
              <a:rPr lang="en-US" sz="2400">
                <a:cs typeface="Calibri" panose="020F0502020204030204"/>
              </a:rPr>
              <a:t>Global Suicide Rates from 1985 to 2016 across 100 countries</a:t>
            </a:r>
          </a:p>
          <a:p>
            <a:pPr marL="566420" lvl="2">
              <a:buFont typeface="Arial" panose="020F0502020204030204" pitchFamily="34" charset="0"/>
              <a:buChar char="•"/>
            </a:pPr>
            <a:r>
              <a:rPr lang="en-US" sz="2400">
                <a:cs typeface="Calibri" panose="020F0502020204030204"/>
              </a:rPr>
              <a:t>(</a:t>
            </a:r>
            <a:r>
              <a:rPr lang="en-US" sz="2400">
                <a:ea typeface="+mn-lt"/>
                <a:cs typeface="+mn-lt"/>
                <a:hlinkClick r:id="rId2"/>
              </a:rPr>
              <a:t>https://www.kaggle.com/russellyates88/suicide-rates-overview-1985-to-2016</a:t>
            </a:r>
            <a:r>
              <a:rPr lang="en-US" sz="2400">
                <a:ea typeface="+mn-lt"/>
                <a:cs typeface="+mn-lt"/>
              </a:rPr>
              <a:t>)</a:t>
            </a:r>
          </a:p>
          <a:p>
            <a:pPr marL="383540" lvl="1">
              <a:buFont typeface="Arial" panose="020F0502020204030204" pitchFamily="34" charset="0"/>
              <a:buChar char="•"/>
            </a:pPr>
            <a:r>
              <a:rPr lang="en-US" sz="2400">
                <a:ea typeface="+mn-lt"/>
                <a:cs typeface="+mn-lt"/>
              </a:rPr>
              <a:t>Complete Dataset: created missing data in outcome variable (i.e. suicide rates) in 50 simulations </a:t>
            </a:r>
          </a:p>
          <a:p>
            <a:pPr marL="566420" lvl="2">
              <a:buFont typeface="Arial" panose="020F0502020204030204" pitchFamily="34" charset="0"/>
              <a:buChar char="•"/>
            </a:pPr>
            <a:r>
              <a:rPr lang="en-US" sz="2400">
                <a:cs typeface="Calibri" panose="020F0502020204030204"/>
              </a:rPr>
              <a:t>Missing Completely at Random (MCAR): randomly selected varying percentages of suicide rates across simulations</a:t>
            </a:r>
          </a:p>
          <a:p>
            <a:pPr marL="566420" lvl="2">
              <a:buFont typeface="Arial" panose="020F0502020204030204" pitchFamily="34" charset="0"/>
              <a:buChar char="•"/>
            </a:pPr>
            <a:r>
              <a:rPr lang="en-US" sz="2400">
                <a:cs typeface="Calibri" panose="020F0502020204030204"/>
              </a:rPr>
              <a:t>Missing at Random (MAR): remove varying percentages of suicide rates across simulations but condition on quartiles of GDP for year</a:t>
            </a:r>
          </a:p>
          <a:p>
            <a:pPr marL="749300" lvl="3">
              <a:buFont typeface="Arial" panose="020F0502020204030204" pitchFamily="34" charset="0"/>
              <a:buChar char="•"/>
            </a:pPr>
            <a:r>
              <a:rPr lang="en-US" sz="2400">
                <a:cs typeface="Calibri" panose="020F0502020204030204"/>
              </a:rPr>
              <a:t>45% of total removed suicide rates removed from 1st quartile</a:t>
            </a:r>
          </a:p>
          <a:p>
            <a:pPr marL="749300" lvl="3">
              <a:buFont typeface="Arial" panose="020F0502020204030204" pitchFamily="34" charset="0"/>
              <a:buChar char="•"/>
            </a:pPr>
            <a:r>
              <a:rPr lang="en-US" sz="2400">
                <a:cs typeface="Calibri" panose="020F0502020204030204"/>
              </a:rPr>
              <a:t>30% of total removed rates removed from 2nd quartile</a:t>
            </a:r>
          </a:p>
          <a:p>
            <a:pPr marL="749300" lvl="3">
              <a:buFont typeface="Arial" panose="020F0502020204030204" pitchFamily="34" charset="0"/>
              <a:buChar char="•"/>
            </a:pPr>
            <a:r>
              <a:rPr lang="en-US" sz="2400">
                <a:cs typeface="Calibri" panose="020F0502020204030204"/>
              </a:rPr>
              <a:t>15% of total removed rates removed from 3rd quartile</a:t>
            </a:r>
          </a:p>
          <a:p>
            <a:pPr marL="749300" lvl="3">
              <a:buFont typeface="Arial" panose="020F0502020204030204" pitchFamily="34" charset="0"/>
              <a:buChar char="•"/>
            </a:pPr>
            <a:r>
              <a:rPr lang="en-US" sz="2400">
                <a:cs typeface="Calibri" panose="020F0502020204030204"/>
              </a:rPr>
              <a:t>10% of total removed rates removed from 4th quartile</a:t>
            </a:r>
          </a:p>
          <a:p>
            <a:pPr marL="749300" lvl="3">
              <a:buFont typeface="Arial" panose="020F0502020204030204" pitchFamily="34" charset="0"/>
              <a:buChar char="•"/>
            </a:pPr>
            <a:endParaRPr lang="en-US" sz="2400">
              <a:cs typeface="Calibri" panose="020F0502020204030204"/>
            </a:endParaRPr>
          </a:p>
        </p:txBody>
      </p:sp>
    </p:spTree>
    <p:extLst>
      <p:ext uri="{BB962C8B-B14F-4D97-AF65-F5344CB8AC3E}">
        <p14:creationId xmlns:p14="http://schemas.microsoft.com/office/powerpoint/2010/main" val="15742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F814-31A7-45AE-9A5E-2A8E5C5F4A33}"/>
              </a:ext>
            </a:extLst>
          </p:cNvPr>
          <p:cNvSpPr>
            <a:spLocks noGrp="1"/>
          </p:cNvSpPr>
          <p:nvPr>
            <p:ph type="title"/>
          </p:nvPr>
        </p:nvSpPr>
        <p:spPr/>
        <p:txBody>
          <a:bodyPr/>
          <a:lstStyle/>
          <a:p>
            <a:r>
              <a:rPr lang="en-US">
                <a:cs typeface="Calibri Light"/>
              </a:rPr>
              <a:t>Imputation Methods</a:t>
            </a:r>
            <a:endParaRPr lang="en-US"/>
          </a:p>
        </p:txBody>
      </p:sp>
      <p:sp>
        <p:nvSpPr>
          <p:cNvPr id="3" name="Content Placeholder 2">
            <a:extLst>
              <a:ext uri="{FF2B5EF4-FFF2-40B4-BE49-F238E27FC236}">
                <a16:creationId xmlns:a16="http://schemas.microsoft.com/office/drawing/2014/main" id="{EF226E96-6961-4B21-86E3-2BD2D39ABC54}"/>
              </a:ext>
            </a:extLst>
          </p:cNvPr>
          <p:cNvSpPr>
            <a:spLocks noGrp="1"/>
          </p:cNvSpPr>
          <p:nvPr>
            <p:ph idx="1"/>
          </p:nvPr>
        </p:nvSpPr>
        <p:spPr/>
        <p:txBody>
          <a:bodyPr vert="horz" lIns="0" tIns="45720" rIns="0" bIns="45720" rtlCol="0" anchor="t">
            <a:normAutofit/>
          </a:bodyPr>
          <a:lstStyle/>
          <a:p>
            <a:pPr marL="342900" indent="-342900">
              <a:buFont typeface="Arial" panose="020F0502020204030204" pitchFamily="34" charset="0"/>
              <a:buChar char="•"/>
            </a:pPr>
            <a:r>
              <a:rPr lang="en-US" sz="2800">
                <a:cs typeface="Calibri" panose="020F0502020204030204"/>
              </a:rPr>
              <a:t>Last Value Carried Forward (LVCF)</a:t>
            </a:r>
          </a:p>
          <a:p>
            <a:pPr marL="342900" indent="-342900">
              <a:buFont typeface="Arial" panose="020F0502020204030204" pitchFamily="34" charset="0"/>
              <a:buChar char="•"/>
            </a:pPr>
            <a:r>
              <a:rPr lang="en-US" sz="2800">
                <a:cs typeface="Calibri" panose="020F0502020204030204"/>
              </a:rPr>
              <a:t>Mean Imputation</a:t>
            </a:r>
          </a:p>
          <a:p>
            <a:pPr marL="342900" indent="-342900">
              <a:buFont typeface="Arial" panose="020F0502020204030204" pitchFamily="34" charset="0"/>
              <a:buChar char="•"/>
            </a:pPr>
            <a:r>
              <a:rPr lang="en-US" sz="2800">
                <a:cs typeface="Calibri" panose="020F0502020204030204"/>
              </a:rPr>
              <a:t>Generalized Linear Mixed Models (GLMM)</a:t>
            </a:r>
          </a:p>
          <a:p>
            <a:pPr marL="342900" indent="-342900">
              <a:buFont typeface="Arial" panose="020F0502020204030204" pitchFamily="34" charset="0"/>
              <a:buChar char="•"/>
            </a:pPr>
            <a:r>
              <a:rPr lang="en-US" sz="2800">
                <a:cs typeface="Calibri" panose="020F0502020204030204"/>
              </a:rPr>
              <a:t>2 variations of K-Nearest Neighbors (KNN)</a:t>
            </a:r>
          </a:p>
          <a:p>
            <a:pPr marL="715010" lvl="1" indent="-514350">
              <a:buAutoNum type="arabicParenR"/>
            </a:pPr>
            <a:r>
              <a:rPr lang="en-US" sz="2600">
                <a:solidFill>
                  <a:srgbClr val="404040"/>
                </a:solidFill>
                <a:cs typeface="Calibri" panose="020F0502020204030204"/>
              </a:rPr>
              <a:t>Predict the Suicide Rate for a given year</a:t>
            </a:r>
          </a:p>
          <a:p>
            <a:pPr marL="715010" lvl="1" indent="-514350">
              <a:buAutoNum type="arabicParenR"/>
            </a:pPr>
            <a:r>
              <a:rPr lang="en-US" sz="2600">
                <a:solidFill>
                  <a:srgbClr val="404040"/>
                </a:solidFill>
                <a:cs typeface="Calibri" panose="020F0502020204030204"/>
              </a:rPr>
              <a:t>Pr</a:t>
            </a:r>
            <a:r>
              <a:rPr lang="en-US" sz="2600">
                <a:cs typeface="Calibri" panose="020F0502020204030204"/>
              </a:rPr>
              <a:t>edict the Change in Suicide Rate for a given year</a:t>
            </a:r>
            <a:endParaRPr lang="en-US"/>
          </a:p>
          <a:p>
            <a:pPr marL="342900" indent="-342900">
              <a:buFont typeface="Arial" panose="020F0502020204030204" pitchFamily="34" charset="0"/>
              <a:buChar char="•"/>
            </a:pPr>
            <a:endParaRPr lang="en-US" sz="2800">
              <a:cs typeface="Calibri" panose="020F0502020204030204"/>
            </a:endParaRPr>
          </a:p>
        </p:txBody>
      </p:sp>
    </p:spTree>
    <p:extLst>
      <p:ext uri="{BB962C8B-B14F-4D97-AF65-F5344CB8AC3E}">
        <p14:creationId xmlns:p14="http://schemas.microsoft.com/office/powerpoint/2010/main" val="178298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BEFD-1C6C-47E7-9804-E21856BE030F}"/>
              </a:ext>
            </a:extLst>
          </p:cNvPr>
          <p:cNvSpPr>
            <a:spLocks noGrp="1"/>
          </p:cNvSpPr>
          <p:nvPr>
            <p:ph type="title"/>
          </p:nvPr>
        </p:nvSpPr>
        <p:spPr/>
        <p:txBody>
          <a:bodyPr/>
          <a:lstStyle/>
          <a:p>
            <a:r>
              <a:rPr lang="en-US">
                <a:cs typeface="Calibri Light"/>
              </a:rPr>
              <a:t>Last Value Carried Forward</a:t>
            </a:r>
            <a:endParaRPr lang="en-US"/>
          </a:p>
        </p:txBody>
      </p:sp>
      <p:sp>
        <p:nvSpPr>
          <p:cNvPr id="3" name="Content Placeholder 2">
            <a:extLst>
              <a:ext uri="{FF2B5EF4-FFF2-40B4-BE49-F238E27FC236}">
                <a16:creationId xmlns:a16="http://schemas.microsoft.com/office/drawing/2014/main" id="{D5CAC242-363C-423A-AB5A-2B4B3BDACA19}"/>
              </a:ext>
            </a:extLst>
          </p:cNvPr>
          <p:cNvSpPr>
            <a:spLocks noGrp="1"/>
          </p:cNvSpPr>
          <p:nvPr>
            <p:ph idx="1"/>
          </p:nvPr>
        </p:nvSpPr>
        <p:spPr/>
        <p:txBody>
          <a:bodyPr vert="horz" lIns="0" tIns="45720" rIns="0" bIns="45720" rtlCol="0" anchor="t">
            <a:normAutofit/>
          </a:bodyPr>
          <a:lstStyle/>
          <a:p>
            <a:r>
              <a:rPr lang="en-US" sz="2400">
                <a:cs typeface="Calibri"/>
              </a:rPr>
              <a:t>Within each level of the clustering variable, impute the missing value at a specific time point with the observed value that occurs immediately before the missing value.</a:t>
            </a:r>
          </a:p>
          <a:p>
            <a:endParaRPr lang="en-US" sz="2400">
              <a:cs typeface="Calibri"/>
            </a:endParaRPr>
          </a:p>
          <a:p>
            <a:endParaRPr lang="en-US" sz="2400">
              <a:cs typeface="Calibri"/>
            </a:endParaRPr>
          </a:p>
        </p:txBody>
      </p:sp>
      <p:graphicFrame>
        <p:nvGraphicFramePr>
          <p:cNvPr id="4" name="Table 4">
            <a:extLst>
              <a:ext uri="{FF2B5EF4-FFF2-40B4-BE49-F238E27FC236}">
                <a16:creationId xmlns:a16="http://schemas.microsoft.com/office/drawing/2014/main" id="{6C5C303A-6F5D-4ACD-9528-823B89EFABE0}"/>
              </a:ext>
            </a:extLst>
          </p:cNvPr>
          <p:cNvGraphicFramePr>
            <a:graphicFrameLocks noGrp="1"/>
          </p:cNvGraphicFramePr>
          <p:nvPr>
            <p:extLst>
              <p:ext uri="{D42A27DB-BD31-4B8C-83A1-F6EECF244321}">
                <p14:modId xmlns:p14="http://schemas.microsoft.com/office/powerpoint/2010/main" val="195433804"/>
              </p:ext>
            </p:extLst>
          </p:nvPr>
        </p:nvGraphicFramePr>
        <p:xfrm>
          <a:off x="2961939" y="3304212"/>
          <a:ext cx="6056853" cy="1854197"/>
        </p:xfrm>
        <a:graphic>
          <a:graphicData uri="http://schemas.openxmlformats.org/drawingml/2006/table">
            <a:tbl>
              <a:tblPr firstRow="1" bandRow="1">
                <a:tableStyleId>{5C22544A-7EE6-4342-B048-85BDC9FD1C3A}</a:tableStyleId>
              </a:tblPr>
              <a:tblGrid>
                <a:gridCol w="2018951">
                  <a:extLst>
                    <a:ext uri="{9D8B030D-6E8A-4147-A177-3AD203B41FA5}">
                      <a16:colId xmlns:a16="http://schemas.microsoft.com/office/drawing/2014/main" val="603442124"/>
                    </a:ext>
                  </a:extLst>
                </a:gridCol>
                <a:gridCol w="2018951">
                  <a:extLst>
                    <a:ext uri="{9D8B030D-6E8A-4147-A177-3AD203B41FA5}">
                      <a16:colId xmlns:a16="http://schemas.microsoft.com/office/drawing/2014/main" val="3544019832"/>
                    </a:ext>
                  </a:extLst>
                </a:gridCol>
                <a:gridCol w="2018951">
                  <a:extLst>
                    <a:ext uri="{9D8B030D-6E8A-4147-A177-3AD203B41FA5}">
                      <a16:colId xmlns:a16="http://schemas.microsoft.com/office/drawing/2014/main" val="901413007"/>
                    </a:ext>
                  </a:extLst>
                </a:gridCol>
              </a:tblGrid>
              <a:tr h="370840">
                <a:tc>
                  <a:txBody>
                    <a:bodyPr/>
                    <a:lstStyle/>
                    <a:p>
                      <a:r>
                        <a:rPr lang="en-US"/>
                        <a:t>Country</a:t>
                      </a:r>
                    </a:p>
                  </a:txBody>
                  <a:tcPr/>
                </a:tc>
                <a:tc>
                  <a:txBody>
                    <a:bodyPr/>
                    <a:lstStyle/>
                    <a:p>
                      <a:pPr lvl="0">
                        <a:buNone/>
                      </a:pPr>
                      <a:r>
                        <a:rPr lang="en-US"/>
                        <a:t>Year</a:t>
                      </a:r>
                    </a:p>
                  </a:txBody>
                  <a:tcPr/>
                </a:tc>
                <a:tc>
                  <a:txBody>
                    <a:bodyPr/>
                    <a:lstStyle/>
                    <a:p>
                      <a:r>
                        <a:rPr lang="en-US"/>
                        <a:t>Suicide Rate/100k</a:t>
                      </a:r>
                    </a:p>
                  </a:txBody>
                  <a:tcPr/>
                </a:tc>
                <a:extLst>
                  <a:ext uri="{0D108BD9-81ED-4DB2-BD59-A6C34878D82A}">
                    <a16:rowId xmlns:a16="http://schemas.microsoft.com/office/drawing/2014/main" val="897282211"/>
                  </a:ext>
                </a:extLst>
              </a:tr>
              <a:tr h="370840">
                <a:tc>
                  <a:txBody>
                    <a:bodyPr/>
                    <a:lstStyle/>
                    <a:p>
                      <a:r>
                        <a:rPr lang="en-US"/>
                        <a:t>U.S.</a:t>
                      </a:r>
                    </a:p>
                  </a:txBody>
                  <a:tcPr/>
                </a:tc>
                <a:tc>
                  <a:txBody>
                    <a:bodyPr/>
                    <a:lstStyle/>
                    <a:p>
                      <a:pPr lvl="0">
                        <a:buNone/>
                      </a:pPr>
                      <a:r>
                        <a:rPr lang="en-US"/>
                        <a:t>2000</a:t>
                      </a:r>
                    </a:p>
                  </a:txBody>
                  <a:tcPr/>
                </a:tc>
                <a:tc>
                  <a:txBody>
                    <a:bodyPr/>
                    <a:lstStyle/>
                    <a:p>
                      <a:pPr lvl="0">
                        <a:buNone/>
                      </a:pPr>
                      <a:r>
                        <a:rPr lang="en-US" sz="1800" b="0" i="0" u="none" strike="noStrike" noProof="0">
                          <a:latin typeface="Calibri"/>
                        </a:rPr>
                        <a:t>11.20</a:t>
                      </a:r>
                      <a:endParaRPr lang="en-US"/>
                    </a:p>
                  </a:txBody>
                  <a:tcPr/>
                </a:tc>
                <a:extLst>
                  <a:ext uri="{0D108BD9-81ED-4DB2-BD59-A6C34878D82A}">
                    <a16:rowId xmlns:a16="http://schemas.microsoft.com/office/drawing/2014/main" val="691040673"/>
                  </a:ext>
                </a:extLst>
              </a:tr>
              <a:tr h="370840">
                <a:tc>
                  <a:txBody>
                    <a:bodyPr/>
                    <a:lstStyle/>
                    <a:p>
                      <a:pPr lvl="0">
                        <a:buNone/>
                      </a:pPr>
                      <a:r>
                        <a:rPr lang="en-US" sz="1800" b="0" i="0" u="none" strike="noStrike" noProof="0">
                          <a:latin typeface="Calibri"/>
                        </a:rPr>
                        <a:t>U.S.</a:t>
                      </a:r>
                      <a:endParaRPr lang="en-US"/>
                    </a:p>
                  </a:txBody>
                  <a:tcPr/>
                </a:tc>
                <a:tc>
                  <a:txBody>
                    <a:bodyPr/>
                    <a:lstStyle/>
                    <a:p>
                      <a:pPr lvl="0">
                        <a:buNone/>
                      </a:pPr>
                      <a:r>
                        <a:rPr lang="en-US"/>
                        <a:t>2001</a:t>
                      </a:r>
                    </a:p>
                  </a:txBody>
                  <a:tcPr/>
                </a:tc>
                <a:tc>
                  <a:txBody>
                    <a:bodyPr/>
                    <a:lstStyle/>
                    <a:p>
                      <a:pPr lvl="0">
                        <a:buNone/>
                      </a:pPr>
                      <a:r>
                        <a:rPr lang="en-US" sz="1800" b="0" i="0" u="none" strike="noStrike" noProof="0">
                          <a:latin typeface="Calibri"/>
                        </a:rPr>
                        <a:t>11.53</a:t>
                      </a:r>
                      <a:endParaRPr lang="en-US"/>
                    </a:p>
                  </a:txBody>
                  <a:tcPr/>
                </a:tc>
                <a:extLst>
                  <a:ext uri="{0D108BD9-81ED-4DB2-BD59-A6C34878D82A}">
                    <a16:rowId xmlns:a16="http://schemas.microsoft.com/office/drawing/2014/main" val="1046297958"/>
                  </a:ext>
                </a:extLst>
              </a:tr>
              <a:tr h="370839">
                <a:tc>
                  <a:txBody>
                    <a:bodyPr/>
                    <a:lstStyle/>
                    <a:p>
                      <a:pPr lvl="0">
                        <a:buNone/>
                      </a:pPr>
                      <a:r>
                        <a:rPr lang="en-US" sz="1800" b="0" i="0" u="none" strike="noStrike" noProof="0">
                          <a:latin typeface="Calibri"/>
                        </a:rPr>
                        <a:t>U.S.</a:t>
                      </a:r>
                      <a:endParaRPr lang="en-US"/>
                    </a:p>
                  </a:txBody>
                  <a:tcPr/>
                </a:tc>
                <a:tc>
                  <a:txBody>
                    <a:bodyPr/>
                    <a:lstStyle/>
                    <a:p>
                      <a:pPr lvl="0">
                        <a:buNone/>
                      </a:pPr>
                      <a:r>
                        <a:rPr lang="en-US"/>
                        <a:t>2002</a:t>
                      </a:r>
                    </a:p>
                  </a:txBody>
                  <a:tcPr/>
                </a:tc>
                <a:tc>
                  <a:txBody>
                    <a:bodyPr/>
                    <a:lstStyle/>
                    <a:p>
                      <a:pPr lvl="0">
                        <a:buNone/>
                      </a:pPr>
                      <a:r>
                        <a:rPr lang="en-US"/>
                        <a:t>NA</a:t>
                      </a:r>
                    </a:p>
                  </a:txBody>
                  <a:tcPr/>
                </a:tc>
                <a:extLst>
                  <a:ext uri="{0D108BD9-81ED-4DB2-BD59-A6C34878D82A}">
                    <a16:rowId xmlns:a16="http://schemas.microsoft.com/office/drawing/2014/main" val="820222346"/>
                  </a:ext>
                </a:extLst>
              </a:tr>
              <a:tr h="370838">
                <a:tc>
                  <a:txBody>
                    <a:bodyPr/>
                    <a:lstStyle/>
                    <a:p>
                      <a:pPr lvl="0">
                        <a:buNone/>
                      </a:pPr>
                      <a:r>
                        <a:rPr lang="en-US" sz="1800" b="0" i="0" u="none" strike="noStrike" noProof="0">
                          <a:latin typeface="Calibri"/>
                        </a:rPr>
                        <a:t>U.S.</a:t>
                      </a:r>
                      <a:endParaRPr lang="en-US"/>
                    </a:p>
                  </a:txBody>
                  <a:tcPr/>
                </a:tc>
                <a:tc>
                  <a:txBody>
                    <a:bodyPr/>
                    <a:lstStyle/>
                    <a:p>
                      <a:pPr lvl="0">
                        <a:buNone/>
                      </a:pPr>
                      <a:r>
                        <a:rPr lang="en-US"/>
                        <a:t>2003</a:t>
                      </a:r>
                    </a:p>
                  </a:txBody>
                  <a:tcPr/>
                </a:tc>
                <a:tc>
                  <a:txBody>
                    <a:bodyPr/>
                    <a:lstStyle/>
                    <a:p>
                      <a:pPr lvl="0">
                        <a:buNone/>
                      </a:pPr>
                      <a:r>
                        <a:rPr lang="en-US" sz="1800" b="0" i="0" u="none" strike="noStrike" noProof="0">
                          <a:latin typeface="Calibri"/>
                        </a:rPr>
                        <a:t>11.61</a:t>
                      </a:r>
                      <a:endParaRPr lang="en-US"/>
                    </a:p>
                  </a:txBody>
                  <a:tcPr/>
                </a:tc>
                <a:extLst>
                  <a:ext uri="{0D108BD9-81ED-4DB2-BD59-A6C34878D82A}">
                    <a16:rowId xmlns:a16="http://schemas.microsoft.com/office/drawing/2014/main" val="3076422055"/>
                  </a:ext>
                </a:extLst>
              </a:tr>
            </a:tbl>
          </a:graphicData>
        </a:graphic>
      </p:graphicFrame>
      <p:sp>
        <p:nvSpPr>
          <p:cNvPr id="5" name="Oval 4">
            <a:extLst>
              <a:ext uri="{FF2B5EF4-FFF2-40B4-BE49-F238E27FC236}">
                <a16:creationId xmlns:a16="http://schemas.microsoft.com/office/drawing/2014/main" id="{A27D9FBB-EC36-462F-AC00-DACDC1E42E29}"/>
              </a:ext>
            </a:extLst>
          </p:cNvPr>
          <p:cNvSpPr/>
          <p:nvPr/>
        </p:nvSpPr>
        <p:spPr>
          <a:xfrm>
            <a:off x="6893858" y="4047564"/>
            <a:ext cx="950260" cy="3675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panose="020F0502020204030204"/>
            </a:endParaRPr>
          </a:p>
        </p:txBody>
      </p:sp>
      <p:sp>
        <p:nvSpPr>
          <p:cNvPr id="10" name="Arrow: Circular 9">
            <a:extLst>
              <a:ext uri="{FF2B5EF4-FFF2-40B4-BE49-F238E27FC236}">
                <a16:creationId xmlns:a16="http://schemas.microsoft.com/office/drawing/2014/main" id="{7DC0D829-FB3B-4E87-BC78-ED00E438F562}"/>
              </a:ext>
            </a:extLst>
          </p:cNvPr>
          <p:cNvSpPr/>
          <p:nvPr/>
        </p:nvSpPr>
        <p:spPr>
          <a:xfrm rot="5400000">
            <a:off x="7563281" y="3959228"/>
            <a:ext cx="566352" cy="937054"/>
          </a:xfrm>
          <a:prstGeom prst="circular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3664666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1</Notes>
  <HiddenSlides>1</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Retrospect</vt:lpstr>
      <vt:lpstr>Comparison of Missing Data Imputation Methods</vt:lpstr>
      <vt:lpstr>The Problem</vt:lpstr>
      <vt:lpstr>Motivation</vt:lpstr>
      <vt:lpstr>Delta Method</vt:lpstr>
      <vt:lpstr>Use Delta Method to get CI for % Change Over Time</vt:lpstr>
      <vt:lpstr>Types of Missing Data</vt:lpstr>
      <vt:lpstr>Our Dataset</vt:lpstr>
      <vt:lpstr>Imputation Methods</vt:lpstr>
      <vt:lpstr>Last Value Carried Forward</vt:lpstr>
      <vt:lpstr>Mean Imputation</vt:lpstr>
      <vt:lpstr>Generalized Linear Mixed Model (GLMM)</vt:lpstr>
      <vt:lpstr>The K Nearest Neighbors (KNN) Method</vt:lpstr>
      <vt:lpstr>2 KNN Methods</vt:lpstr>
      <vt:lpstr>Our Simulation</vt:lpstr>
      <vt:lpstr>Simulation 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2013-07-15T20:26:40Z</dcterms:created>
  <dcterms:modified xsi:type="dcterms:W3CDTF">2020-12-15T13:58:16Z</dcterms:modified>
</cp:coreProperties>
</file>