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  <p:sldId id="266" r:id="rId9"/>
    <p:sldId id="267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0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0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BE58-6953-4CCE-9D72-78D6920FE1F9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4010-0942-4FC3-A8DB-2B6C868E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tansql.com/" TargetMode="External"/><Relationship Id="rId2" Type="http://schemas.openxmlformats.org/officeDocument/2006/relationships/hyperlink" Target="mailto:ben.thul@spartansq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buckaroobay/3721809183" TargetMode="External"/><Relationship Id="rId3" Type="http://schemas.openxmlformats.org/officeDocument/2006/relationships/hyperlink" Target="https://technet.microsoft.com/en-us/library/bb677212(v=sql.105).aspx" TargetMode="External"/><Relationship Id="rId7" Type="http://schemas.openxmlformats.org/officeDocument/2006/relationships/hyperlink" Target="https://pixabay.com/en/leonardo-da-vinci-vitruvian-man-1125056/" TargetMode="External"/><Relationship Id="rId2" Type="http://schemas.openxmlformats.org/officeDocument/2006/relationships/hyperlink" Target="http://sqlblog.com/blogs/adam_machanic/archive/2015/04/07/re-inventing-the-recursive-ct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caveman-primeval-primitive-man-159359/" TargetMode="External"/><Relationship Id="rId5" Type="http://schemas.openxmlformats.org/officeDocument/2006/relationships/hyperlink" Target="https://commons.wikimedia.org/wiki/File:Frogner_Park_Trees.JPG" TargetMode="External"/><Relationship Id="rId4" Type="http://schemas.openxmlformats.org/officeDocument/2006/relationships/hyperlink" Target="https://msdn.microsoft.com/en-us/library/bb677193.aspx" TargetMode="External"/><Relationship Id="rId9" Type="http://schemas.openxmlformats.org/officeDocument/2006/relationships/hyperlink" Target="https://github.com/ben-thul/HierarchyCL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 Everywhere!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Querying Hierarchical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The Bad/Old Days</a:t>
            </a:r>
            <a:endParaRPr lang="en-US" sz="7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03" y="1825625"/>
            <a:ext cx="3831594" cy="4351338"/>
          </a:xfrm>
        </p:spPr>
      </p:pic>
    </p:spTree>
    <p:extLst>
      <p:ext uri="{BB962C8B-B14F-4D97-AF65-F5344CB8AC3E}">
        <p14:creationId xmlns:p14="http://schemas.microsoft.com/office/powerpoint/2010/main" val="16373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 you like JOINs!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Prior to SQL 2005, you could query this using </a:t>
            </a:r>
            <a:r>
              <a:rPr lang="en-US" dirty="0" err="1" smtClean="0"/>
              <a:t>UNION’d</a:t>
            </a:r>
            <a:r>
              <a:rPr lang="en-US" dirty="0" smtClean="0"/>
              <a:t> joins</a:t>
            </a:r>
          </a:p>
          <a:p>
            <a:pPr lvl="1"/>
            <a:r>
              <a:rPr lang="en-US" dirty="0" smtClean="0"/>
              <a:t>It was actually pretty efficient (for finding the lineage of a given ID)!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so great for getting “related” rows</a:t>
            </a:r>
            <a:endParaRPr lang="en-US" dirty="0" smtClean="0"/>
          </a:p>
          <a:p>
            <a:pPr lvl="1"/>
            <a:r>
              <a:rPr lang="en-US" dirty="0" smtClean="0"/>
              <a:t>But writing it was tedious.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 error prone. </a:t>
            </a:r>
            <a:endParaRPr lang="en-US" dirty="0" smtClean="0"/>
          </a:p>
          <a:p>
            <a:r>
              <a:rPr lang="en-US" dirty="0" smtClean="0"/>
              <a:t>The general pattern is as follows</a:t>
            </a:r>
          </a:p>
          <a:p>
            <a:pPr lvl="1"/>
            <a:r>
              <a:rPr lang="en-US" dirty="0" smtClean="0"/>
              <a:t>Find the root element, select it</a:t>
            </a:r>
          </a:p>
          <a:p>
            <a:pPr lvl="1"/>
            <a:r>
              <a:rPr lang="en-US" dirty="0" smtClean="0"/>
              <a:t>For each successive level, union the above with</a:t>
            </a:r>
          </a:p>
          <a:p>
            <a:pPr lvl="2"/>
            <a:r>
              <a:rPr lang="en-US" dirty="0" smtClean="0"/>
              <a:t>Find the previous level’s members </a:t>
            </a:r>
          </a:p>
          <a:p>
            <a:pPr lvl="2"/>
            <a:r>
              <a:rPr lang="en-US" dirty="0" smtClean="0"/>
              <a:t>Join with their immediate descendants</a:t>
            </a:r>
          </a:p>
          <a:p>
            <a:pPr lvl="1"/>
            <a:r>
              <a:rPr lang="en-US" dirty="0" smtClean="0"/>
              <a:t>Rinse/lather/repeat for as many levels as you have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983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Pre-2005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A Renaissance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72" y="1825625"/>
            <a:ext cx="3138855" cy="4351338"/>
          </a:xfrm>
        </p:spPr>
      </p:pic>
    </p:spTree>
    <p:extLst>
      <p:ext uri="{BB962C8B-B14F-4D97-AF65-F5344CB8AC3E}">
        <p14:creationId xmlns:p14="http://schemas.microsoft.com/office/powerpoint/2010/main" val="22919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SQL 2005, recursive queries were introduced</a:t>
            </a:r>
          </a:p>
          <a:p>
            <a:r>
              <a:rPr lang="en-US" dirty="0" smtClean="0"/>
              <a:t>Similar in spirit to the last style, except that we can teach a robot how to do those 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Queries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 get the “root” 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dbo.yourTable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union 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 get the children of the parents we’ve found so far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child.ID,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child.ParentID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dbo.yourTable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child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join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parent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child.ParentID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parent.ID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Queries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compared with the last style, we need only express the logic once, so much less error prone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Works well if the data is indeed </a:t>
            </a:r>
            <a:r>
              <a:rPr lang="en-US" dirty="0" err="1" smtClean="0">
                <a:sym typeface="Wingdings" panose="05000000000000000000" pitchFamily="2" charset="2"/>
              </a:rPr>
              <a:t>acyclical</a:t>
            </a:r>
            <a:r>
              <a:rPr lang="en-US" dirty="0" smtClean="0">
                <a:sym typeface="Wingdings" panose="05000000000000000000" pitchFamily="2" charset="2"/>
              </a:rPr>
              <a:t> (i.e. no a → b → … → a)</a:t>
            </a:r>
          </a:p>
          <a:p>
            <a:r>
              <a:rPr lang="en-US" dirty="0" smtClean="0"/>
              <a:t>Automatically adjusts depth based on new data</a:t>
            </a:r>
          </a:p>
          <a:p>
            <a:pPr lvl="1"/>
            <a:r>
              <a:rPr lang="en-US" dirty="0" smtClean="0"/>
              <a:t>As compared with the JOIN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 Queries</a:t>
            </a:r>
          </a:p>
        </p:txBody>
      </p:sp>
    </p:spTree>
    <p:extLst>
      <p:ext uri="{BB962C8B-B14F-4D97-AF65-F5344CB8AC3E}">
        <p14:creationId xmlns:p14="http://schemas.microsoft.com/office/powerpoint/2010/main" val="2323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Future is Bright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2039144"/>
            <a:ext cx="4927600" cy="3924300"/>
          </a:xfrm>
        </p:spPr>
      </p:pic>
    </p:spTree>
    <p:extLst>
      <p:ext uri="{BB962C8B-B14F-4D97-AF65-F5344CB8AC3E}">
        <p14:creationId xmlns:p14="http://schemas.microsoft.com/office/powerpoint/2010/main" val="24090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</a:t>
            </a:r>
            <a:r>
              <a:rPr lang="en-US" dirty="0" err="1" smtClean="0"/>
              <a:t>hierarchyid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hierarchyid</a:t>
            </a:r>
            <a:r>
              <a:rPr lang="en-US" dirty="0" smtClean="0"/>
              <a:t> is a CLR datatype that was introduced in SQL 2008</a:t>
            </a:r>
          </a:p>
          <a:p>
            <a:r>
              <a:rPr lang="en-US" dirty="0" smtClean="0"/>
              <a:t>Encodes a position within a hierarchy</a:t>
            </a:r>
          </a:p>
          <a:p>
            <a:r>
              <a:rPr lang="en-US" dirty="0" smtClean="0"/>
              <a:t>Provides methods for common operation</a:t>
            </a:r>
          </a:p>
          <a:p>
            <a:pPr lvl="1"/>
            <a:r>
              <a:rPr lang="en-US" dirty="0" err="1" smtClean="0"/>
              <a:t>IsDescendant</a:t>
            </a:r>
            <a:r>
              <a:rPr lang="en-US" dirty="0" smtClean="0"/>
              <a:t> – tests whether one node is a descendant of another</a:t>
            </a:r>
          </a:p>
          <a:p>
            <a:pPr lvl="1"/>
            <a:r>
              <a:rPr lang="en-US" dirty="0" err="1" smtClean="0"/>
              <a:t>GetAncestor</a:t>
            </a:r>
            <a:r>
              <a:rPr lang="en-US" dirty="0" smtClean="0"/>
              <a:t>(n) – walks the tree going up, getting the nth ancestor</a:t>
            </a:r>
          </a:p>
          <a:p>
            <a:pPr lvl="1"/>
            <a:r>
              <a:rPr lang="en-US" dirty="0" err="1" smtClean="0"/>
              <a:t>GetReparentedValue</a:t>
            </a:r>
            <a:r>
              <a:rPr lang="en-US" dirty="0" smtClean="0"/>
              <a:t> – moves a node from one parent to another</a:t>
            </a:r>
          </a:p>
          <a:p>
            <a:r>
              <a:rPr lang="en-US" dirty="0" err="1" smtClean="0"/>
              <a:t>Indexable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829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(Ben </a:t>
            </a:r>
            <a:r>
              <a:rPr lang="en-US" dirty="0" err="1" smtClean="0"/>
              <a:t>Thul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Engineer for </a:t>
            </a:r>
            <a:r>
              <a:rPr lang="en-US" dirty="0" err="1" smtClean="0"/>
              <a:t>SurveyMonkey</a:t>
            </a:r>
            <a:endParaRPr lang="en-US" dirty="0" smtClean="0"/>
          </a:p>
          <a:p>
            <a:r>
              <a:rPr lang="en-US" dirty="0" smtClean="0"/>
              <a:t>MCITP – Administrator/Developer</a:t>
            </a:r>
          </a:p>
          <a:p>
            <a:r>
              <a:rPr lang="en-US" dirty="0" smtClean="0"/>
              <a:t>Contact Info</a:t>
            </a:r>
          </a:p>
          <a:p>
            <a:pPr lvl="1"/>
            <a:r>
              <a:rPr lang="en-US" dirty="0" smtClean="0"/>
              <a:t>e: </a:t>
            </a:r>
            <a:r>
              <a:rPr lang="en-US" dirty="0" smtClean="0">
                <a:hlinkClick r:id="rId2"/>
              </a:rPr>
              <a:t>ben.thul@spartansql.com</a:t>
            </a:r>
            <a:endParaRPr lang="en-US" dirty="0" smtClean="0"/>
          </a:p>
          <a:p>
            <a:pPr lvl="1"/>
            <a:r>
              <a:rPr lang="en-US" dirty="0" smtClean="0"/>
              <a:t>t: @</a:t>
            </a:r>
            <a:r>
              <a:rPr lang="en-US" dirty="0" err="1" smtClean="0"/>
              <a:t>spartansql</a:t>
            </a:r>
            <a:endParaRPr lang="en-US" dirty="0" smtClean="0"/>
          </a:p>
          <a:p>
            <a:pPr lvl="1"/>
            <a:r>
              <a:rPr lang="en-US" dirty="0" smtClean="0"/>
              <a:t>w: </a:t>
            </a:r>
            <a:r>
              <a:rPr lang="en-US" dirty="0" smtClean="0">
                <a:hlinkClick r:id="rId3"/>
              </a:rPr>
              <a:t>http://www.spartansql.com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1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looking at the value (i.e. select h from table) will yield a </a:t>
            </a:r>
            <a:r>
              <a:rPr lang="en-US" dirty="0" err="1" smtClean="0"/>
              <a:t>varbinary</a:t>
            </a:r>
            <a:r>
              <a:rPr lang="en-US" dirty="0" smtClean="0"/>
              <a:t>-looking value (e.g. 0x5D5E00E7B21FF800001F123F000006ECCC)</a:t>
            </a:r>
          </a:p>
          <a:p>
            <a:r>
              <a:rPr lang="en-US" dirty="0" smtClean="0"/>
              <a:t>You can look at a more readable version by calling the </a:t>
            </a:r>
            <a:r>
              <a:rPr lang="en-US" dirty="0" err="1" smtClean="0"/>
              <a:t>ToString</a:t>
            </a:r>
            <a:r>
              <a:rPr lang="en-US" dirty="0" smtClean="0"/>
              <a:t>() method on it (e.g. /1/10/92/919/9184/12345/)</a:t>
            </a:r>
          </a:p>
          <a:p>
            <a:r>
              <a:rPr lang="en-US" dirty="0" smtClean="0"/>
              <a:t>You can also specify your values in the human-readable version above for the purposes of equality testing, inserts, updates, etc.</a:t>
            </a:r>
          </a:p>
          <a:p>
            <a:pPr lvl="1"/>
            <a:r>
              <a:rPr lang="en-US" dirty="0" smtClean="0"/>
              <a:t>Implicit conversion will take care of things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hierarchyid</a:t>
            </a:r>
            <a:r>
              <a:rPr lang="en-US" dirty="0" smtClean="0"/>
              <a:t>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sqlblog.com/blogs/adam_machanic/archive/2015/04/07/re-inventing-the-recursive-cte.aspx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Script for sample data</a:t>
            </a:r>
          </a:p>
          <a:p>
            <a:r>
              <a:rPr lang="en-US" dirty="0">
                <a:hlinkClick r:id="rId3"/>
              </a:rPr>
              <a:t>https://technet.microsoft.com/en-us/library/bb677212(v=sql.105).</a:t>
            </a:r>
            <a:r>
              <a:rPr lang="en-US" dirty="0" smtClean="0">
                <a:hlinkClick r:id="rId3"/>
              </a:rPr>
              <a:t>aspx</a:t>
            </a:r>
            <a:r>
              <a:rPr lang="en-US" dirty="0" smtClean="0"/>
              <a:t> – Working with hierarchical data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msdn.microsoft.com/en-us/library/bb677193.aspx</a:t>
            </a:r>
            <a:r>
              <a:rPr lang="en-US" dirty="0" smtClean="0"/>
              <a:t> - </a:t>
            </a:r>
            <a:r>
              <a:rPr lang="en-US" dirty="0" err="1" smtClean="0"/>
              <a:t>hierarchyid</a:t>
            </a:r>
            <a:r>
              <a:rPr lang="en-US" dirty="0" smtClean="0"/>
              <a:t> method reference</a:t>
            </a:r>
          </a:p>
          <a:p>
            <a:r>
              <a:rPr lang="en-US" dirty="0">
                <a:hlinkClick r:id="rId5"/>
              </a:rPr>
              <a:t>https://commons.wikimedia.org/wiki/File:Frogner_Park_Trees.JPG</a:t>
            </a:r>
            <a:endParaRPr lang="en-US" dirty="0"/>
          </a:p>
          <a:p>
            <a:r>
              <a:rPr lang="en-US" dirty="0">
                <a:hlinkClick r:id="rId6"/>
              </a:rPr>
              <a:t>https://pixabay.com/en/caveman-primeval-primitive-man-159359/</a:t>
            </a:r>
            <a:endParaRPr lang="en-US" dirty="0"/>
          </a:p>
          <a:p>
            <a:r>
              <a:rPr lang="en-US" dirty="0">
                <a:hlinkClick r:id="rId7"/>
              </a:rPr>
              <a:t>https://pixabay.com/en/leonardo-da-vinci-vitruvian-man-1125056/</a:t>
            </a:r>
            <a:endParaRPr lang="en-US" dirty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www.flickr.com/photos/buckaroobay/3721809183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https://github.com/ben-thul/HierarchyCLR</a:t>
            </a:r>
            <a:r>
              <a:rPr lang="en-US" dirty="0" smtClean="0"/>
              <a:t> - </a:t>
            </a:r>
            <a:r>
              <a:rPr lang="en-US" smtClean="0"/>
              <a:t>CLR source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it turns out, trees are good for modeling certain real-world phenomena</a:t>
            </a:r>
          </a:p>
          <a:p>
            <a:pPr lvl="1"/>
            <a:r>
              <a:rPr lang="en-US" dirty="0" err="1" smtClean="0"/>
              <a:t>Matri</a:t>
            </a:r>
            <a:r>
              <a:rPr lang="en-US" dirty="0" smtClean="0"/>
              <a:t>- or Patrilineal family trees</a:t>
            </a:r>
          </a:p>
          <a:p>
            <a:pPr lvl="1"/>
            <a:r>
              <a:rPr lang="en-US" dirty="0" smtClean="0"/>
              <a:t>Taxonomies (e.g. “Domain, Kingdom, Phylum, </a:t>
            </a:r>
            <a:r>
              <a:rPr lang="en-US" dirty="0" err="1" smtClean="0"/>
              <a:t>etc</a:t>
            </a:r>
            <a:r>
              <a:rPr lang="en-US" dirty="0" smtClean="0"/>
              <a:t>…”)</a:t>
            </a:r>
          </a:p>
          <a:p>
            <a:pPr lvl="1"/>
            <a:r>
              <a:rPr lang="en-US" dirty="0" smtClean="0"/>
              <a:t>Organizational Charts</a:t>
            </a:r>
          </a:p>
          <a:p>
            <a:pPr lvl="1"/>
            <a:r>
              <a:rPr lang="en-US" dirty="0" smtClean="0"/>
              <a:t>Hierarchical Categories</a:t>
            </a:r>
          </a:p>
        </p:txBody>
      </p:sp>
    </p:spTree>
    <p:extLst>
      <p:ext uri="{BB962C8B-B14F-4D97-AF65-F5344CB8AC3E}">
        <p14:creationId xmlns:p14="http://schemas.microsoft.com/office/powerpoint/2010/main" val="42293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hierarchy is modeled, it should be easy to answer questions like:</a:t>
            </a:r>
          </a:p>
          <a:p>
            <a:pPr lvl="1"/>
            <a:r>
              <a:rPr lang="en-US" dirty="0" smtClean="0"/>
              <a:t>What member(s) are related (either as ancestor, descendent, or sibling)?</a:t>
            </a:r>
          </a:p>
          <a:p>
            <a:pPr lvl="1"/>
            <a:r>
              <a:rPr lang="en-US" dirty="0" smtClean="0"/>
              <a:t>How far down the tree am I (i.e. some notion of “level”)?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For the purposes of this discussion, a tree is a defined set of parent/child relationships amongst a group of members in which the following are true</a:t>
            </a:r>
          </a:p>
          <a:p>
            <a:pPr lvl="1"/>
            <a:r>
              <a:rPr lang="en-US" dirty="0" smtClean="0"/>
              <a:t>No member is parent to itself</a:t>
            </a:r>
          </a:p>
          <a:p>
            <a:pPr lvl="1"/>
            <a:r>
              <a:rPr lang="en-US" dirty="0" smtClean="0"/>
              <a:t>One member is said to be superior to all other members. That is, all members can trace their lineage back to a single member</a:t>
            </a:r>
          </a:p>
          <a:p>
            <a:pPr lvl="1"/>
            <a:r>
              <a:rPr lang="en-US" dirty="0" smtClean="0"/>
              <a:t>Every member has at most one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Tree - Visualized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255" y="1825625"/>
            <a:ext cx="54554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strike="sngStrike" dirty="0" smtClean="0"/>
              <a:t>math nerds</a:t>
            </a:r>
            <a:r>
              <a:rPr lang="en-US" dirty="0" smtClean="0"/>
              <a:t> mathematicians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directed, </a:t>
            </a:r>
            <a:r>
              <a:rPr lang="en-US" dirty="0" err="1" smtClean="0"/>
              <a:t>acyclical</a:t>
            </a:r>
            <a:r>
              <a:rPr lang="en-US" dirty="0" smtClean="0"/>
              <a:t>, non-weighted graphs where each node has at most one edge going into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model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method is to use what is referred to as </a:t>
            </a:r>
            <a:r>
              <a:rPr lang="en-US" i="1" dirty="0" smtClean="0"/>
              <a:t>adjacency</a:t>
            </a:r>
            <a:endParaRPr lang="en-US" dirty="0" smtClean="0"/>
          </a:p>
          <a:p>
            <a:pPr lvl="1"/>
            <a:r>
              <a:rPr lang="en-US" dirty="0" smtClean="0"/>
              <a:t>i.e. Add a column to each record that says which record is the immediate predecessor of this record</a:t>
            </a:r>
          </a:p>
          <a:p>
            <a:r>
              <a:rPr lang="en-US" dirty="0" smtClean="0"/>
              <a:t>There are various techniques of traversing the records all the way up and all the way down to find all ancestors and descendants</a:t>
            </a:r>
          </a:p>
        </p:txBody>
      </p:sp>
    </p:spTree>
    <p:extLst>
      <p:ext uri="{BB962C8B-B14F-4D97-AF65-F5344CB8AC3E}">
        <p14:creationId xmlns:p14="http://schemas.microsoft.com/office/powerpoint/2010/main" val="37789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model this? – An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19212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61299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1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21683</TotalTime>
  <Words>774</Words>
  <Application>Microsoft Office PowerPoint</Application>
  <PresentationFormat>Custom</PresentationFormat>
  <Paragraphs>114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Trees Everywhere!</vt:lpstr>
      <vt:lpstr>About me (Ben Thul)</vt:lpstr>
      <vt:lpstr>Why do I care?</vt:lpstr>
      <vt:lpstr>Why do I care? – cont.</vt:lpstr>
      <vt:lpstr>What is a tree?</vt:lpstr>
      <vt:lpstr>A Tree - Visualized</vt:lpstr>
      <vt:lpstr>For the math nerds mathematicians</vt:lpstr>
      <vt:lpstr>How do I model this?</vt:lpstr>
      <vt:lpstr>How do I model this? – An Example</vt:lpstr>
      <vt:lpstr>The Bad/Old Days</vt:lpstr>
      <vt:lpstr>Hope you like JOINs!</vt:lpstr>
      <vt:lpstr>Demo Time</vt:lpstr>
      <vt:lpstr>A Renaissance</vt:lpstr>
      <vt:lpstr>Recursive Queries</vt:lpstr>
      <vt:lpstr>Recursive Queries - Example</vt:lpstr>
      <vt:lpstr>Recursive Queries – Continued</vt:lpstr>
      <vt:lpstr>Demo Time</vt:lpstr>
      <vt:lpstr>Your Future is Bright</vt:lpstr>
      <vt:lpstr>Introducing the hierarchyid</vt:lpstr>
      <vt:lpstr>What does it look like?</vt:lpstr>
      <vt:lpstr>Demo Time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Everywhere</dc:title>
  <dc:creator>Ben Thul</dc:creator>
  <cp:lastModifiedBy>Ben Thul</cp:lastModifiedBy>
  <cp:revision>27</cp:revision>
  <dcterms:created xsi:type="dcterms:W3CDTF">2016-06-25T22:43:35Z</dcterms:created>
  <dcterms:modified xsi:type="dcterms:W3CDTF">2016-10-22T06:24:15Z</dcterms:modified>
</cp:coreProperties>
</file>