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21"/>
  </p:notesMasterIdLst>
  <p:sldIdLst>
    <p:sldId id="256" r:id="rId5"/>
    <p:sldId id="257" r:id="rId6"/>
    <p:sldId id="258" r:id="rId7"/>
    <p:sldId id="271" r:id="rId8"/>
    <p:sldId id="259" r:id="rId9"/>
    <p:sldId id="268" r:id="rId10"/>
    <p:sldId id="269" r:id="rId11"/>
    <p:sldId id="260" r:id="rId12"/>
    <p:sldId id="270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x="9144000" cy="6858000" type="screen4x3"/>
  <p:notesSz cx="6858000" cy="9144000"/>
  <p:custShowLst>
    <p:custShow name="Rehearse" id="0">
      <p:sldLst/>
    </p:custShow>
    <p:custShow name="Final" id="1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1">
          <p15:clr>
            <a:srgbClr val="A4A3A4"/>
          </p15:clr>
        </p15:guide>
        <p15:guide id="2" orient="horz" pos="3406">
          <p15:clr>
            <a:srgbClr val="A4A3A4"/>
          </p15:clr>
        </p15:guide>
        <p15:guide id="3" orient="horz" pos="2542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nnifer" initials="J" lastIdx="2" clrIdx="0"/>
  <p:cmAuthor id="1" name="sabrenam" initials="s" lastIdx="14" clrIdx="1"/>
  <p:cmAuthor id="2" name="Haydn Richardson" initials="S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00000"/>
    <a:srgbClr val="FFFFFF"/>
    <a:srgbClr val="D628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29" autoAdjust="0"/>
    <p:restoredTop sz="89427" autoAdjust="0"/>
  </p:normalViewPr>
  <p:slideViewPr>
    <p:cSldViewPr snapToGrid="0" showGuides="1">
      <p:cViewPr varScale="1">
        <p:scale>
          <a:sx n="109" d="100"/>
          <a:sy n="109" d="100"/>
        </p:scale>
        <p:origin x="1236" y="96"/>
      </p:cViewPr>
      <p:guideLst>
        <p:guide orient="horz" pos="2001"/>
        <p:guide orient="horz" pos="3406"/>
        <p:guide orient="horz" pos="254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50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1D18D-108F-4210-A213-D441A585F8A3}" type="datetimeFigureOut">
              <a:rPr lang="en-US" smtClean="0"/>
              <a:pPr/>
              <a:t>2016-04-07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CD5C4-6E17-4298-A493-9FBE2F919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2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2725" y="2762251"/>
            <a:ext cx="5918200" cy="1143000"/>
          </a:xfrm>
        </p:spPr>
        <p:txBody>
          <a:bodyPr anchor="b">
            <a:noAutofit/>
          </a:bodyPr>
          <a:lstStyle>
            <a:lvl1pPr algn="r">
              <a:lnSpc>
                <a:spcPct val="90000"/>
              </a:lnSpc>
              <a:defRPr sz="3800" spc="-100" baseline="0">
                <a:ln w="3175"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9401" y="4095750"/>
            <a:ext cx="4581524" cy="461665"/>
          </a:xfrm>
        </p:spPr>
        <p:txBody>
          <a:bodyPr>
            <a:no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2000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752725" y="3981450"/>
            <a:ext cx="598487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011238"/>
            <a:ext cx="8382000" cy="1618905"/>
          </a:xfrm>
        </p:spPr>
        <p:txBody>
          <a:bodyPr/>
          <a:lstStyle>
            <a:lvl1pPr>
              <a:lnSpc>
                <a:spcPct val="90000"/>
              </a:lnSpc>
              <a:buSzPct val="100000"/>
              <a:buFont typeface="Arial" pitchFamily="34" charset="0"/>
              <a:buChar char="•"/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Segoe" pitchFamily="34" charset="0"/>
              <a:buChar char="−"/>
              <a:defRPr lang="en-US" sz="2000" kern="12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Segoe" pitchFamily="34" charset="0"/>
              <a:buChar char="−"/>
              <a:defRPr lang="en-US" sz="1800" kern="12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Segoe" pitchFamily="34" charset="0"/>
              <a:buChar char="−"/>
              <a:defRPr lang="en-US" sz="1800" kern="12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Segoe" pitchFamily="34" charset="0"/>
              <a:buChar char="−"/>
              <a:defRPr lang="en-US" sz="1800" kern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11238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11238"/>
            <a:ext cx="4114800" cy="1917448"/>
          </a:xfrm>
        </p:spPr>
        <p:txBody>
          <a:bodyPr/>
          <a:lstStyle>
            <a:lvl1pPr marL="339976" indent="-339976">
              <a:lnSpc>
                <a:spcPct val="90000"/>
              </a:lnSpc>
              <a:defRPr sz="2400"/>
            </a:lvl1pPr>
            <a:lvl2pPr marL="673338" indent="-325424">
              <a:lnSpc>
                <a:spcPct val="90000"/>
              </a:lnSpc>
              <a:defRPr sz="2000"/>
            </a:lvl2pPr>
            <a:lvl3pPr marL="953785" indent="-288384">
              <a:lnSpc>
                <a:spcPct val="90000"/>
              </a:lnSpc>
              <a:defRPr sz="1800"/>
            </a:lvl3pPr>
            <a:lvl4pPr marL="1227618" indent="-273833">
              <a:lnSpc>
                <a:spcPct val="90000"/>
              </a:lnSpc>
              <a:defRPr sz="1600"/>
            </a:lvl4pPr>
            <a:lvl5pPr marL="1516002" indent="-280447">
              <a:lnSpc>
                <a:spcPct val="90000"/>
              </a:lnSpc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11238"/>
            <a:ext cx="4114800" cy="1917448"/>
          </a:xfrm>
        </p:spPr>
        <p:txBody>
          <a:bodyPr/>
          <a:lstStyle>
            <a:lvl1pPr marL="347914" indent="-347914">
              <a:lnSpc>
                <a:spcPct val="90000"/>
              </a:lnSpc>
              <a:defRPr sz="2400"/>
            </a:lvl1pPr>
            <a:lvl2pPr marL="673338" indent="-339976">
              <a:lnSpc>
                <a:spcPct val="90000"/>
              </a:lnSpc>
              <a:defRPr sz="2000"/>
            </a:lvl2pPr>
            <a:lvl3pPr marL="961722" indent="-302936">
              <a:lnSpc>
                <a:spcPct val="90000"/>
              </a:lnSpc>
              <a:defRPr sz="1800"/>
            </a:lvl3pPr>
            <a:lvl4pPr marL="1227618" indent="-265896">
              <a:lnSpc>
                <a:spcPct val="90000"/>
              </a:lnSpc>
              <a:defRPr sz="1600"/>
            </a:lvl4pPr>
            <a:lvl5pPr marL="1516002" indent="-273833">
              <a:lnSpc>
                <a:spcPct val="90000"/>
              </a:lnSpc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11238"/>
            <a:ext cx="4114800" cy="27699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359061"/>
            <a:ext cx="4114800" cy="1394228"/>
          </a:xfrm>
        </p:spPr>
        <p:txBody>
          <a:bodyPr/>
          <a:lstStyle>
            <a:lvl1pPr marL="281770" indent="-281770">
              <a:defRPr sz="2000"/>
            </a:lvl1pPr>
            <a:lvl2pPr marL="562218" indent="-265896">
              <a:defRPr sz="1800"/>
            </a:lvl2pPr>
            <a:lvl3pPr marL="813562" indent="-243407">
              <a:defRPr sz="1600"/>
            </a:lvl3pPr>
            <a:lvl4pPr marL="1050354" indent="-228856">
              <a:defRPr sz="1600"/>
            </a:lvl4pPr>
            <a:lvl5pPr marL="1279210" indent="-206367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011238"/>
            <a:ext cx="4117019" cy="27699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59061"/>
            <a:ext cx="4117974" cy="1394228"/>
          </a:xfrm>
        </p:spPr>
        <p:txBody>
          <a:bodyPr/>
          <a:lstStyle>
            <a:lvl1pPr marL="296321" indent="-296321">
              <a:defRPr sz="2000"/>
            </a:lvl1pPr>
            <a:lvl2pPr marL="570155" indent="-273833">
              <a:defRPr sz="1800"/>
            </a:lvl2pPr>
            <a:lvl3pPr marL="821499" indent="-244730">
              <a:defRPr sz="1600"/>
            </a:lvl3pPr>
            <a:lvl4pPr marL="1050354" indent="-236793">
              <a:defRPr sz="1600"/>
            </a:lvl4pPr>
            <a:lvl5pPr marL="1279210" indent="-220919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52344" y="2761488"/>
            <a:ext cx="5916168" cy="1143000"/>
          </a:xfrm>
        </p:spPr>
        <p:txBody>
          <a:bodyPr anchor="b" anchorCtr="0">
            <a:noAutofit/>
          </a:bodyPr>
          <a:lstStyle>
            <a:lvl1pPr algn="r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Event Name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87368" y="4096512"/>
            <a:ext cx="4581144" cy="461665"/>
          </a:xfrm>
        </p:spPr>
        <p:txBody>
          <a:bodyPr>
            <a:noAutofit/>
          </a:bodyPr>
          <a:lstStyle>
            <a:lvl1pPr marL="0" indent="0" algn="r" defTabSz="914363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777777"/>
              </a:buClr>
              <a:buSzPct val="130000"/>
              <a:buFont typeface="Arial" pitchFamily="34" charset="0"/>
              <a:buNone/>
              <a:defRPr lang="en-US" sz="2000" kern="1200" dirty="0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Event Date | Location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752725" y="3981450"/>
            <a:ext cx="598487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bann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" y="5857875"/>
            <a:ext cx="6864728" cy="88577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12825"/>
            <a:ext cx="8382000" cy="161890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3200" b="0" kern="1200" cap="none" spc="-100" baseline="0" dirty="0" smtClean="0">
          <a:ln w="3175">
            <a:noFill/>
          </a:ln>
          <a:gradFill>
            <a:gsLst>
              <a:gs pos="0">
                <a:schemeClr val="bg1"/>
              </a:gs>
              <a:gs pos="100000">
                <a:schemeClr val="bg1"/>
              </a:gs>
            </a:gsLst>
            <a:lin ang="10800000" scaled="0"/>
          </a:gradFill>
          <a:effectLst/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363" rtl="0" eaLnBrk="1" latinLnBrk="0" hangingPunct="1">
        <a:lnSpc>
          <a:spcPct val="90000"/>
        </a:lnSpc>
        <a:spcBef>
          <a:spcPct val="20000"/>
        </a:spcBef>
        <a:buClr>
          <a:schemeClr val="bg1"/>
        </a:buClr>
        <a:buSzPct val="100000"/>
        <a:buFont typeface="Arial" pitchFamily="34" charset="0"/>
        <a:buChar char="•"/>
        <a:defRPr sz="2400" kern="1200">
          <a:gradFill>
            <a:gsLst>
              <a:gs pos="0">
                <a:schemeClr val="bg1"/>
              </a:gs>
              <a:gs pos="100000">
                <a:schemeClr val="bg1"/>
              </a:gs>
            </a:gsLst>
            <a:lin ang="5400000" scaled="0"/>
          </a:gradFill>
          <a:latin typeface="Segoe UI" pitchFamily="34" charset="0"/>
          <a:ea typeface="Segoe UI" pitchFamily="34" charset="0"/>
          <a:cs typeface="Segoe UI" pitchFamily="34" charset="0"/>
        </a:defRPr>
      </a:lvl1pPr>
      <a:lvl2pPr marL="628650" indent="-285750" algn="l" defTabSz="914363" rtl="0" eaLnBrk="1" latinLnBrk="0" hangingPunct="1">
        <a:lnSpc>
          <a:spcPct val="90000"/>
        </a:lnSpc>
        <a:spcBef>
          <a:spcPct val="20000"/>
        </a:spcBef>
        <a:buClr>
          <a:schemeClr val="bg1"/>
        </a:buClr>
        <a:buFont typeface="Segoe" pitchFamily="34" charset="0"/>
        <a:buChar char="−"/>
        <a:defRPr sz="2000" kern="1200">
          <a:gradFill>
            <a:gsLst>
              <a:gs pos="0">
                <a:schemeClr val="bg1"/>
              </a:gs>
              <a:gs pos="100000">
                <a:schemeClr val="bg1"/>
              </a:gs>
            </a:gsLst>
            <a:lin ang="5400000" scaled="0"/>
          </a:gradFill>
          <a:latin typeface="Segoe UI" pitchFamily="34" charset="0"/>
          <a:ea typeface="Segoe UI" pitchFamily="34" charset="0"/>
          <a:cs typeface="Segoe UI" pitchFamily="34" charset="0"/>
        </a:defRPr>
      </a:lvl2pPr>
      <a:lvl3pPr marL="914400" indent="-285750" algn="l" defTabSz="914363" rtl="0" eaLnBrk="1" latinLnBrk="0" hangingPunct="1">
        <a:lnSpc>
          <a:spcPct val="90000"/>
        </a:lnSpc>
        <a:spcBef>
          <a:spcPct val="20000"/>
        </a:spcBef>
        <a:buClr>
          <a:schemeClr val="bg1"/>
        </a:buClr>
        <a:buFont typeface="Segoe" pitchFamily="34" charset="0"/>
        <a:buChar char="−"/>
        <a:defRPr sz="1800" kern="1200">
          <a:gradFill>
            <a:gsLst>
              <a:gs pos="0">
                <a:schemeClr val="bg1"/>
              </a:gs>
              <a:gs pos="100000">
                <a:schemeClr val="bg1"/>
              </a:gs>
            </a:gsLst>
            <a:lin ang="5400000" scaled="0"/>
          </a:gradFill>
          <a:latin typeface="Segoe UI" pitchFamily="34" charset="0"/>
          <a:ea typeface="Segoe UI" pitchFamily="34" charset="0"/>
          <a:cs typeface="Segoe UI" pitchFamily="34" charset="0"/>
        </a:defRPr>
      </a:lvl3pPr>
      <a:lvl4pPr marL="1200150" indent="-285750" algn="l" defTabSz="914363" rtl="0" eaLnBrk="1" latinLnBrk="0" hangingPunct="1">
        <a:lnSpc>
          <a:spcPct val="90000"/>
        </a:lnSpc>
        <a:spcBef>
          <a:spcPct val="20000"/>
        </a:spcBef>
        <a:buClr>
          <a:schemeClr val="bg1"/>
        </a:buClr>
        <a:buFont typeface="Segoe" pitchFamily="34" charset="0"/>
        <a:buChar char="−"/>
        <a:defRPr sz="1800" kern="1200">
          <a:gradFill>
            <a:gsLst>
              <a:gs pos="0">
                <a:schemeClr val="bg1"/>
              </a:gs>
              <a:gs pos="100000">
                <a:schemeClr val="bg1"/>
              </a:gs>
            </a:gsLst>
            <a:lin ang="5400000" scaled="0"/>
          </a:gradFill>
          <a:latin typeface="Segoe UI" pitchFamily="34" charset="0"/>
          <a:ea typeface="Segoe UI" pitchFamily="34" charset="0"/>
          <a:cs typeface="Segoe UI" pitchFamily="34" charset="0"/>
        </a:defRPr>
      </a:lvl4pPr>
      <a:lvl5pPr marL="1485900" indent="-285750" algn="l" defTabSz="914363" rtl="0" eaLnBrk="1" latinLnBrk="0" hangingPunct="1">
        <a:lnSpc>
          <a:spcPct val="90000"/>
        </a:lnSpc>
        <a:spcBef>
          <a:spcPct val="20000"/>
        </a:spcBef>
        <a:buClr>
          <a:schemeClr val="bg1"/>
        </a:buClr>
        <a:buFont typeface="Segoe" pitchFamily="34" charset="0"/>
        <a:buChar char="−"/>
        <a:defRPr sz="1800" kern="1200">
          <a:gradFill>
            <a:gsLst>
              <a:gs pos="0">
                <a:schemeClr val="bg1"/>
              </a:gs>
              <a:gs pos="100000">
                <a:schemeClr val="bg1"/>
              </a:gs>
            </a:gsLst>
            <a:lin ang="5400000" scaled="0"/>
          </a:gradFill>
          <a:latin typeface="Segoe UI" pitchFamily="34" charset="0"/>
          <a:ea typeface="Segoe UI" pitchFamily="34" charset="0"/>
          <a:cs typeface="Segoe UI" pitchFamily="34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artansql.com/" TargetMode="External"/><Relationship Id="rId2" Type="http://schemas.openxmlformats.org/officeDocument/2006/relationships/hyperlink" Target="mailto:ben.thul@spartansql.co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Phonebook </a:t>
            </a:r>
            <a:r>
              <a:rPr lang="en-US" dirty="0" err="1" smtClean="0"/>
              <a:t>Phun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Learning indexing concepts with an analog phone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54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Non-clustered indexes –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11238"/>
            <a:ext cx="8382000" cy="4672048"/>
          </a:xfrm>
        </p:spPr>
        <p:txBody>
          <a:bodyPr/>
          <a:lstStyle/>
          <a:p>
            <a:r>
              <a:rPr lang="en-US" dirty="0"/>
              <a:t>What sorts of questions are easy to answer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“How many people named John Anderson are there?”</a:t>
            </a:r>
          </a:p>
          <a:p>
            <a:pPr lvl="1"/>
            <a:r>
              <a:rPr lang="en-US" dirty="0" smtClean="0"/>
              <a:t>“What are the 10 most popular given names?”</a:t>
            </a:r>
          </a:p>
          <a:p>
            <a:pPr lvl="1"/>
            <a:r>
              <a:rPr lang="en-US" dirty="0" smtClean="0"/>
              <a:t>Any question where given name is a component and at most family name is the only other piece of information required</a:t>
            </a:r>
          </a:p>
          <a:p>
            <a:r>
              <a:rPr lang="en-US" dirty="0" smtClean="0"/>
              <a:t>What sorts of questions are </a:t>
            </a:r>
            <a:r>
              <a:rPr lang="en-US" i="1" dirty="0" smtClean="0"/>
              <a:t>possible</a:t>
            </a:r>
            <a:r>
              <a:rPr lang="en-US" dirty="0" smtClean="0"/>
              <a:t> to answer using only this index?</a:t>
            </a:r>
          </a:p>
          <a:p>
            <a:pPr lvl="1"/>
            <a:r>
              <a:rPr lang="en-US" dirty="0" smtClean="0"/>
              <a:t>“What is the distribution of (</a:t>
            </a:r>
            <a:r>
              <a:rPr lang="en-US" dirty="0" err="1" smtClean="0"/>
              <a:t>FamilyName</a:t>
            </a:r>
            <a:r>
              <a:rPr lang="en-US" dirty="0" smtClean="0"/>
              <a:t>, </a:t>
            </a:r>
            <a:r>
              <a:rPr lang="en-US" dirty="0" err="1" smtClean="0"/>
              <a:t>GivenName</a:t>
            </a:r>
            <a:r>
              <a:rPr lang="en-US" dirty="0" smtClean="0"/>
              <a:t>)?”</a:t>
            </a:r>
          </a:p>
          <a:p>
            <a:pPr lvl="1"/>
            <a:r>
              <a:rPr lang="en-US" dirty="0" smtClean="0"/>
              <a:t>Any question involving only (</a:t>
            </a:r>
            <a:r>
              <a:rPr lang="en-US" dirty="0" err="1" smtClean="0"/>
              <a:t>GivenName</a:t>
            </a:r>
            <a:r>
              <a:rPr lang="en-US" dirty="0" smtClean="0"/>
              <a:t>, </a:t>
            </a:r>
            <a:r>
              <a:rPr lang="en-US" dirty="0" err="1" smtClean="0"/>
              <a:t>FamilyName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What sorts of questions are </a:t>
            </a:r>
            <a:r>
              <a:rPr lang="en-US" i="1" dirty="0" smtClean="0"/>
              <a:t>impossible</a:t>
            </a:r>
            <a:r>
              <a:rPr lang="en-US" dirty="0" smtClean="0"/>
              <a:t> to answer given only this index?</a:t>
            </a:r>
          </a:p>
          <a:p>
            <a:pPr lvl="1"/>
            <a:r>
              <a:rPr lang="en-US" dirty="0" smtClean="0"/>
              <a:t>“What is Steve Thompson’s phone number?”</a:t>
            </a:r>
          </a:p>
          <a:p>
            <a:pPr lvl="2"/>
            <a:r>
              <a:rPr lang="en-US" dirty="0" smtClean="0"/>
              <a:t>This can be answered by following the “Thompson, Steve” reference back to the main phone book. This is called a “Key Lookup” in SQL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022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columns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11238"/>
            <a:ext cx="8382000" cy="4512004"/>
          </a:xfrm>
        </p:spPr>
        <p:txBody>
          <a:bodyPr/>
          <a:lstStyle/>
          <a:p>
            <a:r>
              <a:rPr lang="en-US" dirty="0" smtClean="0"/>
              <a:t>Let’s augment the previous compressed phone book</a:t>
            </a:r>
          </a:p>
          <a:p>
            <a:r>
              <a:rPr lang="en-US" dirty="0" smtClean="0"/>
              <a:t>The typical use case now is that you’re still looking up by given name, but almost every time you do, you want to know that person’s phone number</a:t>
            </a:r>
          </a:p>
          <a:p>
            <a:pPr lvl="1"/>
            <a:r>
              <a:rPr lang="en-US" dirty="0" smtClean="0"/>
              <a:t>Now, when you look up your mate Aaron, instead of getting a pointer back into the main phone book, you see that his family name is </a:t>
            </a:r>
            <a:r>
              <a:rPr lang="en-US" dirty="0" err="1" smtClean="0"/>
              <a:t>Zocher</a:t>
            </a:r>
            <a:r>
              <a:rPr lang="en-US" dirty="0" smtClean="0"/>
              <a:t> and his phone number is 777-555-1234.</a:t>
            </a:r>
          </a:p>
          <a:p>
            <a:r>
              <a:rPr lang="en-US" dirty="0" smtClean="0"/>
              <a:t>If your typical usage pattern is “whenever I ask for certain records (</a:t>
            </a:r>
            <a:r>
              <a:rPr lang="en-US" dirty="0"/>
              <a:t>e</a:t>
            </a:r>
            <a:r>
              <a:rPr lang="en-US" dirty="0" smtClean="0"/>
              <a:t>.g. (</a:t>
            </a:r>
            <a:r>
              <a:rPr lang="en-US" dirty="0" err="1" smtClean="0"/>
              <a:t>GivenName</a:t>
            </a:r>
            <a:r>
              <a:rPr lang="en-US" dirty="0" smtClean="0"/>
              <a:t>, </a:t>
            </a:r>
            <a:r>
              <a:rPr lang="en-US" dirty="0" err="1" smtClean="0"/>
              <a:t>FamilyName</a:t>
            </a:r>
            <a:r>
              <a:rPr lang="en-US" dirty="0" smtClean="0"/>
              <a:t>)), I want certain other information (e.g. </a:t>
            </a:r>
            <a:r>
              <a:rPr lang="en-US" dirty="0" err="1" smtClean="0"/>
              <a:t>PhoneNumber</a:t>
            </a:r>
            <a:r>
              <a:rPr lang="en-US" dirty="0" smtClean="0"/>
              <a:t>))</a:t>
            </a:r>
          </a:p>
          <a:p>
            <a:r>
              <a:rPr lang="en-US" dirty="0" smtClean="0"/>
              <a:t>This can be more efficient than the clustered index even if the clustered index supports your query!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881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columns - 2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11238"/>
            <a:ext cx="8382000" cy="5010602"/>
          </a:xfrm>
        </p:spPr>
        <p:txBody>
          <a:bodyPr/>
          <a:lstStyle/>
          <a:p>
            <a:r>
              <a:rPr lang="en-US" dirty="0"/>
              <a:t>What sorts of questions are easy to answer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“How many people named John Anderson are there?”</a:t>
            </a:r>
          </a:p>
          <a:p>
            <a:pPr lvl="1"/>
            <a:r>
              <a:rPr lang="en-US" dirty="0" smtClean="0"/>
              <a:t>“What are the 10 most popular given names?”</a:t>
            </a:r>
          </a:p>
          <a:p>
            <a:pPr lvl="1"/>
            <a:r>
              <a:rPr lang="en-US" dirty="0" smtClean="0"/>
              <a:t>Any question where given name is a component and at most family name and/or phone number is the only other piece of information required</a:t>
            </a:r>
          </a:p>
          <a:p>
            <a:r>
              <a:rPr lang="en-US" dirty="0" smtClean="0"/>
              <a:t>What sorts of questions are </a:t>
            </a:r>
            <a:r>
              <a:rPr lang="en-US" i="1" dirty="0" smtClean="0"/>
              <a:t>possible</a:t>
            </a:r>
            <a:r>
              <a:rPr lang="en-US" dirty="0" smtClean="0"/>
              <a:t> to answer using only this index?</a:t>
            </a:r>
          </a:p>
          <a:p>
            <a:pPr lvl="1"/>
            <a:r>
              <a:rPr lang="en-US" dirty="0" smtClean="0"/>
              <a:t>“What is the distribution of (</a:t>
            </a:r>
            <a:r>
              <a:rPr lang="en-US" dirty="0" err="1" smtClean="0"/>
              <a:t>FamilyName</a:t>
            </a:r>
            <a:r>
              <a:rPr lang="en-US" dirty="0" smtClean="0"/>
              <a:t>, </a:t>
            </a:r>
            <a:r>
              <a:rPr lang="en-US" dirty="0" err="1" smtClean="0"/>
              <a:t>GivenName</a:t>
            </a:r>
            <a:r>
              <a:rPr lang="en-US" dirty="0" smtClean="0"/>
              <a:t>)?”</a:t>
            </a:r>
          </a:p>
          <a:p>
            <a:pPr lvl="1"/>
            <a:r>
              <a:rPr lang="en-US" dirty="0"/>
              <a:t>“What is Steve Thompson’s </a:t>
            </a:r>
            <a:r>
              <a:rPr lang="en-US" dirty="0" smtClean="0"/>
              <a:t>phone number?”</a:t>
            </a:r>
          </a:p>
          <a:p>
            <a:pPr lvl="1"/>
            <a:r>
              <a:rPr lang="en-US" dirty="0" smtClean="0"/>
              <a:t>Any question involving only </a:t>
            </a:r>
            <a:r>
              <a:rPr lang="en-US" dirty="0" err="1" smtClean="0"/>
              <a:t>GivenName</a:t>
            </a:r>
            <a:r>
              <a:rPr lang="en-US" dirty="0" smtClean="0"/>
              <a:t>, </a:t>
            </a:r>
            <a:r>
              <a:rPr lang="en-US" dirty="0" err="1" smtClean="0"/>
              <a:t>FamilyName</a:t>
            </a:r>
            <a:r>
              <a:rPr lang="en-US" dirty="0" smtClean="0"/>
              <a:t>, </a:t>
            </a:r>
            <a:r>
              <a:rPr lang="en-US" dirty="0" err="1" smtClean="0"/>
              <a:t>PhoneNumber</a:t>
            </a:r>
            <a:endParaRPr lang="en-US" dirty="0" smtClean="0"/>
          </a:p>
          <a:p>
            <a:r>
              <a:rPr lang="en-US" dirty="0" smtClean="0"/>
              <a:t>What sorts of questions are </a:t>
            </a:r>
            <a:r>
              <a:rPr lang="en-US" i="1" dirty="0" smtClean="0"/>
              <a:t>impossible</a:t>
            </a:r>
            <a:r>
              <a:rPr lang="en-US" dirty="0" smtClean="0"/>
              <a:t> to answer given only this index?</a:t>
            </a:r>
          </a:p>
          <a:p>
            <a:pPr lvl="1"/>
            <a:r>
              <a:rPr lang="en-US" dirty="0" smtClean="0"/>
              <a:t>“What is Steve Thompson’s address?”</a:t>
            </a:r>
          </a:p>
        </p:txBody>
      </p:sp>
    </p:spTree>
    <p:extLst>
      <p:ext uri="{BB962C8B-B14F-4D97-AF65-F5344CB8AC3E}">
        <p14:creationId xmlns:p14="http://schemas.microsoft.com/office/powerpoint/2010/main" val="2718952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Indexes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11238"/>
            <a:ext cx="8382000" cy="5644622"/>
          </a:xfrm>
        </p:spPr>
        <p:txBody>
          <a:bodyPr/>
          <a:lstStyle/>
          <a:p>
            <a:r>
              <a:rPr lang="en-US" dirty="0" smtClean="0"/>
              <a:t>I’ve been misleading you this entire time</a:t>
            </a:r>
          </a:p>
          <a:p>
            <a:r>
              <a:rPr lang="en-US" dirty="0" smtClean="0"/>
              <a:t>Every phone book you’ve ever used has a “where clause” attached to it</a:t>
            </a:r>
          </a:p>
          <a:p>
            <a:r>
              <a:rPr lang="en-US" dirty="0" smtClean="0"/>
              <a:t>Imagine that the master phone book has every person in the world in it</a:t>
            </a:r>
          </a:p>
          <a:p>
            <a:pPr lvl="1"/>
            <a:r>
              <a:rPr lang="en-US" dirty="0" smtClean="0"/>
              <a:t>The phone company probably has such a thing (if virtually)</a:t>
            </a:r>
          </a:p>
          <a:p>
            <a:r>
              <a:rPr lang="en-US" dirty="0"/>
              <a:t>I</a:t>
            </a:r>
            <a:r>
              <a:rPr lang="en-US" dirty="0" smtClean="0"/>
              <a:t>f you’re asking questions like “In the Greater Phoenix Metropolitan Area, how many people named ‘Gary Erikson’ are there?”, you wouldn’t use the master phone book</a:t>
            </a:r>
          </a:p>
          <a:p>
            <a:r>
              <a:rPr lang="en-US" dirty="0" smtClean="0"/>
              <a:t>The phone company creates location-specific versions of the master phone book</a:t>
            </a:r>
          </a:p>
          <a:p>
            <a:pPr lvl="1"/>
            <a:r>
              <a:rPr lang="en-US" dirty="0" smtClean="0"/>
              <a:t>The where clause for these phone books is “</a:t>
            </a:r>
            <a:r>
              <a:rPr lang="en-US" dirty="0"/>
              <a:t>where Address in </a:t>
            </a:r>
            <a:r>
              <a:rPr lang="en-US" dirty="0" smtClean="0"/>
              <a:t>(«list of cities in the Phoenix Metro»)”</a:t>
            </a:r>
          </a:p>
          <a:p>
            <a:r>
              <a:rPr lang="en-US" dirty="0" smtClean="0"/>
              <a:t>In real phone books, the filtered index is “(</a:t>
            </a:r>
            <a:r>
              <a:rPr lang="en-US" dirty="0" err="1" smtClean="0"/>
              <a:t>FamilyName</a:t>
            </a:r>
            <a:r>
              <a:rPr lang="en-US" dirty="0" smtClean="0"/>
              <a:t>, </a:t>
            </a:r>
            <a:r>
              <a:rPr lang="en-US" dirty="0" err="1" smtClean="0"/>
              <a:t>GivenName</a:t>
            </a:r>
            <a:r>
              <a:rPr lang="en-US" dirty="0" smtClean="0"/>
              <a:t>) include (</a:t>
            </a:r>
            <a:r>
              <a:rPr lang="en-US" dirty="0" err="1" smtClean="0"/>
              <a:t>PhoneNumber</a:t>
            </a:r>
            <a:r>
              <a:rPr lang="en-US" dirty="0" smtClean="0"/>
              <a:t>, Address) where Address in («some specific geography»)”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236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indexes - 2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11238"/>
            <a:ext cx="8382000" cy="3046988"/>
          </a:xfrm>
        </p:spPr>
        <p:txBody>
          <a:bodyPr/>
          <a:lstStyle/>
          <a:p>
            <a:r>
              <a:rPr lang="en-US" dirty="0"/>
              <a:t>What sorts of questions are easy to answer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Go back to the </a:t>
            </a:r>
            <a:r>
              <a:rPr lang="en-US" dirty="0" smtClean="0"/>
              <a:t>non-clustered </a:t>
            </a:r>
            <a:r>
              <a:rPr lang="en-US" dirty="0" smtClean="0"/>
              <a:t>index slide, but just add an assumption that you’re only going to get back info for Phoenix residents</a:t>
            </a:r>
          </a:p>
          <a:p>
            <a:r>
              <a:rPr lang="en-US" dirty="0" smtClean="0"/>
              <a:t>What sorts of questions are </a:t>
            </a:r>
            <a:r>
              <a:rPr lang="en-US" i="1" dirty="0" smtClean="0"/>
              <a:t>possible </a:t>
            </a:r>
            <a:r>
              <a:rPr lang="en-US" dirty="0" smtClean="0"/>
              <a:t>to answer?</a:t>
            </a:r>
          </a:p>
          <a:p>
            <a:pPr lvl="1"/>
            <a:r>
              <a:rPr lang="en-US" dirty="0" smtClean="0"/>
              <a:t>Ditto</a:t>
            </a:r>
          </a:p>
          <a:p>
            <a:r>
              <a:rPr lang="en-US" dirty="0" smtClean="0"/>
              <a:t>What sorts of questions are </a:t>
            </a:r>
            <a:r>
              <a:rPr lang="en-US" i="1" dirty="0" smtClean="0"/>
              <a:t>impossible</a:t>
            </a:r>
            <a:r>
              <a:rPr lang="en-US" dirty="0" smtClean="0"/>
              <a:t> to answer?</a:t>
            </a:r>
          </a:p>
          <a:p>
            <a:pPr lvl="1"/>
            <a:r>
              <a:rPr lang="en-US" dirty="0" smtClean="0"/>
              <a:t>Anything involving anyone from another area</a:t>
            </a:r>
          </a:p>
          <a:p>
            <a:pPr lvl="2"/>
            <a:r>
              <a:rPr lang="en-US" dirty="0" smtClean="0"/>
              <a:t>Explicitly: “where Address = “«some address in Seattle»”</a:t>
            </a:r>
          </a:p>
          <a:p>
            <a:pPr lvl="2"/>
            <a:r>
              <a:rPr lang="en-US" dirty="0" smtClean="0"/>
              <a:t>Implicitly: (no predicate that narrows the Address to Phoenix)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393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– spatial indexes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96" y="828358"/>
            <a:ext cx="6509938" cy="5590211"/>
          </a:xfrm>
        </p:spPr>
      </p:pic>
    </p:spTree>
    <p:extLst>
      <p:ext uri="{BB962C8B-B14F-4D97-AF65-F5344CB8AC3E}">
        <p14:creationId xmlns:p14="http://schemas.microsoft.com/office/powerpoint/2010/main" val="1902953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– spatial indexes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96" y="828358"/>
            <a:ext cx="6509937" cy="5590211"/>
          </a:xfrm>
        </p:spPr>
      </p:pic>
    </p:spTree>
    <p:extLst>
      <p:ext uri="{BB962C8B-B14F-4D97-AF65-F5344CB8AC3E}">
        <p14:creationId xmlns:p14="http://schemas.microsoft.com/office/powerpoint/2010/main" val="26503503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 (Ben </a:t>
            </a:r>
            <a:r>
              <a:rPr lang="en-US" dirty="0" err="1" smtClean="0"/>
              <a:t>Thul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11238"/>
            <a:ext cx="8382000" cy="2769989"/>
          </a:xfrm>
        </p:spPr>
        <p:txBody>
          <a:bodyPr/>
          <a:lstStyle/>
          <a:p>
            <a:r>
              <a:rPr lang="en-US" dirty="0" smtClean="0"/>
              <a:t>Database Engineer @</a:t>
            </a:r>
            <a:r>
              <a:rPr lang="en-US" dirty="0" err="1" smtClean="0"/>
              <a:t>SurveyMonkey</a:t>
            </a:r>
            <a:endParaRPr lang="en-US" dirty="0" smtClean="0"/>
          </a:p>
          <a:p>
            <a:r>
              <a:rPr lang="en-US" dirty="0" smtClean="0"/>
              <a:t>Martial Artist</a:t>
            </a:r>
          </a:p>
          <a:p>
            <a:r>
              <a:rPr lang="en-US" dirty="0" smtClean="0"/>
              <a:t>Board </a:t>
            </a:r>
            <a:r>
              <a:rPr lang="en-US" dirty="0" smtClean="0"/>
              <a:t>gamer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E: </a:t>
            </a:r>
            <a:r>
              <a:rPr lang="en-US" dirty="0" smtClean="0">
                <a:hlinkClick r:id="rId2"/>
              </a:rPr>
              <a:t>ben.thul@spartansql.com</a:t>
            </a:r>
            <a:endParaRPr lang="en-US" dirty="0" smtClean="0"/>
          </a:p>
          <a:p>
            <a:r>
              <a:rPr lang="en-US" dirty="0" smtClean="0"/>
              <a:t>W: </a:t>
            </a:r>
            <a:r>
              <a:rPr lang="en-US" dirty="0" smtClean="0">
                <a:hlinkClick r:id="rId3"/>
              </a:rPr>
              <a:t>www.spartansql.com</a:t>
            </a:r>
            <a:endParaRPr lang="en-US" dirty="0" smtClean="0"/>
          </a:p>
          <a:p>
            <a:r>
              <a:rPr lang="en-US" dirty="0" smtClean="0"/>
              <a:t>T: @</a:t>
            </a:r>
            <a:r>
              <a:rPr lang="en-US" dirty="0" err="1" smtClean="0"/>
              <a:t>spartansql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20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Clustered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11238"/>
            <a:ext cx="8382000" cy="4118050"/>
          </a:xfrm>
        </p:spPr>
        <p:txBody>
          <a:bodyPr/>
          <a:lstStyle/>
          <a:p>
            <a:r>
              <a:rPr lang="en-US" dirty="0" smtClean="0"/>
              <a:t>A clustered index is the set of columns by which the data itself is physically* organized.</a:t>
            </a:r>
          </a:p>
          <a:p>
            <a:pPr lvl="1"/>
            <a:r>
              <a:rPr lang="en-US" dirty="0" smtClean="0"/>
              <a:t>In our phone book, the clustered index is (</a:t>
            </a:r>
            <a:r>
              <a:rPr lang="en-US" dirty="0" err="1" smtClean="0"/>
              <a:t>FamilyName</a:t>
            </a:r>
            <a:r>
              <a:rPr lang="en-US" dirty="0" smtClean="0"/>
              <a:t>, </a:t>
            </a:r>
            <a:r>
              <a:rPr lang="en-US" dirty="0" err="1" smtClean="0"/>
              <a:t>GivenName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Other (non-indexed) columns are </a:t>
            </a:r>
            <a:r>
              <a:rPr lang="en-US" dirty="0" err="1" smtClean="0"/>
              <a:t>StreetAddress</a:t>
            </a:r>
            <a:r>
              <a:rPr lang="en-US" dirty="0" smtClean="0"/>
              <a:t>, </a:t>
            </a:r>
            <a:r>
              <a:rPr lang="en-US" dirty="0" err="1" smtClean="0"/>
              <a:t>PhoneNumber</a:t>
            </a:r>
            <a:endParaRPr lang="en-US" dirty="0" smtClean="0"/>
          </a:p>
          <a:p>
            <a:r>
              <a:rPr lang="en-US" dirty="0" smtClean="0"/>
              <a:t>Clustered indexes don’t have to be unique</a:t>
            </a:r>
          </a:p>
          <a:p>
            <a:pPr lvl="1"/>
            <a:r>
              <a:rPr lang="en-US" dirty="0" smtClean="0"/>
              <a:t>There are many “Smith, Mary” entries</a:t>
            </a:r>
          </a:p>
          <a:p>
            <a:pPr lvl="1"/>
            <a:r>
              <a:rPr lang="en-US" dirty="0" smtClean="0"/>
              <a:t>If not unique, you need some other criteria to make them unique</a:t>
            </a:r>
          </a:p>
          <a:p>
            <a:pPr lvl="2"/>
            <a:r>
              <a:rPr lang="en-US" dirty="0" smtClean="0"/>
              <a:t>In a phone book, this may not be true</a:t>
            </a:r>
          </a:p>
          <a:p>
            <a:pPr lvl="2"/>
            <a:r>
              <a:rPr lang="en-US" dirty="0" smtClean="0"/>
              <a:t>In SQL Server, the storage engine adds a unique-</a:t>
            </a:r>
            <a:r>
              <a:rPr lang="en-US" dirty="0" err="1" smtClean="0"/>
              <a:t>ifier</a:t>
            </a:r>
            <a:endParaRPr lang="en-US" dirty="0"/>
          </a:p>
          <a:p>
            <a:r>
              <a:rPr lang="en-US" dirty="0" smtClean="0"/>
              <a:t>Once the index key is resolved, all of the data is there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 smtClean="0"/>
              <a:t>*The data is actually stored in this order logically, not physically.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81746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378" y="1011238"/>
            <a:ext cx="5525244" cy="47389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6088021"/>
            <a:ext cx="39812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396875">
              <a:lnSpc>
                <a:spcPct val="90000"/>
              </a:lnSpc>
              <a:spcBef>
                <a:spcPct val="20000"/>
              </a:spcBef>
              <a:buClr>
                <a:srgbClr val="777777"/>
              </a:buClr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https://imgur.com/Fph97PW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369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Clustered Indexes - 2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11238"/>
            <a:ext cx="8382000" cy="4339650"/>
          </a:xfrm>
        </p:spPr>
        <p:txBody>
          <a:bodyPr/>
          <a:lstStyle/>
          <a:p>
            <a:r>
              <a:rPr lang="en-US" dirty="0" smtClean="0"/>
              <a:t>What sorts of questions are easy to answer?</a:t>
            </a:r>
          </a:p>
          <a:p>
            <a:pPr lvl="1"/>
            <a:r>
              <a:rPr lang="en-US" dirty="0" smtClean="0"/>
              <a:t>“What is John Anderson’s phone number?”</a:t>
            </a:r>
          </a:p>
          <a:p>
            <a:pPr lvl="1"/>
            <a:r>
              <a:rPr lang="en-US" dirty="0" smtClean="0"/>
              <a:t>“Where does Mary Smith live?”</a:t>
            </a:r>
          </a:p>
          <a:p>
            <a:pPr lvl="1"/>
            <a:r>
              <a:rPr lang="en-US" dirty="0" smtClean="0"/>
              <a:t>“How many people with the family name Jones are there?”</a:t>
            </a:r>
          </a:p>
          <a:p>
            <a:pPr lvl="1"/>
            <a:r>
              <a:rPr lang="en-US" dirty="0" smtClean="0"/>
              <a:t>Any question where at least </a:t>
            </a:r>
            <a:r>
              <a:rPr lang="en-US" dirty="0" err="1" smtClean="0"/>
              <a:t>FamilyName</a:t>
            </a:r>
            <a:r>
              <a:rPr lang="en-US" dirty="0" smtClean="0"/>
              <a:t> is involved.</a:t>
            </a:r>
          </a:p>
          <a:p>
            <a:r>
              <a:rPr lang="en-US" dirty="0" smtClean="0"/>
              <a:t>What sorts of questions are </a:t>
            </a:r>
            <a:r>
              <a:rPr lang="en-US" i="1" dirty="0" smtClean="0"/>
              <a:t>possible</a:t>
            </a:r>
            <a:r>
              <a:rPr lang="en-US" dirty="0" smtClean="0"/>
              <a:t> to answer?</a:t>
            </a:r>
          </a:p>
          <a:p>
            <a:pPr lvl="1"/>
            <a:r>
              <a:rPr lang="en-US" dirty="0" smtClean="0"/>
              <a:t>“How many people live on the 1200 block of Elm Street?”</a:t>
            </a:r>
          </a:p>
          <a:p>
            <a:pPr lvl="1"/>
            <a:r>
              <a:rPr lang="en-US" dirty="0" smtClean="0"/>
              <a:t>“How many phone numbers are there that contain ‘5’?”</a:t>
            </a:r>
          </a:p>
          <a:p>
            <a:pPr lvl="1"/>
            <a:r>
              <a:rPr lang="en-US" dirty="0" smtClean="0"/>
              <a:t>“Who does the phone number 777-867-5309 belong to?”</a:t>
            </a:r>
          </a:p>
          <a:p>
            <a:pPr lvl="1"/>
            <a:r>
              <a:rPr lang="en-US" dirty="0" smtClean="0"/>
              <a:t>Literally any question involving any combination of (</a:t>
            </a:r>
            <a:r>
              <a:rPr lang="en-US" dirty="0" err="1" smtClean="0"/>
              <a:t>FamilyName</a:t>
            </a:r>
            <a:r>
              <a:rPr lang="en-US" dirty="0" smtClean="0"/>
              <a:t>, </a:t>
            </a:r>
            <a:r>
              <a:rPr lang="en-US" dirty="0" err="1" smtClean="0"/>
              <a:t>GivenName</a:t>
            </a:r>
            <a:r>
              <a:rPr lang="en-US" dirty="0" smtClean="0"/>
              <a:t>, </a:t>
            </a:r>
            <a:r>
              <a:rPr lang="en-US" dirty="0" err="1" smtClean="0"/>
              <a:t>PhoneNumber</a:t>
            </a:r>
            <a:r>
              <a:rPr lang="en-US" dirty="0" smtClean="0"/>
              <a:t>, </a:t>
            </a:r>
            <a:r>
              <a:rPr lang="en-US" dirty="0" err="1" smtClean="0"/>
              <a:t>StreetAddress</a:t>
            </a:r>
            <a:r>
              <a:rPr lang="en-US" dirty="0" smtClean="0"/>
              <a:t>) (any or all of them could be unspecified)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577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*Logical vs Physical Order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11238"/>
            <a:ext cx="8382000" cy="4915192"/>
          </a:xfrm>
        </p:spPr>
        <p:txBody>
          <a:bodyPr/>
          <a:lstStyle/>
          <a:p>
            <a:r>
              <a:rPr lang="en-US" dirty="0" smtClean="0"/>
              <a:t>Imagine that the phone book was </a:t>
            </a:r>
            <a:r>
              <a:rPr lang="en-US" i="1" dirty="0" smtClean="0"/>
              <a:t>changeable</a:t>
            </a:r>
            <a:endParaRPr lang="en-US" dirty="0" smtClean="0"/>
          </a:p>
          <a:p>
            <a:pPr lvl="1"/>
            <a:r>
              <a:rPr lang="en-US" dirty="0" smtClean="0"/>
              <a:t>As new people move in, entries are added</a:t>
            </a:r>
          </a:p>
          <a:p>
            <a:pPr lvl="1"/>
            <a:r>
              <a:rPr lang="en-US" dirty="0" smtClean="0"/>
              <a:t>As people move away, entries are deleted</a:t>
            </a:r>
          </a:p>
          <a:p>
            <a:pPr lvl="1"/>
            <a:r>
              <a:rPr lang="en-US" dirty="0" smtClean="0"/>
              <a:t>As people move within the area, their address and possibly phone number are updated</a:t>
            </a:r>
          </a:p>
          <a:p>
            <a:r>
              <a:rPr lang="en-US" dirty="0" smtClean="0"/>
              <a:t>If someone moves in, we need to add an entry to the phone book</a:t>
            </a:r>
          </a:p>
          <a:p>
            <a:pPr lvl="1"/>
            <a:r>
              <a:rPr lang="en-US" dirty="0" smtClean="0"/>
              <a:t>But where?</a:t>
            </a:r>
          </a:p>
          <a:p>
            <a:pPr lvl="1"/>
            <a:r>
              <a:rPr lang="en-US" dirty="0" smtClean="0"/>
              <a:t>We know where in the ordering they need to go because we know their family name and given name</a:t>
            </a:r>
          </a:p>
          <a:p>
            <a:pPr lvl="1"/>
            <a:r>
              <a:rPr lang="en-US" dirty="0" smtClean="0"/>
              <a:t>But there’s no room to put them on the page physically!</a:t>
            </a:r>
          </a:p>
          <a:p>
            <a:pPr lvl="1"/>
            <a:r>
              <a:rPr lang="en-US" dirty="0" smtClean="0"/>
              <a:t>So, we take half of the records on the page and write them to a new page</a:t>
            </a:r>
          </a:p>
          <a:p>
            <a:pPr lvl="1"/>
            <a:r>
              <a:rPr lang="en-US" dirty="0" smtClean="0"/>
              <a:t>Now the old page has room on it for the new entry</a:t>
            </a:r>
          </a:p>
          <a:p>
            <a:pPr lvl="2"/>
            <a:r>
              <a:rPr lang="en-US" dirty="0" smtClean="0"/>
              <a:t>This is called a page split in SQL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947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*Logical vs Physical (2)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11238"/>
            <a:ext cx="8382000" cy="4499693"/>
          </a:xfrm>
        </p:spPr>
        <p:txBody>
          <a:bodyPr/>
          <a:lstStyle/>
          <a:p>
            <a:r>
              <a:rPr lang="en-US" dirty="0" smtClean="0"/>
              <a:t>When someone moves out of the area, we can just remove their entry from the page</a:t>
            </a:r>
          </a:p>
          <a:p>
            <a:pPr lvl="1"/>
            <a:r>
              <a:rPr lang="en-US" dirty="0" smtClean="0"/>
              <a:t>Perhaps leaving room for someone else’s entry later!</a:t>
            </a:r>
          </a:p>
          <a:p>
            <a:r>
              <a:rPr lang="en-US" dirty="0" smtClean="0"/>
              <a:t>When someone moves within the area, we update their ancillary information (i.e. phone number and address) and write the record back into the same location</a:t>
            </a:r>
          </a:p>
          <a:p>
            <a:r>
              <a:rPr lang="en-US" dirty="0" smtClean="0"/>
              <a:t>If someone changes their name, we have to do a delete and insert (perhaps doing a page split on the insert)</a:t>
            </a:r>
          </a:p>
          <a:p>
            <a:r>
              <a:rPr lang="en-US" dirty="0" smtClean="0"/>
              <a:t>If the phone book ships with some empty space on each page, we might not have to move records around when someone moves in</a:t>
            </a:r>
          </a:p>
          <a:p>
            <a:pPr lvl="1"/>
            <a:r>
              <a:rPr lang="en-US" dirty="0" smtClean="0"/>
              <a:t>In SQL Server, this called a fill factor (i.e. how full do we want each page)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1702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Non-clustered indexes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11238"/>
            <a:ext cx="8382000" cy="4388894"/>
          </a:xfrm>
        </p:spPr>
        <p:txBody>
          <a:bodyPr/>
          <a:lstStyle/>
          <a:p>
            <a:r>
              <a:rPr lang="en-US" dirty="0" smtClean="0"/>
              <a:t>Imagine now that we have the same set of people, but we want to easily answer questions about people’s given name</a:t>
            </a:r>
          </a:p>
          <a:p>
            <a:r>
              <a:rPr lang="en-US" dirty="0" smtClean="0"/>
              <a:t>We’re going to create a second phone book that is sorted by </a:t>
            </a:r>
            <a:r>
              <a:rPr lang="en-US" dirty="0" err="1" smtClean="0"/>
              <a:t>GivenName</a:t>
            </a:r>
            <a:endParaRPr lang="en-US" dirty="0" smtClean="0"/>
          </a:p>
          <a:p>
            <a:r>
              <a:rPr lang="en-US" dirty="0" smtClean="0"/>
              <a:t>Once we resolve to a specific record, it points us back to our main phone book with a (</a:t>
            </a:r>
            <a:r>
              <a:rPr lang="en-US" dirty="0" err="1" smtClean="0"/>
              <a:t>FamilyName</a:t>
            </a:r>
            <a:r>
              <a:rPr lang="en-US" dirty="0" smtClean="0"/>
              <a:t>, </a:t>
            </a:r>
            <a:r>
              <a:rPr lang="en-US" dirty="0" err="1" smtClean="0"/>
              <a:t>GivenName</a:t>
            </a:r>
            <a:r>
              <a:rPr lang="en-US" dirty="0" smtClean="0"/>
              <a:t>) pair</a:t>
            </a:r>
          </a:p>
          <a:p>
            <a:pPr lvl="1"/>
            <a:r>
              <a:rPr lang="en-US" dirty="0" smtClean="0"/>
              <a:t>For example, let’s say you met someone at the pub and you know his name is Aaron, but you didn’t get his phone number.</a:t>
            </a:r>
          </a:p>
          <a:p>
            <a:pPr lvl="1"/>
            <a:r>
              <a:rPr lang="en-US" dirty="0" smtClean="0"/>
              <a:t>The entry in this secondary phone book for Aaron would be located near the beginning and if you wanted his phone number, it would say “See </a:t>
            </a:r>
            <a:r>
              <a:rPr lang="en-US" dirty="0" err="1" smtClean="0"/>
              <a:t>Zocher</a:t>
            </a:r>
            <a:r>
              <a:rPr lang="en-US" dirty="0" smtClean="0"/>
              <a:t>, Aaron in the main phone book”.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32739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Non-clustered indexes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" y="1011238"/>
            <a:ext cx="7900416" cy="51082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6119445"/>
            <a:ext cx="746037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396875">
              <a:lnSpc>
                <a:spcPct val="90000"/>
              </a:lnSpc>
              <a:spcBef>
                <a:spcPct val="20000"/>
              </a:spcBef>
              <a:buClr>
                <a:srgbClr val="777777"/>
              </a:buClr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https://www.flickr.com/photos/reinvented/2978671397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433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VRdarkred">
  <a:themeElements>
    <a:clrScheme name="SQL2008_R2">
      <a:dk1>
        <a:srgbClr val="000000"/>
      </a:dk1>
      <a:lt1>
        <a:srgbClr val="FFFFFF"/>
      </a:lt1>
      <a:dk2>
        <a:srgbClr val="595959"/>
      </a:dk2>
      <a:lt2>
        <a:srgbClr val="F2F2F2"/>
      </a:lt2>
      <a:accent1>
        <a:srgbClr val="D90026"/>
      </a:accent1>
      <a:accent2>
        <a:srgbClr val="5082B9"/>
      </a:accent2>
      <a:accent3>
        <a:srgbClr val="64BE46"/>
      </a:accent3>
      <a:accent4>
        <a:srgbClr val="F3E207"/>
      </a:accent4>
      <a:accent5>
        <a:srgbClr val="FFA514"/>
      </a:accent5>
      <a:accent6>
        <a:srgbClr val="691987"/>
      </a:accent6>
      <a:hlink>
        <a:srgbClr val="00B0F0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accent6">
                <a:lumMod val="75000"/>
              </a:schemeClr>
            </a:gs>
            <a:gs pos="80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</a:gradFill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indent="-396875">
          <a:lnSpc>
            <a:spcPct val="90000"/>
          </a:lnSpc>
          <a:spcBef>
            <a:spcPct val="20000"/>
          </a:spcBef>
          <a:buClr>
            <a:srgbClr val="777777"/>
          </a:buClr>
          <a:defRPr sz="2400" dirty="0" err="1" smtClean="0">
            <a:solidFill>
              <a:schemeClr val="bg1">
                <a:lumMod val="7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58CE6EDC73FE4C8342CD8D202AE755" ma:contentTypeVersion="0" ma:contentTypeDescription="Create a new document." ma:contentTypeScope="" ma:versionID="756e842a001689ba97155998045977e0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4AFC147-E96F-4CC3-B99D-1687FDD5FE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33B657-A0EC-4BDB-B6B0-7F9B4E943A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4A84CEB-565F-4366-ABFC-EC1DFFCF9D64}">
  <ds:schemaRefs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MS936_Template_final</Template>
  <TotalTime>51610</TotalTime>
  <Words>1288</Words>
  <Application>Microsoft Office PowerPoint</Application>
  <PresentationFormat>On-screen Show (4:3)</PresentationFormat>
  <Paragraphs>109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2</vt:i4>
      </vt:variant>
    </vt:vector>
  </HeadingPairs>
  <TitlesOfParts>
    <vt:vector size="23" baseType="lpstr">
      <vt:lpstr>Arial</vt:lpstr>
      <vt:lpstr>Calibri</vt:lpstr>
      <vt:lpstr>Segoe</vt:lpstr>
      <vt:lpstr>Segoe UI</vt:lpstr>
      <vt:lpstr>SVRdarkred</vt:lpstr>
      <vt:lpstr> Phonebook Phun</vt:lpstr>
      <vt:lpstr>About Me (Ben Thul)</vt:lpstr>
      <vt:lpstr>Clustered Indexes</vt:lpstr>
      <vt:lpstr>PowerPoint Presentation</vt:lpstr>
      <vt:lpstr>Clustered Indexes - 2</vt:lpstr>
      <vt:lpstr>*Logical vs Physical Order</vt:lpstr>
      <vt:lpstr>*Logical vs Physical (2) </vt:lpstr>
      <vt:lpstr>Non-clustered indexes</vt:lpstr>
      <vt:lpstr>Non-clustered indexes</vt:lpstr>
      <vt:lpstr>Non-clustered indexes – 2</vt:lpstr>
      <vt:lpstr>Include columns</vt:lpstr>
      <vt:lpstr>Include columns - 2</vt:lpstr>
      <vt:lpstr>Filtered Indexes</vt:lpstr>
      <vt:lpstr>Filtered indexes - 2</vt:lpstr>
      <vt:lpstr>Bonus – spatial indexes</vt:lpstr>
      <vt:lpstr>Bonus – spatial indexes</vt:lpstr>
      <vt:lpstr>Rehearse</vt:lpstr>
      <vt:lpstr>Final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2008 R2 Overview</dc:title>
  <dc:creator>Jennifer</dc:creator>
  <cp:lastModifiedBy>Ben Thul</cp:lastModifiedBy>
  <cp:revision>1353</cp:revision>
  <dcterms:created xsi:type="dcterms:W3CDTF">2009-10-13T22:01:16Z</dcterms:created>
  <dcterms:modified xsi:type="dcterms:W3CDTF">2016-04-08T05:37:18Z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0x0101005358CE6EDC73FE4C8342CD8D202AE755</vt:lpwstr>
  </property>
  <property fmtid="{D5CDD505-2E9C-101B-9397-08002B2CF9AE}" pid="3" name="Audience (Arsenal)">
    <vt:lpwstr>BDMTDMIT ProDeveloperMicrosoft Field (Internal Only)Partners</vt:lpwstr>
  </property>
  <property fmtid="{D5CDD505-2E9C-101B-9397-08002B2CF9AE}" pid="4" name="Confidentiality (Arsenal)">
    <vt:lpwstr>Customer Ready</vt:lpwstr>
  </property>
  <property fmtid="{D5CDD505-2E9C-101B-9397-08002B2CF9AE}" pid="5" name="Content Type (Arsenal)">
    <vt:lpwstr>Deck (PPT)</vt:lpwstr>
  </property>
  <property fmtid="{D5CDD505-2E9C-101B-9397-08002B2CF9AE}" pid="6" name="URL">
    <vt:lpwstr>http://ArsenalContent/ContentDetail.aspx?ContentID=180464http://ArsenalContent/ContentDetail.aspx?ContentID=180464</vt:lpwstr>
  </property>
  <property fmtid="{D5CDD505-2E9C-101B-9397-08002B2CF9AE}" pid="7" name="Content Owner (Arsenal)">
    <vt:lpwstr>Sabrena McBride22317</vt:lpwstr>
  </property>
  <property fmtid="{D5CDD505-2E9C-101B-9397-08002B2CF9AE}" pid="8" name="Description (Arsenal)">
    <vt:lpwstr>SQL Server 2008 R2</vt:lpwstr>
  </property>
  <property fmtid="{D5CDD505-2E9C-101B-9397-08002B2CF9AE}" pid="9" name="Keyword (Arsenal)">
    <vt:lpwstr>R2</vt:lpwstr>
  </property>
</Properties>
</file>