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6" r:id="rId2"/>
    <p:sldId id="275" r:id="rId3"/>
    <p:sldId id="281" r:id="rId4"/>
    <p:sldId id="276" r:id="rId5"/>
    <p:sldId id="279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1" r:id="rId15"/>
    <p:sldId id="292" r:id="rId16"/>
    <p:sldId id="293" r:id="rId17"/>
    <p:sldId id="288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5939F-47DC-48B2-9E19-694E9F3CBF03}">
          <p14:sldIdLst>
            <p14:sldId id="256"/>
            <p14:sldId id="275"/>
            <p14:sldId id="281"/>
            <p14:sldId id="276"/>
          </p14:sldIdLst>
        </p14:section>
        <p14:section name="Syntax" id="{240B2C9B-70D8-483E-A748-FB093C8E728C}">
          <p14:sldIdLst>
            <p14:sldId id="279"/>
            <p14:sldId id="278"/>
            <p14:sldId id="282"/>
          </p14:sldIdLst>
        </p14:section>
        <p14:section name="Scenarios" id="{6A81831C-95AD-405E-AEE8-43B46DF14652}">
          <p14:sldIdLst>
            <p14:sldId id="283"/>
            <p14:sldId id="284"/>
            <p14:sldId id="285"/>
            <p14:sldId id="286"/>
            <p14:sldId id="287"/>
            <p14:sldId id="289"/>
            <p14:sldId id="291"/>
            <p14:sldId id="292"/>
            <p14:sldId id="293"/>
            <p14:sldId id="288"/>
            <p14:sldId id="290"/>
          </p14:sldIdLst>
        </p14:section>
        <p14:section name="Fin" id="{3DD7397A-EB59-4794-B2B4-E70CCDE91F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4" autoAdjust="0"/>
  </p:normalViewPr>
  <p:slideViewPr>
    <p:cSldViewPr>
      <p:cViewPr varScale="1">
        <p:scale>
          <a:sx n="50" d="100"/>
          <a:sy n="50" d="100"/>
        </p:scale>
        <p:origin x="36" y="2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625DD-4BE2-458A-9789-5EFDF4B619C7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DA5BF-4552-4CE6-B959-CD7F2F558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SSMS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r>
              <a:rPr lang="en-US" dirty="0" smtClean="0"/>
              <a:t> 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DA5BF-4552-4CE6-B959-CD7F2F5580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DA5BF-4552-4CE6-B959-CD7F2F5580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>
            <a:lvl1pPr marL="342900" indent="-342900">
              <a:buFont typeface="Arial Narrow" pitchFamily="34" charset="0"/>
              <a:buChar char="●"/>
              <a:defRPr/>
            </a:lvl1pPr>
            <a:lvl2pPr marL="742950" indent="-285750">
              <a:buFont typeface="Arial Narrow" pitchFamily="34" charset="0"/>
              <a:buChar char="●"/>
              <a:defRPr/>
            </a:lvl2pPr>
            <a:lvl3pPr marL="1143000" indent="-228600">
              <a:buFont typeface="Arial Narrow" pitchFamily="34" charset="0"/>
              <a:buChar char="●"/>
              <a:defRPr/>
            </a:lvl3pPr>
            <a:lvl4pPr marL="1600200" indent="-228600">
              <a:buFont typeface="Arial Narrow" pitchFamily="34" charset="0"/>
              <a:buChar char="●"/>
              <a:defRPr/>
            </a:lvl4pPr>
            <a:lvl5pPr marL="2057400" indent="-228600">
              <a:buFont typeface="Arial Narrow" pitchFamily="34" charset="0"/>
              <a:buChar char="●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22F29B4-3CBD-40E5-A398-65A704E5CCCC}" type="datetimeFigureOut">
              <a:rPr lang="en-US" smtClean="0"/>
              <a:t>2014-11-22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E8576B-A71E-4731-872F-BF74C990D5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sqltips.com/sqlservertip/3338/change-all-computed-columns-to-persisted-in-sql-serv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sqlservertip/3347/drop-and-recreate-all-foreign-key-constraints-in-sql-serv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en.thul@spartansq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Saturday </a:t>
            </a:r>
            <a:r>
              <a:rPr lang="en-US" dirty="0" smtClean="0"/>
              <a:t>#</a:t>
            </a:r>
            <a:r>
              <a:rPr lang="en-US" dirty="0" smtClean="0"/>
              <a:t>350</a:t>
            </a:r>
            <a:endParaRPr lang="en-US" dirty="0" smtClean="0"/>
          </a:p>
          <a:p>
            <a:r>
              <a:rPr lang="en-US" smtClean="0"/>
              <a:t>Winnipeg, MB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for the harried DBA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partitions to A partition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a database that has one or more tables partitioned by an integer key</a:t>
            </a:r>
          </a:p>
          <a:p>
            <a:r>
              <a:rPr lang="en-US" dirty="0" smtClean="0"/>
              <a:t>Incoming data will be such that all the data will go into the last partition unless the partition function is altered</a:t>
            </a:r>
          </a:p>
          <a:p>
            <a:r>
              <a:rPr lang="en-US" dirty="0" smtClean="0"/>
              <a:t>Goal: add a whole bunch of partitions to the partition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 UDF used in default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Your development team comes to you with a change to a pre-existing scalar UDF</a:t>
            </a:r>
          </a:p>
          <a:p>
            <a:r>
              <a:rPr lang="en-US" dirty="0" smtClean="0"/>
              <a:t>You know that this particular UDF is used in many table definitions as a default constraint</a:t>
            </a:r>
          </a:p>
          <a:p>
            <a:r>
              <a:rPr lang="en-US" dirty="0" smtClean="0"/>
              <a:t>If any default constraint is in place when the UDF is altered, the alter will fail</a:t>
            </a:r>
          </a:p>
          <a:p>
            <a:r>
              <a:rPr lang="en-US" dirty="0" smtClean="0"/>
              <a:t>You must drop any constraints that use this UDF, alter the UDF, and then re-create the dropped constraints</a:t>
            </a:r>
          </a:p>
          <a:p>
            <a:r>
              <a:rPr lang="en-US" dirty="0" smtClean="0"/>
              <a:t>Goal: come up with the drop and create constraint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computed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a database where computed columns have been employed</a:t>
            </a:r>
          </a:p>
          <a:p>
            <a:r>
              <a:rPr lang="en-US" dirty="0" smtClean="0"/>
              <a:t>Some (not all) of the columns have been persisted</a:t>
            </a:r>
          </a:p>
          <a:p>
            <a:r>
              <a:rPr lang="en-US" dirty="0" smtClean="0"/>
              <a:t>You want all of the columns that can be to be persisted</a:t>
            </a:r>
          </a:p>
          <a:p>
            <a:pPr lvl="1"/>
            <a:r>
              <a:rPr lang="en-US" dirty="0" smtClean="0"/>
              <a:t>ANSI_NULLS must have been set to ON when table was created</a:t>
            </a:r>
          </a:p>
          <a:p>
            <a:pPr lvl="1"/>
            <a:r>
              <a:rPr lang="en-US" dirty="0" smtClean="0"/>
              <a:t>Column must be considered </a:t>
            </a:r>
            <a:r>
              <a:rPr lang="en-US" dirty="0" err="1" smtClean="0"/>
              <a:t>Indexable</a:t>
            </a:r>
            <a:endParaRPr lang="en-US" dirty="0" smtClean="0"/>
          </a:p>
          <a:p>
            <a:pPr lvl="1"/>
            <a:r>
              <a:rPr lang="en-US" dirty="0" smtClean="0"/>
              <a:t>Column must be deterministic</a:t>
            </a:r>
          </a:p>
          <a:p>
            <a:r>
              <a:rPr lang="en-US" dirty="0" smtClean="0"/>
              <a:t>Goal: persist all non-persisted computed columns </a:t>
            </a:r>
          </a:p>
          <a:p>
            <a:endParaRPr lang="en-US" dirty="0"/>
          </a:p>
          <a:p>
            <a:r>
              <a:rPr lang="en-US" dirty="0" smtClean="0"/>
              <a:t>Inspiration: </a:t>
            </a:r>
            <a:r>
              <a:rPr lang="en-US" dirty="0" smtClean="0">
                <a:hlinkClick r:id="rId2"/>
              </a:rPr>
              <a:t>http://www.mssqltips.com/sqlservertip/3338/change-all-computed-columns-to-persisted-in-sql-server/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NEW SERVER – Post install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You’re in charge of building new server</a:t>
            </a:r>
          </a:p>
          <a:p>
            <a:r>
              <a:rPr lang="en-US" dirty="0" smtClean="0"/>
              <a:t>All servers in your environment have the following properties</a:t>
            </a:r>
          </a:p>
          <a:p>
            <a:pPr lvl="1"/>
            <a:r>
              <a:rPr lang="en-US" dirty="0" smtClean="0"/>
              <a:t>Named Pipes protocol disabled</a:t>
            </a:r>
          </a:p>
          <a:p>
            <a:pPr lvl="1"/>
            <a:r>
              <a:rPr lang="en-US" dirty="0" smtClean="0"/>
              <a:t>TCP Enabled</a:t>
            </a:r>
          </a:p>
          <a:p>
            <a:pPr lvl="2"/>
            <a:r>
              <a:rPr lang="en-US" dirty="0" smtClean="0"/>
              <a:t>Dynamic port set off</a:t>
            </a:r>
          </a:p>
          <a:p>
            <a:pPr lvl="2"/>
            <a:r>
              <a:rPr lang="en-US" dirty="0" smtClean="0"/>
              <a:t>TCP Port set to 14330</a:t>
            </a:r>
          </a:p>
          <a:p>
            <a:pPr lvl="1"/>
            <a:r>
              <a:rPr lang="en-US" dirty="0" smtClean="0"/>
              <a:t>Trace flags 1222, 3226 enabled</a:t>
            </a:r>
          </a:p>
          <a:p>
            <a:r>
              <a:rPr lang="en-US" dirty="0" smtClean="0"/>
              <a:t>Goal: write a script that ensures that these properties are set the same way every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 operator to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just taken over an instance of SQL Server</a:t>
            </a:r>
          </a:p>
          <a:p>
            <a:r>
              <a:rPr lang="en-US" dirty="0" smtClean="0"/>
              <a:t>You notice that some (a lot?) of the Agent jobs do not have an operator specified to notify on failure</a:t>
            </a:r>
          </a:p>
          <a:p>
            <a:r>
              <a:rPr lang="en-US" dirty="0" smtClean="0"/>
              <a:t>Goal: assign an operator to all Agent jobs that do not currently have one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permission to all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a bunch of table-valued functions in a user database</a:t>
            </a:r>
          </a:p>
          <a:p>
            <a:r>
              <a:rPr lang="en-US" dirty="0" smtClean="0"/>
              <a:t>You want to grant select permission on all of the functions to one user</a:t>
            </a:r>
          </a:p>
          <a:p>
            <a:r>
              <a:rPr lang="en-US" dirty="0" smtClean="0"/>
              <a:t>You cannot move the functions to their own schema as that would break existing code</a:t>
            </a:r>
          </a:p>
          <a:p>
            <a:r>
              <a:rPr lang="en-US" dirty="0" smtClean="0"/>
              <a:t>Goal: grant SELECT permission to all table-valued functions in </a:t>
            </a:r>
            <a:r>
              <a:rPr lang="en-US" smtClean="0"/>
              <a:t>the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command for all servers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a population of servers that you are in charge of</a:t>
            </a:r>
          </a:p>
          <a:p>
            <a:r>
              <a:rPr lang="en-US" dirty="0" smtClean="0"/>
              <a:t>You have a need (or want) to get the recovery model for each database across all the servers</a:t>
            </a:r>
          </a:p>
          <a:p>
            <a:r>
              <a:rPr lang="en-US" dirty="0" smtClean="0"/>
              <a:t>Goal: write a script to get all the databases for each server in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and recreate 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are in charge of a database that is the source for an ETL</a:t>
            </a:r>
          </a:p>
          <a:p>
            <a:r>
              <a:rPr lang="en-US" dirty="0" smtClean="0"/>
              <a:t>The ETL developers aren’t the best at figuring out the correct order of tables to load</a:t>
            </a:r>
          </a:p>
          <a:p>
            <a:r>
              <a:rPr lang="en-US" dirty="0" smtClean="0"/>
              <a:t>The database is, however “eventually consistent”.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Goal: generate scripts to drop and re-add all foreign key constraints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Inspiration: </a:t>
            </a:r>
            <a:r>
              <a:rPr lang="en-US" dirty="0" smtClean="0">
                <a:hlinkClick r:id="rId3"/>
              </a:rPr>
              <a:t>http://www.mssqltips.com/sqlservertip/3347/drop-and-recreate-all-foreign-key-constraints-in-sql-server/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94197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Minnesota native</a:t>
            </a:r>
          </a:p>
          <a:p>
            <a:r>
              <a:rPr lang="en-US" dirty="0" smtClean="0"/>
              <a:t>Database administrator</a:t>
            </a:r>
          </a:p>
          <a:p>
            <a:r>
              <a:rPr lang="en-US" dirty="0" smtClean="0"/>
              <a:t>Perpetually curious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e: </a:t>
            </a:r>
            <a:r>
              <a:rPr lang="en-US" dirty="0" smtClean="0">
                <a:hlinkClick r:id="rId2"/>
              </a:rPr>
              <a:t>ben.thul@spartansql.com</a:t>
            </a:r>
            <a:endParaRPr lang="en-US" dirty="0" smtClean="0"/>
          </a:p>
          <a:p>
            <a:r>
              <a:rPr lang="en-US" dirty="0" smtClean="0"/>
              <a:t>t: @</a:t>
            </a:r>
            <a:r>
              <a:rPr lang="en-US" dirty="0" err="1" smtClean="0"/>
              <a:t>spartansql</a:t>
            </a:r>
            <a:endParaRPr lang="en-US" dirty="0" smtClean="0"/>
          </a:p>
          <a:p>
            <a:r>
              <a:rPr lang="en-US" dirty="0" smtClean="0"/>
              <a:t>w: spartansql.com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76400"/>
            <a:ext cx="273367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4114800"/>
            <a:ext cx="990601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Designed to address shortcomings of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Allows for incorporation of .NET objects in a scripting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Increasingly important as an administrator</a:t>
            </a:r>
          </a:p>
          <a:p>
            <a:pPr lvl="1"/>
            <a:r>
              <a:rPr lang="en-US" dirty="0" smtClean="0"/>
              <a:t>Some products (e.g. Exchange) have functionality exposed only through PS</a:t>
            </a:r>
          </a:p>
          <a:p>
            <a:pPr lvl="1"/>
            <a:r>
              <a:rPr lang="en-US" dirty="0" smtClean="0"/>
              <a:t>Seemingly inescapable</a:t>
            </a:r>
          </a:p>
          <a:p>
            <a:r>
              <a:rPr lang="en-US" dirty="0" smtClean="0"/>
              <a:t>Extremely flexible</a:t>
            </a:r>
          </a:p>
          <a:p>
            <a:r>
              <a:rPr lang="en-US" dirty="0" smtClean="0"/>
              <a:t>Good “glue”</a:t>
            </a:r>
          </a:p>
          <a:p>
            <a:pPr lvl="1"/>
            <a:r>
              <a:rPr lang="en-US" dirty="0" smtClean="0"/>
              <a:t>Both for homogeneous (i.e. SQL to SQL) and heterogeneous (SQL to [other])</a:t>
            </a:r>
          </a:p>
          <a:p>
            <a:r>
              <a:rPr lang="en-US" dirty="0" smtClean="0"/>
              <a:t>Excellent at repetitive tasks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Deeper knowledge of scripted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“How do I make it do the things”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Basic commands in </a:t>
            </a:r>
            <a:r>
              <a:rPr lang="en-US" dirty="0" err="1" smtClean="0"/>
              <a:t>powershell</a:t>
            </a:r>
            <a:r>
              <a:rPr lang="en-US" dirty="0" smtClean="0"/>
              <a:t> are called </a:t>
            </a:r>
            <a:r>
              <a:rPr lang="en-US" dirty="0" err="1" smtClean="0"/>
              <a:t>cmdlets</a:t>
            </a:r>
            <a:endParaRPr lang="en-US" dirty="0"/>
          </a:p>
          <a:p>
            <a:r>
              <a:rPr lang="en-US" dirty="0" smtClean="0"/>
              <a:t>Usually do a very specific task</a:t>
            </a:r>
          </a:p>
          <a:p>
            <a:r>
              <a:rPr lang="en-US" dirty="0" smtClean="0"/>
              <a:t>Usually take an object as input and emit an object as output</a:t>
            </a:r>
          </a:p>
          <a:p>
            <a:r>
              <a:rPr lang="en-US" dirty="0" smtClean="0"/>
              <a:t>Can be part of a pipeline</a:t>
            </a:r>
          </a:p>
          <a:p>
            <a:r>
              <a:rPr lang="en-US" dirty="0" smtClean="0"/>
              <a:t>By convention, typically named as </a:t>
            </a:r>
            <a:r>
              <a:rPr lang="en-US" i="1" dirty="0" smtClean="0"/>
              <a:t>verb</a:t>
            </a:r>
            <a:r>
              <a:rPr lang="en-US" dirty="0" smtClean="0"/>
              <a:t>-</a:t>
            </a:r>
            <a:r>
              <a:rPr lang="en-US" i="1" dirty="0" smtClean="0"/>
              <a:t>noun</a:t>
            </a:r>
          </a:p>
          <a:p>
            <a:pPr lvl="1"/>
            <a:r>
              <a:rPr lang="en-US" dirty="0" smtClean="0"/>
              <a:t>new-object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childitem</a:t>
            </a:r>
            <a:endParaRPr lang="en-US" dirty="0" smtClean="0"/>
          </a:p>
          <a:p>
            <a:pPr lvl="1"/>
            <a:r>
              <a:rPr lang="en-US" dirty="0" smtClean="0"/>
              <a:t>import-module</a:t>
            </a:r>
          </a:p>
          <a:p>
            <a:pPr lvl="1"/>
            <a:r>
              <a:rPr lang="en-US" dirty="0" smtClean="0"/>
              <a:t>get-help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8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“Doing real-</a:t>
            </a:r>
            <a:r>
              <a:rPr lang="en-US" dirty="0" err="1" smtClean="0"/>
              <a:t>ish</a:t>
            </a:r>
            <a:r>
              <a:rPr lang="en-US" dirty="0" smtClean="0"/>
              <a:t> things”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ReNAME</a:t>
            </a:r>
            <a:r>
              <a:rPr lang="en-US" dirty="0" smtClean="0"/>
              <a:t>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have inherited a database</a:t>
            </a:r>
          </a:p>
          <a:p>
            <a:r>
              <a:rPr lang="en-US" dirty="0" smtClean="0"/>
              <a:t>The “last guy” was fond of Hungarian notation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tblA</a:t>
            </a:r>
            <a:r>
              <a:rPr lang="en-US" dirty="0" smtClean="0"/>
              <a:t> for a table</a:t>
            </a:r>
          </a:p>
          <a:p>
            <a:r>
              <a:rPr lang="en-US" dirty="0" smtClean="0"/>
              <a:t>You’ve decided that the “last guy” was misguided in this (amongst other things)</a:t>
            </a:r>
          </a:p>
          <a:p>
            <a:r>
              <a:rPr lang="en-US" dirty="0" smtClean="0"/>
              <a:t>Goal: remove the prefix of “</a:t>
            </a:r>
            <a:r>
              <a:rPr lang="en-US" dirty="0" err="1" smtClean="0"/>
              <a:t>tbl</a:t>
            </a:r>
            <a:r>
              <a:rPr lang="en-US" dirty="0" smtClean="0"/>
              <a:t>” from all tables in the specified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21736</TotalTime>
  <Words>740</Words>
  <Application>Microsoft Office PowerPoint</Application>
  <PresentationFormat>On-screen Show (4:3)</PresentationFormat>
  <Paragraphs>102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Horizon</vt:lpstr>
      <vt:lpstr>Powershell for the harried DBA</vt:lpstr>
      <vt:lpstr>About me</vt:lpstr>
      <vt:lpstr>What is Powershell?</vt:lpstr>
      <vt:lpstr>Why powershell?</vt:lpstr>
      <vt:lpstr>Basics of Syntax</vt:lpstr>
      <vt:lpstr>cmdlets</vt:lpstr>
      <vt:lpstr>Syntax Demos</vt:lpstr>
      <vt:lpstr>Scenarios</vt:lpstr>
      <vt:lpstr>Bulk ReNAME TABLES</vt:lpstr>
      <vt:lpstr>Add partitions to A partition Function</vt:lpstr>
      <vt:lpstr>Change a UDF used in default constraints</vt:lpstr>
      <vt:lpstr>Persist computed columns</vt:lpstr>
      <vt:lpstr>INSTALL NEW SERVER – Post install tasks</vt:lpstr>
      <vt:lpstr>Add an operator to jobs </vt:lpstr>
      <vt:lpstr>Add permission to all functions</vt:lpstr>
      <vt:lpstr>Run a command for all servers in a list</vt:lpstr>
      <vt:lpstr>Drop and recreate Foreign keys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need to know about backups</dc:title>
  <dc:creator>Thul, Ben</dc:creator>
  <cp:lastModifiedBy>Ben Thul</cp:lastModifiedBy>
  <cp:revision>60</cp:revision>
  <dcterms:created xsi:type="dcterms:W3CDTF">2013-08-23T21:22:31Z</dcterms:created>
  <dcterms:modified xsi:type="dcterms:W3CDTF">2014-11-22T12:46:33Z</dcterms:modified>
</cp:coreProperties>
</file>