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63" r:id="rId13"/>
    <p:sldId id="262" r:id="rId14"/>
    <p:sldId id="274" r:id="rId15"/>
    <p:sldId id="277" r:id="rId16"/>
    <p:sldId id="265" r:id="rId17"/>
    <p:sldId id="270" r:id="rId18"/>
    <p:sldId id="271" r:id="rId19"/>
    <p:sldId id="273" r:id="rId20"/>
    <p:sldId id="275" r:id="rId21"/>
    <p:sldId id="276" r:id="rId22"/>
    <p:sldId id="278" r:id="rId23"/>
    <p:sldId id="279" r:id="rId24"/>
    <p:sldId id="283" r:id="rId25"/>
    <p:sldId id="284" r:id="rId26"/>
    <p:sldId id="281" r:id="rId27"/>
    <p:sldId id="280" r:id="rId28"/>
    <p:sldId id="282" r:id="rId29"/>
    <p:sldId id="286" r:id="rId30"/>
    <p:sldId id="285" r:id="rId31"/>
    <p:sldId id="287" r:id="rId32"/>
    <p:sldId id="288" r:id="rId33"/>
    <p:sldId id="291" r:id="rId34"/>
    <p:sldId id="292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6C49C53-5BF1-4E37-A2B8-A8DD3C41A990}">
          <p14:sldIdLst>
            <p14:sldId id="256"/>
            <p14:sldId id="257"/>
            <p14:sldId id="258"/>
          </p14:sldIdLst>
        </p14:section>
        <p14:section name="Intro to CLR" id="{993F8016-5A78-457E-AC01-C350D78508C8}">
          <p14:sldIdLst>
            <p14:sldId id="259"/>
            <p14:sldId id="260"/>
            <p14:sldId id="261"/>
            <p14:sldId id="264"/>
          </p14:sldIdLst>
        </p14:section>
        <p14:section name="Before you start" id="{68FAB428-B709-458C-8C6B-348D3140E9CE}">
          <p14:sldIdLst>
            <p14:sldId id="266"/>
            <p14:sldId id="267"/>
            <p14:sldId id="268"/>
            <p14:sldId id="269"/>
          </p14:sldIdLst>
        </p14:section>
        <p14:section name="Scalar Functions" id="{6FD391EF-52E5-4F84-907F-6826065EB7EA}">
          <p14:sldIdLst>
            <p14:sldId id="263"/>
            <p14:sldId id="262"/>
            <p14:sldId id="274"/>
            <p14:sldId id="277"/>
            <p14:sldId id="265"/>
            <p14:sldId id="270"/>
          </p14:sldIdLst>
        </p14:section>
        <p14:section name="Table Valued Functions" id="{DB873A41-CE1F-4F17-8133-F725FE41B0CB}">
          <p14:sldIdLst>
            <p14:sldId id="271"/>
            <p14:sldId id="273"/>
            <p14:sldId id="275"/>
            <p14:sldId id="276"/>
            <p14:sldId id="278"/>
            <p14:sldId id="279"/>
            <p14:sldId id="283"/>
            <p14:sldId id="284"/>
            <p14:sldId id="281"/>
            <p14:sldId id="280"/>
            <p14:sldId id="282"/>
            <p14:sldId id="286"/>
            <p14:sldId id="285"/>
            <p14:sldId id="287"/>
            <p14:sldId id="288"/>
            <p14:sldId id="291"/>
            <p14:sldId id="292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511" autoAdjust="0"/>
  </p:normalViewPr>
  <p:slideViewPr>
    <p:cSldViewPr snapToGrid="0">
      <p:cViewPr varScale="1">
        <p:scale>
          <a:sx n="102" d="100"/>
          <a:sy n="102" d="100"/>
        </p:scale>
        <p:origin x="120" y="390"/>
      </p:cViewPr>
      <p:guideLst/>
    </p:cSldViewPr>
  </p:slideViewPr>
  <p:outlineViewPr>
    <p:cViewPr>
      <p:scale>
        <a:sx n="33" d="100"/>
        <a:sy n="33" d="100"/>
      </p:scale>
      <p:origin x="0" y="-13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37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53AE-D0D1-42F8-9D2E-FC7819511B38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1777C-BAA3-48CC-AFA2-B36CC66533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24BF-13C3-4E92-B3DD-491CBD00BF57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C887-1703-4EDD-B267-9FDFAD572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CC887-1703-4EDD-B267-9FDFAD572C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9AD53-44D0-4132-96EF-B966678897C9}" type="datetimeFigureOut">
              <a:rPr lang="en-US" smtClean="0"/>
              <a:t>2015-09-16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A6AA51-3127-489C-8D14-EACC8C418E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6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ms131092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31050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tansql.com/" TargetMode="External"/><Relationship Id="rId2" Type="http://schemas.openxmlformats.org/officeDocument/2006/relationships/hyperlink" Target="mailto:ben.thul@spartansq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stairway/105855/" TargetMode="External"/><Relationship Id="rId2" Type="http://schemas.openxmlformats.org/officeDocument/2006/relationships/hyperlink" Target="https://msdn.microsoft.com/en-us/library/ms13104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n-thul/SQLCL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with Scissors -</a:t>
            </a:r>
            <a:br>
              <a:rPr lang="en-US" dirty="0" smtClean="0"/>
            </a:br>
            <a:r>
              <a:rPr lang="en-US" dirty="0" smtClean="0"/>
              <a:t>SQLCLR and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has datatypes</a:t>
            </a:r>
          </a:p>
          <a:p>
            <a:r>
              <a:rPr lang="en-US" dirty="0" smtClean="0"/>
              <a:t>.NET has datatypes</a:t>
            </a:r>
          </a:p>
          <a:p>
            <a:r>
              <a:rPr lang="en-US" dirty="0" smtClean="0"/>
              <a:t>Of course, they don’t call the same thing by the same name</a:t>
            </a:r>
          </a:p>
          <a:p>
            <a:r>
              <a:rPr lang="en-US" dirty="0" smtClean="0"/>
              <a:t>Luckily, there is a Rosetta Stone to convert from one to the other</a:t>
            </a:r>
          </a:p>
          <a:p>
            <a:pPr lvl="1"/>
            <a:r>
              <a:rPr lang="en-US" dirty="0">
                <a:hlinkClick r:id="rId2"/>
              </a:rPr>
              <a:t>https://msdn.microsoft.com/en-us/library/ms131092.aspx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10" y="4126006"/>
            <a:ext cx="6360739" cy="14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SQLCLR objects are marked with an attribute specifying their type (e.g. “function”, “stored procedure”) in C#</a:t>
            </a:r>
          </a:p>
          <a:p>
            <a:pPr lvl="1"/>
            <a:r>
              <a:rPr lang="en-US" dirty="0" smtClean="0"/>
              <a:t>These attributes have different properties based on their type (e.g. “</a:t>
            </a:r>
            <a:r>
              <a:rPr lang="en-US" dirty="0" err="1" smtClean="0"/>
              <a:t>IsDeterministic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>
                <a:hlinkClick r:id="rId2"/>
              </a:rPr>
              <a:t>https://msdn.microsoft.com/en-us/library/ms131050.aspx</a:t>
            </a:r>
            <a:r>
              <a:rPr lang="en-US" dirty="0" smtClean="0"/>
              <a:t> for more info</a:t>
            </a:r>
          </a:p>
          <a:p>
            <a:r>
              <a:rPr lang="en-US" dirty="0" smtClean="0"/>
              <a:t>Parameters and return values take very permissive default sizes (e.g. </a:t>
            </a:r>
            <a:r>
              <a:rPr lang="en-US" dirty="0" err="1" smtClean="0"/>
              <a:t>SqlString</a:t>
            </a:r>
            <a:r>
              <a:rPr lang="en-US" dirty="0" smtClean="0"/>
              <a:t> → </a:t>
            </a:r>
            <a:r>
              <a:rPr lang="en-US" dirty="0" err="1" smtClean="0"/>
              <a:t>nvarchar</a:t>
            </a:r>
            <a:r>
              <a:rPr lang="en-US" dirty="0" smtClean="0"/>
              <a:t>(max))</a:t>
            </a:r>
          </a:p>
          <a:p>
            <a:pPr lvl="1"/>
            <a:r>
              <a:rPr lang="en-US" dirty="0" smtClean="0"/>
              <a:t>You can control this with the </a:t>
            </a:r>
            <a:r>
              <a:rPr lang="en-US" dirty="0" err="1" smtClean="0"/>
              <a:t>SqlFacet</a:t>
            </a:r>
            <a:r>
              <a:rPr lang="en-US" dirty="0" smtClean="0"/>
              <a:t>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makes this trivial!</a:t>
            </a:r>
          </a:p>
          <a:p>
            <a:pPr lvl="1"/>
            <a:r>
              <a:rPr lang="en-US" dirty="0" smtClean="0"/>
              <a:t>Code templates are ready to run/deploy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SqlFunction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IsDeterministic</a:t>
            </a:r>
            <a:endParaRPr lang="en-US" dirty="0" smtClean="0"/>
          </a:p>
          <a:p>
            <a:pPr lvl="1"/>
            <a:r>
              <a:rPr lang="en-US" dirty="0" smtClean="0"/>
              <a:t>Given the same inputs, will it return the same output</a:t>
            </a:r>
          </a:p>
          <a:p>
            <a:pPr lvl="1"/>
            <a:r>
              <a:rPr lang="en-US" dirty="0" smtClean="0"/>
              <a:t>For example, the </a:t>
            </a:r>
            <a:r>
              <a:rPr lang="en-US" dirty="0" err="1" smtClean="0"/>
              <a:t>getdate</a:t>
            </a:r>
            <a:r>
              <a:rPr lang="en-US" dirty="0" smtClean="0"/>
              <a:t>() T-SQL function is non-deterministic</a:t>
            </a:r>
          </a:p>
          <a:p>
            <a:r>
              <a:rPr lang="en-US" dirty="0" err="1" smtClean="0"/>
              <a:t>IsPrecise</a:t>
            </a:r>
            <a:endParaRPr lang="en-US" dirty="0" smtClean="0"/>
          </a:p>
          <a:p>
            <a:pPr lvl="1"/>
            <a:r>
              <a:rPr lang="en-US" dirty="0" smtClean="0"/>
              <a:t>Are we doing any floating point math? Then we’re not precise.</a:t>
            </a:r>
          </a:p>
          <a:p>
            <a:r>
              <a:rPr lang="en-US" dirty="0" err="1" smtClean="0"/>
              <a:t>DataAccessKind</a:t>
            </a:r>
            <a:endParaRPr lang="en-US" dirty="0" smtClean="0"/>
          </a:p>
          <a:p>
            <a:pPr lvl="1"/>
            <a:r>
              <a:rPr lang="en-US" dirty="0" smtClean="0"/>
              <a:t>Are we initiating any queries from within the function?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an indication of whether data is fed into or received from the function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7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need of advanced text matching and would like to use regular expressions</a:t>
            </a:r>
          </a:p>
          <a:p>
            <a:r>
              <a:rPr lang="en-US" dirty="0" smtClean="0"/>
              <a:t>SQL Server doesn’t implement regular expression matching natively</a:t>
            </a:r>
          </a:p>
          <a:p>
            <a:r>
              <a:rPr lang="en-US" dirty="0" smtClean="0"/>
              <a:t>Determining whether a value matches a regular expression in .NET is </a:t>
            </a:r>
            <a:r>
              <a:rPr lang="en-US" i="1" dirty="0" smtClean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0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Bankers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Statement of problem: the default ROUND() function in SQL Server is biased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less biased method is to conditionally round 5s up</a:t>
            </a:r>
          </a:p>
          <a:p>
            <a:pPr lvl="1"/>
            <a:r>
              <a:rPr lang="en-US" dirty="0" smtClean="0"/>
              <a:t>If the digit to the left is even, round up</a:t>
            </a:r>
          </a:p>
          <a:p>
            <a:pPr lvl="1"/>
            <a:r>
              <a:rPr lang="en-US" dirty="0" smtClean="0"/>
              <a:t>Otherwise, round down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Implementing this in T-SQL is doable, but requires unnecessary arithmetic</a:t>
            </a:r>
          </a:p>
          <a:p>
            <a:r>
              <a:rPr lang="en-US" dirty="0" smtClean="0"/>
              <a:t>Luckily, the .NET framework has a rounding method that allows us to specify this very behavior.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09262"/>
              </p:ext>
            </p:extLst>
          </p:nvPr>
        </p:nvGraphicFramePr>
        <p:xfrm>
          <a:off x="1550898" y="2216574"/>
          <a:ext cx="78063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0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ROUND(VALUE,</a:t>
                      </a:r>
                      <a:r>
                        <a:rPr lang="en-US" baseline="0" dirty="0" smtClean="0"/>
                        <a:t> 1)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41909"/>
              </p:ext>
            </p:extLst>
          </p:nvPr>
        </p:nvGraphicFramePr>
        <p:xfrm>
          <a:off x="1550898" y="3857414"/>
          <a:ext cx="78063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0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  <a:gridCol w="643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ROUND(VALUE,</a:t>
                      </a:r>
                      <a:r>
                        <a:rPr lang="en-US" baseline="0" dirty="0" smtClean="0"/>
                        <a:t> 1)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1.2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Currency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countries have different currencies</a:t>
            </a:r>
          </a:p>
          <a:p>
            <a:r>
              <a:rPr lang="en-US" dirty="0" smtClean="0"/>
              <a:t>These currencies have different rules for displaying them as text</a:t>
            </a:r>
          </a:p>
          <a:p>
            <a:pPr lvl="1"/>
            <a:r>
              <a:rPr lang="en-US" dirty="0" smtClean="0"/>
              <a:t>Currency symbol</a:t>
            </a:r>
          </a:p>
          <a:p>
            <a:pPr lvl="1"/>
            <a:r>
              <a:rPr lang="en-US" dirty="0" smtClean="0"/>
              <a:t>Number of decimal places to display</a:t>
            </a:r>
          </a:p>
          <a:p>
            <a:r>
              <a:rPr lang="en-US" dirty="0" smtClean="0"/>
              <a:t>Coding this in T-SQL is probably doable</a:t>
            </a:r>
          </a:p>
          <a:p>
            <a:pPr lvl="1"/>
            <a:r>
              <a:rPr lang="en-US" i="1" dirty="0" smtClean="0"/>
              <a:t>You</a:t>
            </a:r>
            <a:r>
              <a:rPr lang="en-US" dirty="0" smtClean="0"/>
              <a:t> need to maintain the table of currency rules</a:t>
            </a:r>
          </a:p>
          <a:p>
            <a:r>
              <a:rPr lang="en-US" dirty="0" smtClean="0"/>
              <a:t>.NET provides a very easy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Table-valued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SqlFunction</a:t>
            </a:r>
            <a:r>
              <a:rPr lang="en-US" dirty="0" smtClean="0"/>
              <a:t> Attribute (</a:t>
            </a:r>
            <a:r>
              <a:rPr lang="en-US" dirty="0" err="1" smtClean="0"/>
              <a:t>redux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FillRowMethod</a:t>
            </a:r>
            <a:endParaRPr lang="en-US" dirty="0" smtClean="0"/>
          </a:p>
          <a:p>
            <a:pPr lvl="1"/>
            <a:r>
              <a:rPr lang="en-US" dirty="0" smtClean="0"/>
              <a:t>The method used to fill the row to return to SQL Server</a:t>
            </a:r>
          </a:p>
          <a:p>
            <a:r>
              <a:rPr lang="en-US" dirty="0" err="1" smtClean="0"/>
              <a:t>TableDefinition</a:t>
            </a:r>
            <a:endParaRPr lang="en-US" dirty="0" smtClean="0"/>
          </a:p>
          <a:p>
            <a:pPr lvl="1"/>
            <a:r>
              <a:rPr lang="en-US" dirty="0" smtClean="0"/>
              <a:t>Definition of the table returned by the TVF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 Engineer @SurveyMonkey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Minnesota native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E: </a:t>
            </a:r>
            <a:r>
              <a:rPr lang="en-US" dirty="0" smtClean="0">
                <a:hlinkClick r:id="rId2"/>
              </a:rPr>
              <a:t>ben.thul@spartansql.com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W: </a:t>
            </a:r>
            <a:r>
              <a:rPr lang="en-US" dirty="0" smtClean="0">
                <a:hlinkClick r:id="rId3"/>
              </a:rPr>
              <a:t>http://www.spartansql.com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T: @spartansql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845734"/>
            <a:ext cx="27336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Basic String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simple delimited string (e.g. CSV) that you want split into its constituent parts</a:t>
            </a:r>
          </a:p>
          <a:p>
            <a:r>
              <a:rPr lang="en-US" dirty="0" smtClean="0"/>
              <a:t>There are extant T-SQL solutions for this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they’re usually hack-y</a:t>
            </a:r>
          </a:p>
          <a:p>
            <a:pPr lvl="1"/>
            <a:r>
              <a:rPr lang="en-US" dirty="0" smtClean="0"/>
              <a:t>Frankly not super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Advanced String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again have a delimited string, but perhaps the delimiters aren’t static.</a:t>
            </a:r>
          </a:p>
          <a:p>
            <a:pPr lvl="1"/>
            <a:r>
              <a:rPr lang="en-US" dirty="0" smtClean="0"/>
              <a:t>You determine, however, that you can write a regular expression (regex) for the delimiter</a:t>
            </a:r>
          </a:p>
          <a:p>
            <a:r>
              <a:rPr lang="en-US" dirty="0" smtClean="0"/>
              <a:t>T-SQL doesn’t have regex support</a:t>
            </a:r>
          </a:p>
          <a:p>
            <a:pPr lvl="1"/>
            <a:r>
              <a:rPr lang="en-US" dirty="0" smtClean="0"/>
              <a:t>But .NET does! ;)</a:t>
            </a:r>
          </a:p>
        </p:txBody>
      </p:sp>
    </p:spTree>
    <p:extLst>
      <p:ext uri="{BB962C8B-B14F-4D97-AF65-F5344CB8AC3E}">
        <p14:creationId xmlns:p14="http://schemas.microsoft.com/office/powerpoint/2010/main" val="1908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SqlUserDefinedAggregate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Whether or not you a implementing your own serialization methods</a:t>
            </a:r>
          </a:p>
          <a:p>
            <a:r>
              <a:rPr lang="en-US" dirty="0" err="1" smtClean="0"/>
              <a:t>MaxByteSize</a:t>
            </a:r>
            <a:endParaRPr lang="en-US" dirty="0" smtClean="0"/>
          </a:p>
          <a:p>
            <a:pPr lvl="1"/>
            <a:r>
              <a:rPr lang="en-US" dirty="0" smtClean="0"/>
              <a:t>Total of all serialization needs</a:t>
            </a:r>
          </a:p>
          <a:p>
            <a:pPr lvl="1"/>
            <a:r>
              <a:rPr lang="en-US" dirty="0" smtClean="0"/>
              <a:t>-1 = unlimited </a:t>
            </a:r>
          </a:p>
          <a:p>
            <a:r>
              <a:rPr lang="en-US" dirty="0" err="1" smtClean="0"/>
              <a:t>IsInvariantToDuplicates</a:t>
            </a:r>
            <a:endParaRPr lang="en-US" dirty="0" smtClean="0"/>
          </a:p>
          <a:p>
            <a:r>
              <a:rPr lang="en-US" dirty="0" err="1" smtClean="0"/>
              <a:t>IsInvariantToNulls</a:t>
            </a:r>
            <a:endParaRPr lang="en-US" dirty="0" smtClean="0"/>
          </a:p>
          <a:p>
            <a:r>
              <a:rPr lang="en-US" dirty="0" err="1" smtClean="0"/>
              <a:t>IsInvariantToOrder</a:t>
            </a:r>
            <a:endParaRPr lang="en-US" dirty="0" smtClean="0"/>
          </a:p>
          <a:p>
            <a:pPr lvl="1"/>
            <a:r>
              <a:rPr lang="en-US" dirty="0" smtClean="0"/>
              <a:t>Currently ignored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apply an OVER() clause</a:t>
            </a:r>
          </a:p>
          <a:p>
            <a:pPr lvl="1"/>
            <a:r>
              <a:rPr lang="en-US" dirty="0" smtClean="0"/>
              <a:t>PARTIITON BY works!</a:t>
            </a:r>
          </a:p>
          <a:p>
            <a:pPr lvl="1"/>
            <a:r>
              <a:rPr lang="en-US" dirty="0" smtClean="0"/>
              <a:t>ORDER BY doesn’t. </a:t>
            </a:r>
            <a:r>
              <a:rPr lang="en-US" dirty="0" smtClean="0">
                <a:sym typeface="Wingdings" panose="05000000000000000000" pitchFamily="2" charset="2"/>
              </a:rPr>
              <a:t>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 any setup you need to do (e.g. initialize variables)</a:t>
            </a:r>
          </a:p>
          <a:p>
            <a:r>
              <a:rPr lang="en-US" dirty="0" smtClean="0"/>
              <a:t>Accumulate(param1, …)</a:t>
            </a:r>
          </a:p>
          <a:p>
            <a:pPr lvl="1"/>
            <a:r>
              <a:rPr lang="en-US" dirty="0" smtClean="0"/>
              <a:t>Obtain a new value and add it to the aggregate</a:t>
            </a:r>
          </a:p>
          <a:p>
            <a:r>
              <a:rPr lang="en-US" dirty="0" smtClean="0"/>
              <a:t>Merge(</a:t>
            </a:r>
            <a:r>
              <a:rPr lang="en-US" dirty="0" err="1" smtClean="0"/>
              <a:t>OtherAggregateInstance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Take the results of another sub-aggregate and add them to this one</a:t>
            </a:r>
          </a:p>
          <a:p>
            <a:r>
              <a:rPr lang="en-US" dirty="0" smtClean="0"/>
              <a:t>Terminate()</a:t>
            </a:r>
          </a:p>
          <a:p>
            <a:pPr lvl="1"/>
            <a:r>
              <a:rPr lang="en-US" dirty="0" smtClean="0"/>
              <a:t>Finish and return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SUM() In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two implementations of SUM()!</a:t>
            </a:r>
          </a:p>
        </p:txBody>
      </p:sp>
    </p:spTree>
    <p:extLst>
      <p:ext uri="{BB962C8B-B14F-4D97-AF65-F5344CB8AC3E}">
        <p14:creationId xmlns:p14="http://schemas.microsoft.com/office/powerpoint/2010/main" val="1173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list of numeric data, order it and find the one in the middle</a:t>
            </a:r>
          </a:p>
          <a:p>
            <a:r>
              <a:rPr lang="en-US" dirty="0" smtClean="0"/>
              <a:t>If there are two in the middle (i.e. the list has an even count), average those two and return </a:t>
            </a:r>
            <a:r>
              <a:rPr lang="en-US" i="1" dirty="0" smtClean="0"/>
              <a:t>that</a:t>
            </a:r>
          </a:p>
          <a:p>
            <a:r>
              <a:rPr lang="en-US" dirty="0" smtClean="0"/>
              <a:t>Possible in T-SQL, but awkward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RDBMSs have a GROUP_CONCAT() aggregate function</a:t>
            </a:r>
          </a:p>
          <a:p>
            <a:r>
              <a:rPr lang="en-US" dirty="0" smtClean="0"/>
              <a:t>Does what you think it does – concatenates the values within a column of a result set</a:t>
            </a:r>
          </a:p>
          <a:p>
            <a:r>
              <a:rPr lang="en-US" dirty="0" smtClean="0"/>
              <a:t>Because of lack of order by, you lose some of the control that T-SQL solutions provide (FOR XML)</a:t>
            </a:r>
          </a:p>
          <a:p>
            <a:pPr lvl="1"/>
            <a:r>
              <a:rPr lang="en-US" dirty="0" smtClean="0"/>
              <a:t>If you don’t care about the order, this is simpler to write in the query</a:t>
            </a:r>
          </a:p>
          <a:p>
            <a:pPr lvl="1"/>
            <a:r>
              <a:rPr lang="en-US" dirty="0" smtClean="0"/>
              <a:t>Is a bit slower, though (but better at I/O usage) – YMMV.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User-Defined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Little to no exposure to CLR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Looking to see what’s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SqlUserDefinedType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If you store only “simple” data in the data type, choose “Native”</a:t>
            </a:r>
          </a:p>
          <a:p>
            <a:pPr lvl="1"/>
            <a:r>
              <a:rPr lang="en-US" dirty="0" smtClean="0"/>
              <a:t>Otherwise, choose “</a:t>
            </a:r>
            <a:r>
              <a:rPr lang="en-US" dirty="0" err="1" smtClean="0"/>
              <a:t>UserDefined</a:t>
            </a:r>
            <a:r>
              <a:rPr lang="en-US" dirty="0" smtClean="0"/>
              <a:t>” (and implement </a:t>
            </a:r>
            <a:r>
              <a:rPr lang="en-US" dirty="0" err="1" smtClean="0"/>
              <a:t>IBinarySerializable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MaxByteSize</a:t>
            </a:r>
            <a:endParaRPr lang="en-US" dirty="0" smtClean="0"/>
          </a:p>
          <a:p>
            <a:pPr lvl="1"/>
            <a:r>
              <a:rPr lang="en-US" dirty="0" smtClean="0"/>
              <a:t>As in </a:t>
            </a:r>
            <a:r>
              <a:rPr lang="en-US" dirty="0" err="1" smtClean="0"/>
              <a:t>SqlUserDefinedAggregate</a:t>
            </a:r>
            <a:endParaRPr lang="en-US" dirty="0" smtClean="0"/>
          </a:p>
          <a:p>
            <a:r>
              <a:rPr lang="en-US" dirty="0" err="1" smtClean="0"/>
              <a:t>IsFixedLength</a:t>
            </a:r>
            <a:endParaRPr lang="en-US" dirty="0" smtClean="0"/>
          </a:p>
          <a:p>
            <a:pPr lvl="1"/>
            <a:r>
              <a:rPr lang="en-US" dirty="0" smtClean="0"/>
              <a:t>Just what it says</a:t>
            </a:r>
          </a:p>
          <a:p>
            <a:r>
              <a:rPr lang="en-US" dirty="0" err="1" smtClean="0"/>
              <a:t>IsByteOrdered</a:t>
            </a:r>
            <a:endParaRPr lang="en-US" dirty="0" smtClean="0"/>
          </a:p>
          <a:p>
            <a:pPr lvl="1"/>
            <a:r>
              <a:rPr lang="en-US" dirty="0" smtClean="0"/>
              <a:t>If true, SQL Server can use this property of the type to make comparisons (i.e. “&lt;“, “&gt;=“)</a:t>
            </a:r>
          </a:p>
          <a:p>
            <a:pPr lvl="1"/>
            <a:r>
              <a:rPr lang="en-US" dirty="0" smtClean="0"/>
              <a:t>Also allows the data type to be indexed, used in primary/foreign keys, and other nice things</a:t>
            </a:r>
          </a:p>
          <a:p>
            <a:pPr lvl="2"/>
            <a:r>
              <a:rPr lang="en-US" dirty="0" smtClean="0"/>
              <a:t>(seriously… read the docs)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implement </a:t>
            </a:r>
            <a:r>
              <a:rPr lang="en-US" dirty="0" err="1" smtClean="0"/>
              <a:t>INullable</a:t>
            </a:r>
            <a:endParaRPr lang="en-US" dirty="0" smtClean="0"/>
          </a:p>
          <a:p>
            <a:r>
              <a:rPr lang="en-US" dirty="0" smtClean="0"/>
              <a:t>Must contain a Parse(</a:t>
            </a:r>
            <a:r>
              <a:rPr lang="en-US" dirty="0" err="1" smtClean="0"/>
              <a:t>SqlString</a:t>
            </a:r>
            <a:r>
              <a:rPr lang="en-US" dirty="0" smtClean="0"/>
              <a:t>) method</a:t>
            </a:r>
          </a:p>
          <a:p>
            <a:pPr lvl="1"/>
            <a:r>
              <a:rPr lang="en-US" dirty="0" smtClean="0"/>
              <a:t>Used when you do something like “declare @x </a:t>
            </a:r>
            <a:r>
              <a:rPr lang="en-US" dirty="0" err="1" smtClean="0"/>
              <a:t>myUDT</a:t>
            </a:r>
            <a:r>
              <a:rPr lang="en-US" dirty="0" smtClean="0"/>
              <a:t> = “some value”;”</a:t>
            </a:r>
          </a:p>
          <a:p>
            <a:r>
              <a:rPr lang="en-US" dirty="0" smtClean="0"/>
              <a:t>Must contain a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So you can actually display the data (otherwise you just get something like “0x34321adfbe…”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add other logic to your data type</a:t>
            </a:r>
          </a:p>
          <a:p>
            <a:pPr lvl="1"/>
            <a:r>
              <a:rPr lang="en-US" dirty="0" smtClean="0"/>
              <a:t>For example, a non-static @</a:t>
            </a:r>
            <a:r>
              <a:rPr lang="en-US" dirty="0" err="1" smtClean="0"/>
              <a:t>a.Add</a:t>
            </a:r>
            <a:r>
              <a:rPr lang="en-US" dirty="0" smtClean="0"/>
              <a:t>(@b) method</a:t>
            </a:r>
          </a:p>
          <a:p>
            <a:r>
              <a:rPr lang="en-US" dirty="0" smtClean="0"/>
              <a:t>But I advise against it</a:t>
            </a:r>
          </a:p>
          <a:p>
            <a:pPr lvl="1"/>
            <a:r>
              <a:rPr lang="en-US" dirty="0" smtClean="0"/>
              <a:t>If you need to change the method logic later, that will require dropping and re-creating the type</a:t>
            </a:r>
          </a:p>
          <a:p>
            <a:pPr lvl="1"/>
            <a:r>
              <a:rPr lang="en-US" dirty="0" smtClean="0"/>
              <a:t>If you’ve defined any columns with that type, you will need to drop them first (!!)</a:t>
            </a:r>
          </a:p>
          <a:p>
            <a:pPr lvl="1"/>
            <a:r>
              <a:rPr lang="en-US" dirty="0" smtClean="0"/>
              <a:t>Instead, I advise implementing such logic in a user-defined function</a:t>
            </a:r>
          </a:p>
          <a:p>
            <a:pPr lvl="2"/>
            <a:r>
              <a:rPr lang="en-US" dirty="0" smtClean="0"/>
              <a:t>For example Add(@a, @b)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table of event data</a:t>
            </a:r>
          </a:p>
          <a:p>
            <a:r>
              <a:rPr lang="en-US" dirty="0" smtClean="0"/>
              <a:t>Each event has a start and stop time</a:t>
            </a:r>
          </a:p>
          <a:p>
            <a:r>
              <a:rPr lang="en-US" dirty="0" smtClean="0"/>
              <a:t>You’d like an easy way to find how long each event ran and to do some math on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Complex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be honest with you – I did this one just for fun.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Building Database Objects with Common Language Runtime (CLR) Integration</a:t>
            </a:r>
          </a:p>
          <a:p>
            <a:pPr lvl="1"/>
            <a:r>
              <a:rPr lang="en-US" dirty="0" smtClean="0">
                <a:hlinkClick r:id="rId2"/>
              </a:rPr>
              <a:t>https://msdn.microsoft.com/en-us/library/ms131046.aspx</a:t>
            </a:r>
            <a:endParaRPr lang="en-US" dirty="0" smtClean="0"/>
          </a:p>
          <a:p>
            <a:r>
              <a:rPr lang="en-US" dirty="0" smtClean="0"/>
              <a:t>SQL Server Central – Stairway to SQLCLR</a:t>
            </a:r>
          </a:p>
          <a:p>
            <a:pPr lvl="1"/>
            <a:r>
              <a:rPr lang="en-US" dirty="0" smtClean="0">
                <a:hlinkClick r:id="rId3"/>
              </a:rPr>
              <a:t>http://www.sqlservercentral.com/stairway/105855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Hub repository for the code</a:t>
            </a:r>
          </a:p>
          <a:p>
            <a:pPr lvl="1"/>
            <a:r>
              <a:rPr lang="en-US" dirty="0" smtClean="0">
                <a:hlinkClick r:id="rId4"/>
              </a:rPr>
              <a:t>https://github.com/ben-thul/SQLCLR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Before SQL 2005, extended 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Bad security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Error 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SQL 2005 introduced CLR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Ability to leverage .NET to extend SQL Server capabilities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Finer grained security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Write .NET code in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Compile to an assembly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Deploy assembly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database objects that call into assembly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Stored 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Scalar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Table Valued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Aggregate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Triggers (DML and DDL)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(probably) already using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features in the boxed product use SQLCLR</a:t>
            </a:r>
          </a:p>
          <a:p>
            <a:pPr lvl="1"/>
            <a:r>
              <a:rPr lang="en-US" dirty="0" smtClean="0"/>
              <a:t>XML (SQL 2005+)</a:t>
            </a:r>
          </a:p>
          <a:p>
            <a:pPr lvl="1"/>
            <a:r>
              <a:rPr lang="en-US" dirty="0" smtClean="0"/>
              <a:t>Geospatial (SQL 2008+)</a:t>
            </a:r>
          </a:p>
          <a:p>
            <a:pPr lvl="1"/>
            <a:r>
              <a:rPr lang="en-US" dirty="0" smtClean="0"/>
              <a:t>HierarchyID (SQL 2008+)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task well suited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T-SQL isn’t the best tool for the job</a:t>
            </a:r>
          </a:p>
          <a:p>
            <a:pPr lvl="1"/>
            <a:r>
              <a:rPr lang="en-US" dirty="0" smtClean="0"/>
              <a:t>Text processing</a:t>
            </a:r>
          </a:p>
          <a:p>
            <a:pPr lvl="1"/>
            <a:r>
              <a:rPr lang="en-US" dirty="0" smtClean="0"/>
              <a:t>Numerical processing</a:t>
            </a:r>
          </a:p>
          <a:p>
            <a:pPr lvl="1"/>
            <a:r>
              <a:rPr lang="en-US" dirty="0" smtClean="0"/>
              <a:t>Date/time math</a:t>
            </a:r>
          </a:p>
          <a:p>
            <a:pPr lvl="1"/>
            <a:r>
              <a:rPr lang="en-US" dirty="0" smtClean="0"/>
              <a:t>Anything for which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exists</a:t>
            </a:r>
          </a:p>
          <a:p>
            <a:pPr lvl="2"/>
            <a:r>
              <a:rPr lang="en-US" dirty="0" smtClean="0"/>
              <a:t>Don’t re-invent the wheel!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1000" dirty="0"/>
              <a:t>Image source: http://www.torange.us/Objects/way-of-life/To-hammer-in-bolt-2597.html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630" y="2066714"/>
            <a:ext cx="2686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and deployment can be done in the Community Edition (free)</a:t>
            </a:r>
          </a:p>
          <a:p>
            <a:r>
              <a:rPr lang="en-US" dirty="0" smtClean="0"/>
              <a:t>Once downloaded and installed, must also install Data Tools (SSDT) (free)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41759</TotalTime>
  <Words>1296</Words>
  <Application>Microsoft Office PowerPoint</Application>
  <PresentationFormat>Widescreen</PresentationFormat>
  <Paragraphs>242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Retrospect</vt:lpstr>
      <vt:lpstr>Running with Scissors - SQLCLR and You</vt:lpstr>
      <vt:lpstr>About me</vt:lpstr>
      <vt:lpstr>About you</vt:lpstr>
      <vt:lpstr>A bit of history</vt:lpstr>
      <vt:lpstr>High level overview</vt:lpstr>
      <vt:lpstr>You’re (probably) already using it!</vt:lpstr>
      <vt:lpstr>A task well suited</vt:lpstr>
      <vt:lpstr>Before You Start</vt:lpstr>
      <vt:lpstr>Visual Studio</vt:lpstr>
      <vt:lpstr>Datatype conversion</vt:lpstr>
      <vt:lpstr>Commonalities</vt:lpstr>
      <vt:lpstr>Scalar Functions</vt:lpstr>
      <vt:lpstr>Hello World!</vt:lpstr>
      <vt:lpstr>SqlFunction Attribute</vt:lpstr>
      <vt:lpstr>Case Study: Regular Expressions</vt:lpstr>
      <vt:lpstr>Case Study: Bankers Rounding</vt:lpstr>
      <vt:lpstr>Case Study: Currency Formatting</vt:lpstr>
      <vt:lpstr>Table-valued Functions</vt:lpstr>
      <vt:lpstr>SqlFunction Attribute (redux)</vt:lpstr>
      <vt:lpstr>Case Study: Basic String Splitting</vt:lpstr>
      <vt:lpstr>Case Study: Advanced String Splitting</vt:lpstr>
      <vt:lpstr>Aggregate Functions</vt:lpstr>
      <vt:lpstr>SqlUserDefinedAggregate</vt:lpstr>
      <vt:lpstr>Functionality and Limitations</vt:lpstr>
      <vt:lpstr>Required Methods</vt:lpstr>
      <vt:lpstr>A SUM() In Two Parts</vt:lpstr>
      <vt:lpstr>Case Study: Median</vt:lpstr>
      <vt:lpstr>Case Study: String Concatenation</vt:lpstr>
      <vt:lpstr>User-Defined Types</vt:lpstr>
      <vt:lpstr>SqlUserDefinedType</vt:lpstr>
      <vt:lpstr>Requirements</vt:lpstr>
      <vt:lpstr>Additional Methods</vt:lpstr>
      <vt:lpstr>Case Study: Duration</vt:lpstr>
      <vt:lpstr>Case Study: Complex Number</vt:lpstr>
      <vt:lpstr>Further Information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with Scissors SQLCLR and You</dc:title>
  <dc:creator>Ben Thul</dc:creator>
  <cp:lastModifiedBy>Ben Thul</cp:lastModifiedBy>
  <cp:revision>42</cp:revision>
  <dcterms:created xsi:type="dcterms:W3CDTF">2015-08-08T08:56:41Z</dcterms:created>
  <dcterms:modified xsi:type="dcterms:W3CDTF">2015-09-17T03:22:12Z</dcterms:modified>
</cp:coreProperties>
</file>