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CCEF1C-AF41-40FD-876F-1266AA64AB72}">
          <p14:sldIdLst>
            <p14:sldId id="256"/>
            <p14:sldId id="257"/>
          </p14:sldIdLst>
        </p14:section>
        <p14:section name="Replication" id="{8F686DAE-C842-4E36-937A-D57640E0E33A}">
          <p14:sldIdLst>
            <p14:sldId id="258"/>
            <p14:sldId id="259"/>
            <p14:sldId id="260"/>
          </p14:sldIdLst>
        </p14:section>
        <p14:section name="Service Broker Intro" id="{7427B99A-2C25-448C-8E51-AA6E7B951DA8}">
          <p14:sldIdLst>
            <p14:sldId id="262"/>
            <p14:sldId id="263"/>
            <p14:sldId id="264"/>
          </p14:sldIdLst>
        </p14:section>
        <p14:section name="Configuration" id="{D1A530F5-AEEE-4E64-B8FA-39A1429FA35A}">
          <p14:sldIdLst>
            <p14:sldId id="265"/>
            <p14:sldId id="266"/>
            <p14:sldId id="267"/>
            <p14:sldId id="268"/>
            <p14:sldId id="269"/>
          </p14:sldIdLst>
        </p14:section>
        <p14:section name="Publication" id="{51F9C865-D435-4BC2-99F6-FE8A532B6351}">
          <p14:sldIdLst>
            <p14:sldId id="270"/>
            <p14:sldId id="271"/>
            <p14:sldId id="285"/>
            <p14:sldId id="286"/>
            <p14:sldId id="272"/>
          </p14:sldIdLst>
        </p14:section>
        <p14:section name="Subscription" id="{5C12A17D-6711-4C69-98EC-6B80381278F9}">
          <p14:sldIdLst>
            <p14:sldId id="273"/>
            <p14:sldId id="274"/>
            <p14:sldId id="275"/>
            <p14:sldId id="276"/>
            <p14:sldId id="278"/>
          </p14:sldIdLst>
        </p14:section>
        <p14:section name="Caveats" id="{1989BB02-0CDD-43D8-BEA8-C22CDE5D2C43}">
          <p14:sldIdLst>
            <p14:sldId id="279"/>
            <p14:sldId id="280"/>
            <p14:sldId id="281"/>
            <p14:sldId id="282"/>
            <p14:sldId id="283"/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B8822-37A1-44F4-B1E8-8DC83B4874D8}" type="datetimeFigureOut">
              <a:rPr lang="en-US" smtClean="0"/>
              <a:t>2017-10-07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8CD0-CF34-40D6-AC69-84A093D37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from: https://technet.microsoft.com/en-us/library/ms151706(v=sql.105).aspx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8CD0-CF34-40D6-AC69-84A093D37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2017-10-07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2017-10-07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2017-10-07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2017-10-07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2017-10-07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2017-10-07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7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dd576261(v=sql.100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-thul/BrokerRe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80C0-6CBF-4582-8620-A0D0A7050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an alternative to Replication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5971-EB39-4DF4-9EA7-A207F04EF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Real World™ Example</a:t>
            </a:r>
          </a:p>
        </p:txBody>
      </p:sp>
    </p:spTree>
    <p:extLst>
      <p:ext uri="{BB962C8B-B14F-4D97-AF65-F5344CB8AC3E}">
        <p14:creationId xmlns:p14="http://schemas.microsoft.com/office/powerpoint/2010/main" val="4600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32B0B-DCCB-4E1C-B8F7-A19B3781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2102C-08C7-4EFB-B937-C38D9395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Before we can talk about pushing messages from one place to another, there’s some plumbing we need to do</a:t>
            </a:r>
          </a:p>
          <a:p>
            <a:pPr lvl="1"/>
            <a:r>
              <a:rPr lang="en-US" dirty="0"/>
              <a:t>Tell each side about where the other side is (i.e. routes)</a:t>
            </a:r>
          </a:p>
          <a:p>
            <a:pPr lvl="1"/>
            <a:r>
              <a:rPr lang="en-US" dirty="0"/>
              <a:t>Tell each side what types of messages it can expect (i.e. message types, contracts)</a:t>
            </a:r>
          </a:p>
          <a:p>
            <a:pPr lvl="1"/>
            <a:r>
              <a:rPr lang="en-US" dirty="0"/>
              <a:t>If the Publisher and Subscriber are on different servers, configure authentication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71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4DC8-714E-483A-B72F-9356F781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(Routing)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CC8E-4018-43AB-85C3-463F7CC8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Broker routing can wildcard on any of:</a:t>
            </a:r>
          </a:p>
          <a:p>
            <a:pPr lvl="1"/>
            <a:r>
              <a:rPr lang="en-US" dirty="0"/>
              <a:t>Service name</a:t>
            </a:r>
          </a:p>
          <a:p>
            <a:pPr lvl="1"/>
            <a:r>
              <a:rPr lang="en-US" dirty="0"/>
              <a:t>Broker instance (</a:t>
            </a:r>
            <a:r>
              <a:rPr lang="en-US" dirty="0" err="1"/>
              <a:t>sys.databases.service_broker_guid</a:t>
            </a:r>
            <a:r>
              <a:rPr lang="en-US" dirty="0"/>
              <a:t>)</a:t>
            </a:r>
          </a:p>
          <a:p>
            <a:r>
              <a:rPr lang="en-US" dirty="0"/>
              <a:t>In our implementation, both Service name and Broker instance are specified</a:t>
            </a:r>
          </a:p>
          <a:p>
            <a:pPr lvl="1"/>
            <a:r>
              <a:rPr lang="en-US" dirty="0"/>
              <a:t>Routing is used to determine what server the destination service is on when the conversation is initiated and what database to deliver the message to once it gets there.</a:t>
            </a:r>
          </a:p>
        </p:txBody>
      </p:sp>
    </p:spTree>
    <p:extLst>
      <p:ext uri="{BB962C8B-B14F-4D97-AF65-F5344CB8AC3E}">
        <p14:creationId xmlns:p14="http://schemas.microsoft.com/office/powerpoint/2010/main" val="199865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D5B-7C1B-4BC7-8D48-ADEB331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(Message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9603-09BF-4FF0-BDDF-C61645DB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side of the conversation has to know what types of messages are to be sent</a:t>
            </a:r>
          </a:p>
          <a:p>
            <a:pPr lvl="1"/>
            <a:r>
              <a:rPr lang="en-US" dirty="0"/>
              <a:t>Message types are merely a name and what type of validation is done on the message (either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WELL_FORMED_XML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VALID_XML</a:t>
            </a:r>
            <a:r>
              <a:rPr lang="en-US" dirty="0"/>
              <a:t> (validated against an XML schema)</a:t>
            </a:r>
          </a:p>
          <a:p>
            <a:pPr lvl="1"/>
            <a:r>
              <a:rPr lang="en-US" dirty="0"/>
              <a:t>Message Type is specified when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/>
              <a:t> statement is issued</a:t>
            </a:r>
          </a:p>
          <a:p>
            <a:r>
              <a:rPr lang="en-US" dirty="0"/>
              <a:t>Message types are bundled into Contracts</a:t>
            </a:r>
          </a:p>
          <a:p>
            <a:pPr lvl="1"/>
            <a:r>
              <a:rPr lang="en-US" dirty="0"/>
              <a:t>Each Message Type in a Contract is specified as being able to be sent by either the initiator of the conversation, the target, or either.</a:t>
            </a:r>
          </a:p>
          <a:p>
            <a:pPr lvl="1"/>
            <a:r>
              <a:rPr lang="en-US" dirty="0"/>
              <a:t>Contract name is specified when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DIALOG</a:t>
            </a:r>
            <a:r>
              <a:rPr lang="en-US" dirty="0"/>
              <a:t> statement is issued</a:t>
            </a:r>
          </a:p>
        </p:txBody>
      </p:sp>
    </p:spTree>
    <p:extLst>
      <p:ext uri="{BB962C8B-B14F-4D97-AF65-F5344CB8AC3E}">
        <p14:creationId xmlns:p14="http://schemas.microsoft.com/office/powerpoint/2010/main" val="48337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C833-B09C-47C3-B628-54F850BC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(Endpoints)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C40D-E340-4AA0-853D-12ADE981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two Services are in databases that are on separate servers, a Service Broker endpoint will need to be set up on both the Publisher and Subscriber</a:t>
            </a:r>
          </a:p>
          <a:p>
            <a:r>
              <a:rPr lang="en-US" dirty="0"/>
              <a:t>Authentication can be any of</a:t>
            </a:r>
          </a:p>
          <a:p>
            <a:pPr lvl="1"/>
            <a:r>
              <a:rPr lang="en-US" dirty="0"/>
              <a:t>Windows (NTLM)</a:t>
            </a:r>
          </a:p>
          <a:p>
            <a:pPr lvl="1"/>
            <a:r>
              <a:rPr lang="en-US" dirty="0"/>
              <a:t>Window (Kerberos)</a:t>
            </a:r>
          </a:p>
          <a:p>
            <a:pPr lvl="1"/>
            <a:r>
              <a:rPr lang="en-US" dirty="0"/>
              <a:t>Certificate (both servers share a common server-level cert)</a:t>
            </a:r>
          </a:p>
        </p:txBody>
      </p:sp>
    </p:spTree>
    <p:extLst>
      <p:ext uri="{BB962C8B-B14F-4D97-AF65-F5344CB8AC3E}">
        <p14:creationId xmlns:p14="http://schemas.microsoft.com/office/powerpoint/2010/main" val="254735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12ABCA-DAE7-4D9C-BB44-2E6D5FFB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F2B81C-5D4F-4FED-A4B6-F9E8D59EA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B4B1E-1EEB-4F41-BEDE-6A7DE4E2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5200A-BC7D-4CBA-9FC6-0ADDCD55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considered for replication via Service Broker has a trigger on it. The trigger</a:t>
            </a:r>
          </a:p>
          <a:p>
            <a:pPr lvl="1"/>
            <a:r>
              <a:rPr lang="en-US" dirty="0"/>
              <a:t>Examines the DML operation performed (Insert, Update, Delete)</a:t>
            </a:r>
          </a:p>
          <a:p>
            <a:pPr lvl="1"/>
            <a:r>
              <a:rPr lang="en-US" dirty="0"/>
              <a:t>Creates an XML message to represent the change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COLUMNS_UPDATED()</a:t>
            </a:r>
            <a:r>
              <a:rPr lang="en-US" dirty="0">
                <a:cs typeface="Courier New" panose="02070309020205020404" pitchFamily="49" charset="0"/>
              </a:rPr>
              <a:t>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Sends the message</a:t>
            </a:r>
          </a:p>
        </p:txBody>
      </p:sp>
    </p:spTree>
    <p:extLst>
      <p:ext uri="{BB962C8B-B14F-4D97-AF65-F5344CB8AC3E}">
        <p14:creationId xmlns:p14="http://schemas.microsoft.com/office/powerpoint/2010/main" val="206809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F660-AF03-4A66-A190-959FFFA2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9BB-5CF1-412C-8008-878D89B3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“Sending the message“ warrants further discussion</a:t>
            </a:r>
          </a:p>
          <a:p>
            <a:pPr lvl="1"/>
            <a:r>
              <a:rPr lang="en-US" dirty="0"/>
              <a:t>In a Microsoft whitepaper*, they suggest re-using conversation handles and also to use ≈ 1 in 150 of them</a:t>
            </a:r>
          </a:p>
          <a:p>
            <a:pPr lvl="1"/>
            <a:r>
              <a:rPr lang="en-US" dirty="0"/>
              <a:t>In order to abstract this from the application, procedures were made to create handles and send messages using these stored conversation handles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sz="1000" dirty="0"/>
          </a:p>
          <a:p>
            <a:pPr marL="228600" lvl="1" indent="0">
              <a:buNone/>
            </a:pPr>
            <a:r>
              <a:rPr lang="en-US" sz="1000" dirty="0"/>
              <a:t>* </a:t>
            </a:r>
            <a:r>
              <a:rPr lang="en-US" sz="1000" dirty="0">
                <a:hlinkClick r:id="rId2"/>
              </a:rPr>
              <a:t>https://technet.microsoft.com/en-us/library/dd576261(v=sql.100).aspx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557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F660-AF03-4A66-A190-959FFFA2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9BB-5CF1-412C-8008-878D89B3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first implementation of this used a naïve round-robin method</a:t>
            </a:r>
          </a:p>
          <a:p>
            <a:pPr lvl="2"/>
            <a:r>
              <a:rPr lang="en-US" dirty="0"/>
              <a:t>We encountered blocking on the conversation handle if anything did a DML and didn’t commit right away</a:t>
            </a:r>
          </a:p>
          <a:p>
            <a:pPr lvl="1"/>
            <a:r>
              <a:rPr lang="en-US" dirty="0"/>
              <a:t>We moved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READPAST</a:t>
            </a:r>
            <a:r>
              <a:rPr lang="en-US" dirty="0"/>
              <a:t> strategy where the select from the handles table just gets a handle that has the right contract type and isn’t locked right now</a:t>
            </a:r>
          </a:p>
          <a:p>
            <a:pPr lvl="2"/>
            <a:r>
              <a:rPr lang="en-US" dirty="0"/>
              <a:t>We try this five times and if we still haven’t gotten a handle, then resign ourselves to the round-robin strategy</a:t>
            </a:r>
          </a:p>
        </p:txBody>
      </p:sp>
    </p:spTree>
    <p:extLst>
      <p:ext uri="{BB962C8B-B14F-4D97-AF65-F5344CB8AC3E}">
        <p14:creationId xmlns:p14="http://schemas.microsoft.com/office/powerpoint/2010/main" val="394731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BBA1-5007-467B-9D2E-B7F0F05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0C26-429D-4FCB-AFB7-98F2CAA0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830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A46D7-67EA-4F9B-832D-B922B6A0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5A710-D2BE-4E59-9F03-7DBDAB0A5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BB16-3101-4E5D-B17F-8A137C8F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(Ben Thul)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58DC-D447-410A-A25D-DE300F15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professional since 2006</a:t>
            </a:r>
          </a:p>
          <a:p>
            <a:r>
              <a:rPr lang="en-US" dirty="0"/>
              <a:t>Database Engineer at SurveyMonkey</a:t>
            </a:r>
          </a:p>
          <a:p>
            <a:r>
              <a:rPr lang="en-US" dirty="0"/>
              <a:t>e: ben.thul@gmail.com</a:t>
            </a:r>
          </a:p>
        </p:txBody>
      </p:sp>
    </p:spTree>
    <p:extLst>
      <p:ext uri="{BB962C8B-B14F-4D97-AF65-F5344CB8AC3E}">
        <p14:creationId xmlns:p14="http://schemas.microsoft.com/office/powerpoint/2010/main" val="47287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FAA16-212A-4DED-A938-1F2F5FD3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93E50-6D7A-4480-8BC9-D1DFAF3E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subscriber database, messages are processed via Service Broker Activation</a:t>
            </a:r>
          </a:p>
          <a:p>
            <a:pPr lvl="1"/>
            <a:r>
              <a:rPr lang="en-US" dirty="0"/>
              <a:t>A background process determines when to start a stored procedure to process messages</a:t>
            </a:r>
          </a:p>
          <a:p>
            <a:pPr lvl="1"/>
            <a:r>
              <a:rPr lang="en-US" dirty="0"/>
              <a:t>Multiple “activated procedures” can be running at once (up to a user-configured maximum)</a:t>
            </a:r>
          </a:p>
        </p:txBody>
      </p:sp>
    </p:spTree>
    <p:extLst>
      <p:ext uri="{BB962C8B-B14F-4D97-AF65-F5344CB8AC3E}">
        <p14:creationId xmlns:p14="http://schemas.microsoft.com/office/powerpoint/2010/main" val="426235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15BA-9CBF-4562-8280-4EA1E694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5B48-FB29-4819-A451-191F353E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Activation procedure</a:t>
            </a:r>
          </a:p>
          <a:p>
            <a:pPr lvl="1"/>
            <a:r>
              <a:rPr lang="en-US" dirty="0"/>
              <a:t>Grabs a bunch of messages off of the queue</a:t>
            </a:r>
          </a:p>
          <a:p>
            <a:pPr lvl="1"/>
            <a:r>
              <a:rPr lang="en-US" dirty="0"/>
              <a:t>Classifies each message by what table the message affects</a:t>
            </a:r>
          </a:p>
          <a:p>
            <a:pPr lvl="1"/>
            <a:r>
              <a:rPr lang="en-US" dirty="0"/>
              <a:t>Passes the message to a procedure that only processes messages for that table</a:t>
            </a:r>
          </a:p>
        </p:txBody>
      </p:sp>
    </p:spTree>
    <p:extLst>
      <p:ext uri="{BB962C8B-B14F-4D97-AF65-F5344CB8AC3E}">
        <p14:creationId xmlns:p14="http://schemas.microsoft.com/office/powerpoint/2010/main" val="287173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31FD-1E6C-490C-9E45-FB01CD42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A6BA-0F86-475A-B44F-CE18DE72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table-specific procedure</a:t>
            </a:r>
          </a:p>
          <a:p>
            <a:pPr lvl="1"/>
            <a:r>
              <a:rPr lang="en-US" dirty="0"/>
              <a:t>Parses the message back out into its constituent columns</a:t>
            </a:r>
          </a:p>
          <a:p>
            <a:pPr lvl="1"/>
            <a:r>
              <a:rPr lang="en-US" dirty="0"/>
              <a:t>Parses the update mask (generated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COLUMNS_UPDATED()</a:t>
            </a:r>
            <a:r>
              <a:rPr lang="en-US" dirty="0"/>
              <a:t> in the trigger</a:t>
            </a:r>
          </a:p>
          <a:p>
            <a:pPr lvl="1"/>
            <a:r>
              <a:rPr lang="en-US" dirty="0"/>
              <a:t>In the case of an insert or delete does the simple operation (i.e. insert all the columns or delete by primary key)</a:t>
            </a:r>
          </a:p>
          <a:p>
            <a:pPr lvl="1"/>
            <a:r>
              <a:rPr lang="en-US" dirty="0"/>
              <a:t>In the case of an update, interprets the update mask to determine which columns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28371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BBA1-5007-467B-9D2E-B7F0F05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0C26-429D-4FCB-AFB7-98F2CAA0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13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9484F-0780-46E4-A232-E261F94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B456A-F474-494C-967B-31586AAF4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“Lessons Learned”</a:t>
            </a:r>
          </a:p>
        </p:txBody>
      </p:sp>
    </p:spTree>
    <p:extLst>
      <p:ext uri="{BB962C8B-B14F-4D97-AF65-F5344CB8AC3E}">
        <p14:creationId xmlns:p14="http://schemas.microsoft.com/office/powerpoint/2010/main" val="426003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3C893-E24A-4EC2-875D-7657E85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(Text Columns)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B5FC9-4D1A-4E18-B4CA-89119C2A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columns that admit arbitrary text can produce a message that will not be replayed correctly at the subscriber</a:t>
            </a:r>
          </a:p>
          <a:p>
            <a:pPr lvl="1"/>
            <a:r>
              <a:rPr lang="en-US" dirty="0"/>
              <a:t>e.g. “I &lt;3 SQL” will become “I &amp;lt;3 SQL”</a:t>
            </a:r>
          </a:p>
          <a:p>
            <a:r>
              <a:rPr lang="en-US" dirty="0"/>
              <a:t>As a workaround, (</a:t>
            </a:r>
            <a:r>
              <a:rPr lang="en-US" dirty="0" err="1"/>
              <a:t>var</a:t>
            </a:r>
            <a:r>
              <a:rPr lang="en-US" dirty="0"/>
              <a:t>)(n)char columns are cast to an equivalent length (</a:t>
            </a:r>
            <a:r>
              <a:rPr lang="en-US" dirty="0" err="1"/>
              <a:t>var</a:t>
            </a:r>
            <a:r>
              <a:rPr lang="en-US" dirty="0"/>
              <a:t>)binary type which is then base-64 encoded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 BASE64</a:t>
            </a:r>
            <a:r>
              <a:rPr lang="en-US" dirty="0"/>
              <a:t> clause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XML</a:t>
            </a:r>
          </a:p>
          <a:p>
            <a:r>
              <a:rPr lang="en-US" dirty="0">
                <a:cs typeface="Courier New" panose="02070309020205020404" pitchFamily="49" charset="0"/>
              </a:rPr>
              <a:t>The subscriber also needs to take steps to base-64 decode this information and then produce the original value from the publisher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9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77C-31B6-460E-8437-7A78FCB5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(Update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1BA5-730D-457F-B257-E10D7B34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version of the function that decodes the update mask used </a:t>
            </a:r>
            <a:r>
              <a:rPr lang="en-US" dirty="0" err="1"/>
              <a:t>sys.columns</a:t>
            </a:r>
            <a:r>
              <a:rPr lang="en-US" dirty="0"/>
              <a:t> at the subscriber to turn the bit mask into column names</a:t>
            </a:r>
          </a:p>
          <a:p>
            <a:r>
              <a:rPr lang="en-US" dirty="0"/>
              <a:t>If the columns were enumerated differently at the publisher and the subscriber, the message would be applied incorrectly</a:t>
            </a:r>
          </a:p>
          <a:p>
            <a:r>
              <a:rPr lang="en-US" dirty="0"/>
              <a:t>How does this happen? In development:</a:t>
            </a:r>
          </a:p>
          <a:p>
            <a:pPr lvl="1"/>
            <a:r>
              <a:rPr lang="en-US" dirty="0"/>
              <a:t>Add two columns at the publisher</a:t>
            </a:r>
          </a:p>
          <a:p>
            <a:pPr lvl="1"/>
            <a:r>
              <a:rPr lang="en-US" dirty="0"/>
              <a:t>Remove the first of the two</a:t>
            </a:r>
          </a:p>
          <a:p>
            <a:pPr lvl="1"/>
            <a:r>
              <a:rPr lang="en-US" dirty="0"/>
              <a:t>Add the second at the subscriber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4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77C-31B6-460E-8437-7A78FCB5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(Update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1BA5-730D-457F-B257-E10D7B34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way around this, a copy of the publisher enumeration of the columns for replicated tables is sent to the subscriber so that it can be referenced when the bitmask is decoded</a:t>
            </a:r>
          </a:p>
          <a:p>
            <a:r>
              <a:rPr lang="en-US" dirty="0"/>
              <a:t>This is also accomplished via sending a message periodically via Service Broker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22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21B5-F8A6-4913-9FF7-89DBDA63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(Message Replay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92C5-A8B7-4578-936C-CF7C1C5F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implementation uses Broker Prioritization to say that some messages should be consumed before others</a:t>
            </a:r>
          </a:p>
          <a:p>
            <a:r>
              <a:rPr lang="en-US" dirty="0"/>
              <a:t>For the purposes of this discussion, prioritization is done at a Contract level (i.e. each Contract can be given a higher or lower priority)</a:t>
            </a:r>
          </a:p>
          <a:p>
            <a:r>
              <a:rPr lang="en-US" dirty="0"/>
              <a:t>Initially, prioritization was done at the table level</a:t>
            </a:r>
          </a:p>
          <a:p>
            <a:r>
              <a:rPr lang="en-US" dirty="0"/>
              <a:t>This had a side effect of updates occasionally being consumed before their corresponding insert</a:t>
            </a:r>
          </a:p>
          <a:p>
            <a:pPr lvl="1"/>
            <a:r>
              <a:rPr lang="en-US" dirty="0"/>
              <a:t>Which leads to “non-convergence”</a:t>
            </a:r>
          </a:p>
        </p:txBody>
      </p:sp>
    </p:spTree>
    <p:extLst>
      <p:ext uri="{BB962C8B-B14F-4D97-AF65-F5344CB8AC3E}">
        <p14:creationId xmlns:p14="http://schemas.microsoft.com/office/powerpoint/2010/main" val="121099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BBE2-3116-4C7C-B31D-8F22521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(Message Replay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90C5-5D82-458E-A692-242AC072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around this, we reorganized the contracts into logical operations (i.e. a contract for each of insert, update, and delete)</a:t>
            </a:r>
          </a:p>
          <a:p>
            <a:r>
              <a:rPr lang="en-US" dirty="0"/>
              <a:t>Inserts are prioritized highest</a:t>
            </a:r>
          </a:p>
          <a:p>
            <a:r>
              <a:rPr lang="en-US" dirty="0"/>
              <a:t>Deletes are next highest priority</a:t>
            </a:r>
          </a:p>
          <a:p>
            <a:pPr lvl="1"/>
            <a:r>
              <a:rPr lang="en-US" dirty="0"/>
              <a:t>Deletes are rare in our environment</a:t>
            </a:r>
          </a:p>
          <a:p>
            <a:r>
              <a:rPr lang="en-US" dirty="0"/>
              <a:t>Updates are the lowest priority</a:t>
            </a:r>
          </a:p>
        </p:txBody>
      </p:sp>
    </p:spTree>
    <p:extLst>
      <p:ext uri="{BB962C8B-B14F-4D97-AF65-F5344CB8AC3E}">
        <p14:creationId xmlns:p14="http://schemas.microsoft.com/office/powerpoint/2010/main" val="10604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524D-2DE2-4155-80D7-94805C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70E2-9C4C-494F-A376-BA1B47D38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Everyone’s Least Favorite Workhorse</a:t>
            </a:r>
          </a:p>
        </p:txBody>
      </p:sp>
    </p:spTree>
    <p:extLst>
      <p:ext uri="{BB962C8B-B14F-4D97-AF65-F5344CB8AC3E}">
        <p14:creationId xmlns:p14="http://schemas.microsoft.com/office/powerpoint/2010/main" val="2808163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B7A-72D0-429E-B69D-F6915B7B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B92F-EE48-4F56-B5D0-4E552FB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can be downloaded from GitHub</a:t>
            </a:r>
          </a:p>
          <a:p>
            <a:pPr lvl="1"/>
            <a:r>
              <a:rPr lang="en-US">
                <a:hlinkClick r:id="rId2"/>
              </a:rPr>
              <a:t>https://github.com/ben-thul/BrokerReplication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7F8B2-7920-44DA-9FA2-4A268808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C17991-09E5-4B2B-BF97-473DE5587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4428" y="2638044"/>
            <a:ext cx="1593415" cy="310197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DDCD7-0E44-4C5C-BDA3-6CE095D67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4843" y="2638044"/>
            <a:ext cx="7433720" cy="310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Publisher</a:t>
            </a:r>
          </a:p>
          <a:p>
            <a:pPr lvl="1"/>
            <a:r>
              <a:rPr lang="en-US" dirty="0"/>
              <a:t>Has one or more </a:t>
            </a:r>
            <a:r>
              <a:rPr lang="en-US" u="sng" dirty="0"/>
              <a:t>Articles</a:t>
            </a:r>
          </a:p>
          <a:p>
            <a:pPr lvl="1"/>
            <a:r>
              <a:rPr lang="en-US" dirty="0"/>
              <a:t>DML/DDL against any of the Articles is marked in the transaction log</a:t>
            </a:r>
          </a:p>
          <a:p>
            <a:r>
              <a:rPr lang="en-US" dirty="0"/>
              <a:t>Distributor</a:t>
            </a:r>
          </a:p>
          <a:p>
            <a:pPr lvl="1"/>
            <a:r>
              <a:rPr lang="en-US" dirty="0"/>
              <a:t>Runs </a:t>
            </a:r>
            <a:r>
              <a:rPr lang="en-US" u="sng" dirty="0"/>
              <a:t>Log Reader Agent</a:t>
            </a:r>
            <a:r>
              <a:rPr lang="en-US" dirty="0"/>
              <a:t> to consume marked records from Publisher, inserts them into Distribution database</a:t>
            </a:r>
          </a:p>
          <a:p>
            <a:r>
              <a:rPr lang="en-US" dirty="0"/>
              <a:t>Subscribers</a:t>
            </a:r>
          </a:p>
          <a:p>
            <a:pPr lvl="1"/>
            <a:r>
              <a:rPr lang="en-US" dirty="0"/>
              <a:t>Receives results of actions run at Publisher, replays them at each Subscriber (either via Push or Pull)</a:t>
            </a:r>
          </a:p>
        </p:txBody>
      </p:sp>
    </p:spTree>
    <p:extLst>
      <p:ext uri="{BB962C8B-B14F-4D97-AF65-F5344CB8AC3E}">
        <p14:creationId xmlns:p14="http://schemas.microsoft.com/office/powerpoint/2010/main" val="201174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A3C-FF86-4BA0-A9B2-1A80FD96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AFCE-EB22-4160-B52C-5716651AE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Has been around for a </a:t>
            </a:r>
            <a:r>
              <a:rPr lang="en-US" i="1" dirty="0"/>
              <a:t>long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When it works, it works</a:t>
            </a:r>
          </a:p>
          <a:p>
            <a:pPr lvl="1"/>
            <a:r>
              <a:rPr lang="en-US" dirty="0"/>
              <a:t>In most cases, fairly simple to set up/configure</a:t>
            </a:r>
          </a:p>
          <a:p>
            <a:pPr lvl="1"/>
            <a:r>
              <a:rPr lang="en-US" dirty="0"/>
              <a:t>Has a lot of options for configuration if you need them</a:t>
            </a:r>
          </a:p>
          <a:p>
            <a:pPr lvl="1"/>
            <a:r>
              <a:rPr lang="en-US" dirty="0"/>
              <a:t>A robust system for initializing subscribers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9D329-3F9B-4954-B1C8-AAE6B0CC2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Has a reputation for being ‘fragile’</a:t>
            </a:r>
          </a:p>
          <a:p>
            <a:pPr lvl="1"/>
            <a:r>
              <a:rPr lang="en-US" dirty="0"/>
              <a:t>Implications for backup/restore strategy</a:t>
            </a:r>
          </a:p>
          <a:p>
            <a:pPr lvl="1"/>
            <a:r>
              <a:rPr lang="en-US" dirty="0"/>
              <a:t>DML statement affects 1000 rows at publisher → 1000 individual commands to be run at subscriber</a:t>
            </a:r>
          </a:p>
          <a:p>
            <a:pPr lvl="1"/>
            <a:r>
              <a:rPr lang="en-US" dirty="0"/>
              <a:t>Default configuration stops distribution on any error (including trying to delete a non-existent row!)</a:t>
            </a:r>
          </a:p>
          <a:p>
            <a:pPr lvl="1"/>
            <a:r>
              <a:rPr lang="en-US" dirty="0"/>
              <a:t>Built-in monitoring isn’t great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8750-F860-4C12-9B92-E352D4A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Broker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39F54-A5C1-4C58-B1B7-7F1F49944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way to solve old problems</a:t>
            </a:r>
          </a:p>
        </p:txBody>
      </p:sp>
    </p:spTree>
    <p:extLst>
      <p:ext uri="{BB962C8B-B14F-4D97-AF65-F5344CB8AC3E}">
        <p14:creationId xmlns:p14="http://schemas.microsoft.com/office/powerpoint/2010/main" val="34499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55D2-5951-4F26-9FDD-50BB25E3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3818-6168-4242-93FA-472A92DA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Broker sends messages from one location to one or more other locations</a:t>
            </a:r>
          </a:p>
          <a:p>
            <a:r>
              <a:rPr lang="en-US" dirty="0"/>
              <a:t>Has support for conversations</a:t>
            </a:r>
          </a:p>
          <a:p>
            <a:pPr lvl="1"/>
            <a:r>
              <a:rPr lang="en-US" dirty="0"/>
              <a:t>Service A sends a message to service B and it responds</a:t>
            </a:r>
          </a:p>
          <a:p>
            <a:pPr lvl="1"/>
            <a:r>
              <a:rPr lang="en-US" dirty="0"/>
              <a:t>Conversations can go back and forth as many times as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546-0005-494B-A36D-478E97F5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5EE4-F4F6-469F-866E-D8F076A9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build a replication system on top of this, we need</a:t>
            </a:r>
          </a:p>
          <a:p>
            <a:pPr lvl="1"/>
            <a:r>
              <a:rPr lang="en-US" dirty="0"/>
              <a:t>A way to generate messages when events happen to Articles at the Publisher</a:t>
            </a:r>
          </a:p>
          <a:p>
            <a:pPr lvl="1"/>
            <a:r>
              <a:rPr lang="en-US" dirty="0"/>
              <a:t>A way for subscribers to receive and replay those events</a:t>
            </a:r>
          </a:p>
          <a:p>
            <a:r>
              <a:rPr lang="en-US" dirty="0"/>
              <a:t>How hard could it be?</a:t>
            </a:r>
          </a:p>
        </p:txBody>
      </p:sp>
    </p:spTree>
    <p:extLst>
      <p:ext uri="{BB962C8B-B14F-4D97-AF65-F5344CB8AC3E}">
        <p14:creationId xmlns:p14="http://schemas.microsoft.com/office/powerpoint/2010/main" val="2307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3CB39-7CEB-4AB0-AE0D-7D6C64F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98F2E-163E-4BE9-B47B-80CE1DB0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15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300</TotalTime>
  <Words>1365</Words>
  <Application>Microsoft Office PowerPoint</Application>
  <PresentationFormat>Widescreen</PresentationFormat>
  <Paragraphs>139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Parcel</vt:lpstr>
      <vt:lpstr>Designing an alternative to Replication</vt:lpstr>
      <vt:lpstr>About me (Ben Thul)</vt:lpstr>
      <vt:lpstr>Replication</vt:lpstr>
      <vt:lpstr>REPLICATION</vt:lpstr>
      <vt:lpstr>Replication</vt:lpstr>
      <vt:lpstr>Service Broker</vt:lpstr>
      <vt:lpstr>Service Broker</vt:lpstr>
      <vt:lpstr>Service Broker</vt:lpstr>
      <vt:lpstr>Configuration</vt:lpstr>
      <vt:lpstr>Configuration</vt:lpstr>
      <vt:lpstr>Configuration (Routing)</vt:lpstr>
      <vt:lpstr>Configuration (Message Types)</vt:lpstr>
      <vt:lpstr>Configuration (Endpoints)</vt:lpstr>
      <vt:lpstr>Publication</vt:lpstr>
      <vt:lpstr>Publication</vt:lpstr>
      <vt:lpstr>Publication</vt:lpstr>
      <vt:lpstr>Publication</vt:lpstr>
      <vt:lpstr>Publication</vt:lpstr>
      <vt:lpstr>Subscription</vt:lpstr>
      <vt:lpstr>Subscription</vt:lpstr>
      <vt:lpstr>Subscription</vt:lpstr>
      <vt:lpstr>Subscription</vt:lpstr>
      <vt:lpstr>Subscription</vt:lpstr>
      <vt:lpstr>caveats</vt:lpstr>
      <vt:lpstr>Caveats (Text Columns)</vt:lpstr>
      <vt:lpstr>CAVEATS (Update Mask)</vt:lpstr>
      <vt:lpstr>CAVEATS (Update Mask)</vt:lpstr>
      <vt:lpstr>Caveats (Message Replay Order)</vt:lpstr>
      <vt:lpstr>Caveats (Message Replay Order)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alternative to Replication</dc:title>
  <dc:creator>Ben Thul</dc:creator>
  <cp:lastModifiedBy>Ben Thul</cp:lastModifiedBy>
  <cp:revision>21</cp:revision>
  <dcterms:created xsi:type="dcterms:W3CDTF">2017-08-13T21:32:33Z</dcterms:created>
  <dcterms:modified xsi:type="dcterms:W3CDTF">2017-10-07T15:49:07Z</dcterms:modified>
</cp:coreProperties>
</file>