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id00RGevVUqI0vCFraNxnlWF6j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58F9D2-64EE-4A4D-A489-0142233E9D0D}">
  <a:tblStyle styleId="{BA58F9D2-64EE-4A4D-A489-0142233E9D0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20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ben.thul@spartansql.com" TargetMode="External"/><Relationship Id="rId4" Type="http://schemas.openxmlformats.org/officeDocument/2006/relationships/hyperlink" Target="http://www.spartansql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hyperlink" Target="https://github.com/ben-thul/HierarchyCL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qlblog.com/blogs/adam_machanic/archive/2015/04/07/re-inventing-the-recursive-cte.aspx" TargetMode="External"/><Relationship Id="rId4" Type="http://schemas.openxmlformats.org/officeDocument/2006/relationships/hyperlink" Target="https://technet.microsoft.com/en-us/library/bb677212(v=sql.105).aspx" TargetMode="External"/><Relationship Id="rId9" Type="http://schemas.openxmlformats.org/officeDocument/2006/relationships/hyperlink" Target="https://www.flickr.com/photos/buckaroobay/3721809183" TargetMode="External"/><Relationship Id="rId5" Type="http://schemas.openxmlformats.org/officeDocument/2006/relationships/hyperlink" Target="https://msdn.microsoft.com/en-us/library/bb677193.aspx" TargetMode="External"/><Relationship Id="rId6" Type="http://schemas.openxmlformats.org/officeDocument/2006/relationships/hyperlink" Target="https://commons.wikimedia.org/wiki/File:Frogner_Park_Trees.JPG" TargetMode="External"/><Relationship Id="rId7" Type="http://schemas.openxmlformats.org/officeDocument/2006/relationships/hyperlink" Target="https://pixabay.com/en/caveman-primeval-primitive-man-159359/" TargetMode="External"/><Relationship Id="rId8" Type="http://schemas.openxmlformats.org/officeDocument/2006/relationships/hyperlink" Target="https://pixabay.com/en/leonardo-da-vinci-vitruvian-man-1125056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Trees Everywhere!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Querying Hierarchical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/>
              <a:t>The Bad/Old Days</a:t>
            </a:r>
            <a:endParaRPr sz="7200"/>
          </a:p>
        </p:txBody>
      </p:sp>
      <p:pic>
        <p:nvPicPr>
          <p:cNvPr id="139" name="Google Shape;13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0203" y="1825625"/>
            <a:ext cx="383159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Hope you like JOINs!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Prior to SQL 2005, you could query this using UNION’d joins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was actually pretty efficient (for finding the lineage of a given ID)! ☺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so great for getting “related” rows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writing it was tedious. ☹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And error prone. 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general pattern is as follows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Find the root element, select 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each successive level, union the above with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Find the previous level’s members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Join with their immediate descendants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Rinse/lather/repeat for as many levels as you have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Demo Time</a:t>
            </a:r>
            <a:endParaRPr/>
          </a:p>
        </p:txBody>
      </p:sp>
      <p:sp>
        <p:nvSpPr>
          <p:cNvPr id="151" name="Google Shape;151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Pre-2005 Style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/>
              <a:t>A Renaissance</a:t>
            </a:r>
            <a:endParaRPr sz="7200"/>
          </a:p>
        </p:txBody>
      </p:sp>
      <p:pic>
        <p:nvPicPr>
          <p:cNvPr id="157" name="Google Shape;15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572" y="1825625"/>
            <a:ext cx="313885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Recursive Queries</a:t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SQL 2005, recursive queries were introduced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Similar in spirit to the last style, except that we can teach a robot how to do those joins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Recursive Queries - Example</a:t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838200" y="1342768"/>
            <a:ext cx="10515600" cy="48341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WITH cte as (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-- get the “root” ID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select ID, ParentID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from dbo.yourTable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where ParentID is null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union all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-- get the children of the parents we’ve found so far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select child.ID, child.ParentID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from dbo.yourTable as child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join cte as parent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on child.ParentID = parent.ID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cte;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Recursive Queries – Continued</a:t>
            </a:r>
            <a:endParaRPr/>
          </a:p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compared with the last style, we need only express the logic once, so much less error prone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Works well if the data is indeed acyclical (i.e. no a → b → … → 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Automatically adjusts depth based on new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 compared with the JOIN style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Demo Time</a:t>
            </a:r>
            <a:endParaRPr/>
          </a:p>
        </p:txBody>
      </p:sp>
      <p:sp>
        <p:nvSpPr>
          <p:cNvPr id="181" name="Google Shape;181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Recursive Queries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Your Future is Bright</a:t>
            </a:r>
            <a:endParaRPr/>
          </a:p>
        </p:txBody>
      </p:sp>
      <p:pic>
        <p:nvPicPr>
          <p:cNvPr id="187" name="Google Shape;18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2200" y="2039144"/>
            <a:ext cx="49276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Introducing the hierarchyid</a:t>
            </a:r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hierarchyid is a CLR datatype that was introduced in SQL 2008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Encodes a position within a hierarchy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Provides methods for common operation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IsDescendant – tests whether one node is a descendant of another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GetAncestor(n) – walks the tree going up, getting the nth ancestor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GetReparentedValue – moves a node from one parent to another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Indexable!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About me (Ben Thul)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 Engineer for SurveyMonkey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MCITP – Administrator/Developer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Contact Info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ben.thul@spartansql.com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t: @spartansql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http://www.spartansql.com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does it look like?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Just looking at the value (i.e. select h from table) will yield a varbinary-looking value (e.g. 0x5D5E00E7B21FF800001F123F000006ECCC)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look at a more readable version by calling the ToString() method on it (e.g. /1/10/92/919/9184/12345/)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also specify your values in the human-readable version above for the purposes of equality testing, inserts, updates, etc.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Implicit conversion will take care of things for you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Demo Time</a:t>
            </a:r>
            <a:endParaRPr/>
          </a:p>
        </p:txBody>
      </p:sp>
      <p:sp>
        <p:nvSpPr>
          <p:cNvPr id="205" name="Google Shape;205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hierarchyid queries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Citations</a:t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http://sqlblog.com/blogs/adam_machanic/archive/2015/04/07/re-inventing-the-recursive-cte.aspx</a:t>
            </a:r>
            <a:r>
              <a:rPr lang="en-US"/>
              <a:t> – Script for sample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https://technet.microsoft.com/en-us/library/bb677212(v=sql.105).aspx</a:t>
            </a:r>
            <a:r>
              <a:rPr lang="en-US"/>
              <a:t> – Working with hierarchical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https://msdn.microsoft.com/en-us/library/bb677193.aspx</a:t>
            </a:r>
            <a:r>
              <a:rPr lang="en-US"/>
              <a:t> - hierarchyid method reference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https://commons.wikimedia.org/wiki/File:Frogner_Park_Trees.JPG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https://pixabay.com/en/caveman-primeval-primitive-man-159359/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https://pixabay.com/en/leonardo-da-vinci-vitruvian-man-1125056/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https://www.flickr.com/photos/buckaroobay/3721809183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10"/>
              </a:rPr>
              <a:t>https://github.com/ben-thul/HierarchyCLR</a:t>
            </a:r>
            <a:r>
              <a:rPr lang="en-US"/>
              <a:t> - CLR source code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do I care?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it turns out, trees are good for modeling certain real-world phenomena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Matri- or Patrilineal family trees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Taxonomies (e.g. “Domain, Kingdom, Phylum, etc…”)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Organizational Charts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Hierarchical Categories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do I care? – cont.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Once the hierarchy is modeled, it should be easy to answer questions like: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member(s) are related (either as ancestor, descendent, or sibling)?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far down the tree am I (i.e. some notion of “level”)?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tree?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the purposes of this discussion, a tree is a defined set of parent/child relationships amongst a group of members in which the following are true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member is parent to itself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member is said to be superior to all other members. That is, all members can trace their lineage back to a single member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member has at most one parent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Tree - Visualized</a:t>
            </a:r>
            <a:endParaRPr/>
          </a:p>
        </p:txBody>
      </p:sp>
      <p:pic>
        <p:nvPicPr>
          <p:cNvPr id="115" name="Google Shape;11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255" y="1825625"/>
            <a:ext cx="545549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 the </a:t>
            </a:r>
            <a:r>
              <a:rPr lang="en-US" strike="sngStrike"/>
              <a:t>math nerds</a:t>
            </a:r>
            <a:r>
              <a:rPr lang="en-US"/>
              <a:t> mathematicians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are directed, acyclical, non-weighted graphs where each node has at most one edge going into it.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do I model this?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common method is to use what is referred to as </a:t>
            </a:r>
            <a:r>
              <a:rPr i="1" lang="en-US"/>
              <a:t>adjacency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i.e. Add a column to each record that says which record is the immediate predecessor of this record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various techniques of traversing the records all the way up and all the way down to find all ancestors and descendants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do I model this? – An Example</a:t>
            </a:r>
            <a:endParaRPr/>
          </a:p>
        </p:txBody>
      </p:sp>
      <p:graphicFrame>
        <p:nvGraphicFramePr>
          <p:cNvPr id="133" name="Google Shape;133;p9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{BA58F9D2-64EE-4A4D-A489-0142233E9D0D}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ParentID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61299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2016-06-25T22:43:35Z</dcterms:created>
  <dc:creator>Ben Thul</dc:creator>
</cp:coreProperties>
</file>