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75" r:id="rId3"/>
    <p:sldId id="339" r:id="rId4"/>
    <p:sldId id="351" r:id="rId5"/>
    <p:sldId id="340" r:id="rId6"/>
    <p:sldId id="341" r:id="rId7"/>
    <p:sldId id="343" r:id="rId8"/>
    <p:sldId id="279" r:id="rId9"/>
    <p:sldId id="345" r:id="rId10"/>
    <p:sldId id="312" r:id="rId11"/>
    <p:sldId id="344" r:id="rId12"/>
    <p:sldId id="313" r:id="rId13"/>
    <p:sldId id="314" r:id="rId14"/>
    <p:sldId id="352" r:id="rId15"/>
    <p:sldId id="315" r:id="rId16"/>
    <p:sldId id="316" r:id="rId17"/>
    <p:sldId id="317" r:id="rId18"/>
    <p:sldId id="318" r:id="rId19"/>
    <p:sldId id="346" r:id="rId20"/>
    <p:sldId id="320" r:id="rId21"/>
    <p:sldId id="321" r:id="rId22"/>
    <p:sldId id="347" r:id="rId23"/>
    <p:sldId id="323" r:id="rId24"/>
    <p:sldId id="324" r:id="rId25"/>
    <p:sldId id="325" r:id="rId26"/>
    <p:sldId id="326" r:id="rId27"/>
    <p:sldId id="327" r:id="rId28"/>
    <p:sldId id="348" r:id="rId29"/>
    <p:sldId id="329" r:id="rId30"/>
    <p:sldId id="330" r:id="rId31"/>
    <p:sldId id="1112" r:id="rId32"/>
    <p:sldId id="1198" r:id="rId33"/>
    <p:sldId id="1124" r:id="rId34"/>
    <p:sldId id="1125" r:id="rId35"/>
    <p:sldId id="1113" r:id="rId36"/>
    <p:sldId id="1199" r:id="rId37"/>
    <p:sldId id="1114" r:id="rId38"/>
    <p:sldId id="1115" r:id="rId39"/>
    <p:sldId id="1116" r:id="rId40"/>
    <p:sldId id="1200" r:id="rId41"/>
    <p:sldId id="1201" r:id="rId42"/>
    <p:sldId id="1117" r:id="rId43"/>
    <p:sldId id="337" r:id="rId44"/>
    <p:sldId id="338" r:id="rId45"/>
    <p:sldId id="353" r:id="rId46"/>
    <p:sldId id="35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B5121B"/>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3750" autoAdjust="0"/>
  </p:normalViewPr>
  <p:slideViewPr>
    <p:cSldViewPr>
      <p:cViewPr varScale="1">
        <p:scale>
          <a:sx n="75" d="100"/>
          <a:sy n="75" d="100"/>
        </p:scale>
        <p:origin x="1384" y="176"/>
      </p:cViewPr>
      <p:guideLst>
        <p:guide orient="horz" pos="2160"/>
        <p:guide pos="61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CDB6F-9360-4AC5-A1A4-B746F8B27D7E}" type="datetimeFigureOut">
              <a:rPr lang="en-GB" smtClean="0"/>
              <a:pPr/>
              <a:t>14/02/2022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C8AF62-0413-459D-A055-9BD345497D1F}" type="slidenum">
              <a:rPr lang="en-GB" smtClean="0"/>
              <a:pPr/>
              <a:t>‹#›</a:t>
            </a:fld>
            <a:endParaRPr lang="en-GB"/>
          </a:p>
        </p:txBody>
      </p:sp>
    </p:spTree>
    <p:extLst>
      <p:ext uri="{BB962C8B-B14F-4D97-AF65-F5344CB8AC3E}">
        <p14:creationId xmlns:p14="http://schemas.microsoft.com/office/powerpoint/2010/main" val="37731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kern="1200" dirty="0">
                <a:solidFill>
                  <a:srgbClr val="731F43"/>
                </a:solidFill>
                <a:latin typeface="Lucida Grande" pitchFamily="80" charset="0"/>
                <a:ea typeface="ＭＳ Ｐゴシック" charset="-128"/>
                <a:cs typeface="+mn-cs"/>
              </a:rPr>
              <a:t>In today’s lecture we’re going to look at TCP, in the previous lecture Matt covered transport protocols and UDP, today we’re going to look at TCP as a reliable protocol.</a:t>
            </a:r>
          </a:p>
          <a:p>
            <a:pPr eaLnBrk="1" hangingPunct="1"/>
            <a:r>
              <a:rPr lang="en-US" sz="1200" kern="1200" dirty="0">
                <a:solidFill>
                  <a:srgbClr val="731F43"/>
                </a:solidFill>
                <a:latin typeface="Lucida Grande" pitchFamily="80" charset="0"/>
                <a:ea typeface="ＭＳ Ｐゴシック" charset="-128"/>
                <a:cs typeface="+mn-cs"/>
              </a:rPr>
              <a:t>If you look at the schedule for the course there’s actually two lectures on this, today I’m going to start with the principles and the basic fundamentals of TCP, the mechanisms within it and in the next lecture on Tuesday we’re going to look at congestion control of TCP which is kind of a core aspect of the protocol.  </a:t>
            </a:r>
          </a:p>
          <a:p>
            <a:pPr eaLnBrk="1" hangingPunct="1"/>
            <a:r>
              <a:rPr lang="en-US" sz="1200" kern="1200" dirty="0">
                <a:solidFill>
                  <a:srgbClr val="731F43"/>
                </a:solidFill>
                <a:latin typeface="Lucida Grande" pitchFamily="80" charset="0"/>
                <a:ea typeface="ＭＳ Ｐゴシック" charset="-128"/>
                <a:cs typeface="+mn-cs"/>
              </a:rPr>
              <a:t>So remember that now we look at the underlying protocols below the application layer, we looked at things like web, DNS, email and now we look at what enables the transport of the application data. </a:t>
            </a:r>
          </a:p>
        </p:txBody>
      </p:sp>
      <p:sp>
        <p:nvSpPr>
          <p:cNvPr id="4" name="Slide Number Placeholder 3"/>
          <p:cNvSpPr>
            <a:spLocks noGrp="1"/>
          </p:cNvSpPr>
          <p:nvPr>
            <p:ph type="sldNum" sz="quarter" idx="10"/>
          </p:nvPr>
        </p:nvSpPr>
        <p:spPr/>
        <p:txBody>
          <a:bodyPr/>
          <a:lstStyle/>
          <a:p>
            <a:fld id="{0EC8AF62-0413-459D-A055-9BD345497D1F}" type="slidenum">
              <a:rPr lang="en-GB" smtClean="0"/>
              <a:pPr/>
              <a:t>1</a:t>
            </a:fld>
            <a:endParaRPr lang="en-GB"/>
          </a:p>
        </p:txBody>
      </p:sp>
    </p:spTree>
    <p:extLst>
      <p:ext uri="{BB962C8B-B14F-4D97-AF65-F5344CB8AC3E}">
        <p14:creationId xmlns:p14="http://schemas.microsoft.com/office/powerpoint/2010/main" val="982030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a:t>
            </a:r>
            <a:r>
              <a:rPr lang="en-GB" baseline="0" dirty="0"/>
              <a:t> lets look a bit at the TCP segment header. </a:t>
            </a:r>
          </a:p>
          <a:p>
            <a:r>
              <a:rPr lang="en-GB" baseline="0" dirty="0"/>
              <a:t>It has the source and destination ports at the top</a:t>
            </a:r>
          </a:p>
          <a:p>
            <a:r>
              <a:rPr lang="en-GB" baseline="0" dirty="0"/>
              <a:t>For instance in the web server client you bind your server to a specific port and your client should query that port in order to communicate with your server or your proxy.</a:t>
            </a:r>
          </a:p>
          <a:p>
            <a:r>
              <a:rPr lang="en-GB" baseline="0" dirty="0"/>
              <a:t>The sequence and acknowledgment numbers help with ensuing ordering and data delivery, we will examine how they work shortly.</a:t>
            </a:r>
          </a:p>
          <a:p>
            <a:r>
              <a:rPr lang="en-GB" baseline="0" dirty="0"/>
              <a:t>We also have some important flags that are critical for the handshake process, flags have a length of just one bit so their value can be either zero or one.</a:t>
            </a:r>
          </a:p>
          <a:p>
            <a:r>
              <a:rPr lang="en-GB" baseline="0" dirty="0"/>
              <a:t>For instance if a connection finishes the FIN flag is set to 1, otherwise it remains zero.</a:t>
            </a:r>
          </a:p>
          <a:p>
            <a:r>
              <a:rPr lang="en-GB" baseline="0" dirty="0"/>
              <a:t>We have the checksum in there which is calculated in the same way for TCP and UDP.</a:t>
            </a:r>
          </a:p>
          <a:p>
            <a:r>
              <a:rPr lang="en-GB" baseline="0" dirty="0"/>
              <a:t>And after some options of variable length we have the application data, such as the HTTP messages or the payload of any application protocol.</a:t>
            </a:r>
          </a:p>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11</a:t>
            </a:fld>
            <a:endParaRPr lang="en-GB"/>
          </a:p>
        </p:txBody>
      </p:sp>
    </p:spTree>
    <p:extLst>
      <p:ext uri="{BB962C8B-B14F-4D97-AF65-F5344CB8AC3E}">
        <p14:creationId xmlns:p14="http://schemas.microsoft.com/office/powerpoint/2010/main" val="88281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So here lets pay attention</a:t>
            </a:r>
            <a:r>
              <a:rPr lang="en-GB" baseline="0" dirty="0"/>
              <a:t> because it can be confusing.</a:t>
            </a:r>
          </a:p>
          <a:p>
            <a:r>
              <a:rPr lang="en-GB" baseline="0" dirty="0"/>
              <a:t>There are two types of numbers, sequence numbers and acknowledgment numbers </a:t>
            </a:r>
          </a:p>
          <a:p>
            <a:endParaRPr lang="en-GB" baseline="0" dirty="0"/>
          </a:p>
          <a:p>
            <a:r>
              <a:rPr lang="en-GB" baseline="0" dirty="0"/>
              <a:t>The sequence number gives you the number of the first byte in the TCP segment’s data, that’s the data that have been sent.</a:t>
            </a:r>
          </a:p>
          <a:p>
            <a:r>
              <a:rPr lang="en-GB" baseline="0" dirty="0"/>
              <a:t>Acknowledgment number is the sequence number of the next byte expected from the other side.</a:t>
            </a:r>
          </a:p>
          <a:p>
            <a:r>
              <a:rPr lang="en-GB" baseline="0" dirty="0"/>
              <a:t>Remember that TCP is a reliable protocol, so what the sequence and acknowledgment numbers do is try to avoid lost data</a:t>
            </a:r>
          </a:p>
          <a:p>
            <a:r>
              <a:rPr lang="en-GB" baseline="0" dirty="0"/>
              <a:t>The acknowledgments are cumulative which means that if we’ve sent 3 segments and all have been successfully received, </a:t>
            </a:r>
          </a:p>
          <a:p>
            <a:r>
              <a:rPr lang="en-GB" baseline="0" dirty="0"/>
              <a:t>the acknowledgment number can be set at the end of the third segment so that we minimize </a:t>
            </a:r>
            <a:r>
              <a:rPr lang="en-GB" baseline="0" dirty="0" err="1"/>
              <a:t>ack</a:t>
            </a:r>
            <a:r>
              <a:rPr lang="en-GB" baseline="0" dirty="0"/>
              <a:t> packets. </a:t>
            </a:r>
          </a:p>
          <a:p>
            <a:r>
              <a:rPr lang="en-GB" baseline="0" dirty="0"/>
              <a:t>On the right you can see an example of how those ACKs are used. </a:t>
            </a:r>
          </a:p>
          <a:p>
            <a:r>
              <a:rPr lang="en-GB" baseline="0" dirty="0"/>
              <a:t>In this </a:t>
            </a:r>
            <a:r>
              <a:rPr lang="en-GB" baseline="0" dirty="0" err="1"/>
              <a:t>colored</a:t>
            </a:r>
            <a:r>
              <a:rPr lang="en-GB" baseline="0" dirty="0"/>
              <a:t> array we represent the sequence address space.</a:t>
            </a:r>
          </a:p>
          <a:p>
            <a:r>
              <a:rPr lang="en-GB" baseline="0" dirty="0"/>
              <a:t>The green are the data that we have sent and acknowledged by the receiver.</a:t>
            </a:r>
          </a:p>
          <a:p>
            <a:r>
              <a:rPr lang="en-GB" baseline="0" dirty="0"/>
              <a:t>The yellow are the data that we have sent but not yet </a:t>
            </a:r>
            <a:r>
              <a:rPr lang="en-GB" baseline="0" dirty="0" err="1"/>
              <a:t>ACKed</a:t>
            </a:r>
            <a:r>
              <a:rPr lang="en-GB" baseline="0" dirty="0"/>
              <a:t> by the receiver, the so-called in-flight data.</a:t>
            </a:r>
          </a:p>
          <a:p>
            <a:r>
              <a:rPr lang="en-GB" baseline="0" dirty="0"/>
              <a:t>The blue ones are data that have not been sent yet but we have them in the pipeline.</a:t>
            </a:r>
          </a:p>
          <a:p>
            <a:r>
              <a:rPr lang="en-GB" baseline="0" dirty="0"/>
              <a:t>And the red are those that are beyond the sender’s pipeline, which we call the window</a:t>
            </a:r>
          </a:p>
          <a:p>
            <a:r>
              <a:rPr lang="en-GB" baseline="0" dirty="0"/>
              <a:t>As the receiver acknowledges received packet the senders window moves forward so that this red not usable space becomes blue, then yellow and eventually green.</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12</a:t>
            </a:fld>
            <a:endParaRPr lang="en-GB"/>
          </a:p>
        </p:txBody>
      </p:sp>
    </p:spTree>
    <p:extLst>
      <p:ext uri="{BB962C8B-B14F-4D97-AF65-F5344CB8AC3E}">
        <p14:creationId xmlns:p14="http://schemas.microsoft.com/office/powerpoint/2010/main" val="294644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a:t>So here lets pay attention</a:t>
            </a:r>
            <a:r>
              <a:rPr lang="en-GB" baseline="0" dirty="0"/>
              <a:t> because it can be confusing.</a:t>
            </a:r>
          </a:p>
          <a:p>
            <a:r>
              <a:rPr lang="en-GB" baseline="0" dirty="0"/>
              <a:t>There are two types of numbers, sequence numbers and acknowledgment numbers </a:t>
            </a:r>
          </a:p>
          <a:p>
            <a:endParaRPr lang="en-GB" baseline="0" dirty="0"/>
          </a:p>
          <a:p>
            <a:r>
              <a:rPr lang="en-GB" baseline="0" dirty="0"/>
              <a:t>The sequence number gives you the number of the first byte in the TCP segment’s data, that’s the data that have been sent.</a:t>
            </a:r>
          </a:p>
          <a:p>
            <a:r>
              <a:rPr lang="en-GB" baseline="0" dirty="0"/>
              <a:t>Acknowledgment number is the sequence number of the next byte expected from the other side.</a:t>
            </a:r>
          </a:p>
          <a:p>
            <a:r>
              <a:rPr lang="en-GB" baseline="0" dirty="0"/>
              <a:t>Remember that TCP is a reliable protocol, so what the sequence and acknowledgment numbers do is try to avoid lost data</a:t>
            </a:r>
          </a:p>
          <a:p>
            <a:r>
              <a:rPr lang="en-GB" baseline="0" dirty="0"/>
              <a:t>The acknowledgments are cumulative which means that if we’ve sent 3 segments and all have been successfully received, </a:t>
            </a:r>
          </a:p>
          <a:p>
            <a:r>
              <a:rPr lang="en-GB" baseline="0" dirty="0"/>
              <a:t>the acknowledgment number can be set at the end of the third segment so that we minimize </a:t>
            </a:r>
            <a:r>
              <a:rPr lang="en-GB" baseline="0" dirty="0" err="1"/>
              <a:t>ack</a:t>
            </a:r>
            <a:r>
              <a:rPr lang="en-GB" baseline="0" dirty="0"/>
              <a:t> packets. </a:t>
            </a:r>
          </a:p>
          <a:p>
            <a:r>
              <a:rPr lang="en-GB" baseline="0" dirty="0"/>
              <a:t>On the right you can see an example of how those ACKs are used. </a:t>
            </a:r>
          </a:p>
          <a:p>
            <a:r>
              <a:rPr lang="en-GB" baseline="0" dirty="0"/>
              <a:t>In this </a:t>
            </a:r>
            <a:r>
              <a:rPr lang="en-GB" baseline="0" dirty="0" err="1"/>
              <a:t>colored</a:t>
            </a:r>
            <a:r>
              <a:rPr lang="en-GB" baseline="0" dirty="0"/>
              <a:t> array we represent the sequence address space.</a:t>
            </a:r>
          </a:p>
          <a:p>
            <a:r>
              <a:rPr lang="en-GB" baseline="0" dirty="0"/>
              <a:t>The green are the data that we have sent and acknowledged by the receiver.</a:t>
            </a:r>
          </a:p>
          <a:p>
            <a:r>
              <a:rPr lang="en-GB" baseline="0" dirty="0"/>
              <a:t>The yellow are the data that we have sent but not yet </a:t>
            </a:r>
            <a:r>
              <a:rPr lang="en-GB" baseline="0" dirty="0" err="1"/>
              <a:t>ACKed</a:t>
            </a:r>
            <a:r>
              <a:rPr lang="en-GB" baseline="0" dirty="0"/>
              <a:t> by the receiver, the so-called in-flight data.</a:t>
            </a:r>
          </a:p>
          <a:p>
            <a:r>
              <a:rPr lang="en-GB" baseline="0" dirty="0"/>
              <a:t>The blue ones are data that have not been sent yet but we have them in the pipeline.</a:t>
            </a:r>
          </a:p>
          <a:p>
            <a:r>
              <a:rPr lang="en-GB" baseline="0" dirty="0"/>
              <a:t>And the red are those that are beyond the sender’s pipeline, which we call the window</a:t>
            </a:r>
          </a:p>
          <a:p>
            <a:r>
              <a:rPr lang="en-GB" baseline="0" dirty="0"/>
              <a:t>As the receiver acknowledges received packet the senders window moves forward so that this red not usable space becomes blue, then yellow and eventually green.</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13</a:t>
            </a:fld>
            <a:endParaRPr lang="en-GB"/>
          </a:p>
        </p:txBody>
      </p:sp>
    </p:spTree>
    <p:extLst>
      <p:ext uri="{BB962C8B-B14F-4D97-AF65-F5344CB8AC3E}">
        <p14:creationId xmlns:p14="http://schemas.microsoft.com/office/powerpoint/2010/main" val="377765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see how the sequence and acknowledgment numbers work in the scenario of Telnet,</a:t>
            </a:r>
            <a:r>
              <a:rPr lang="en-GB" baseline="0" dirty="0"/>
              <a:t> which is a remote command-line terminal.</a:t>
            </a:r>
          </a:p>
          <a:p>
            <a:endParaRPr lang="en-GB" baseline="0" dirty="0"/>
          </a:p>
          <a:p>
            <a:r>
              <a:rPr lang="en-GB" baseline="0" dirty="0"/>
              <a:t>In this case we just send the character C using TCP from host A to host B.</a:t>
            </a:r>
          </a:p>
          <a:p>
            <a:r>
              <a:rPr lang="en-GB" baseline="0" dirty="0"/>
              <a:t>The Sequence number has been set to 42 and we see we also have an ACK number which means we’re in the middle of a communication and Host A is acknowledging a previous transmission by Host B.</a:t>
            </a:r>
          </a:p>
          <a:p>
            <a:endParaRPr lang="en-GB" baseline="0" dirty="0"/>
          </a:p>
          <a:p>
            <a:r>
              <a:rPr lang="en-GB" baseline="0" dirty="0"/>
              <a:t>Host B echoes back the ‘C’ character and responds back with an Acknowledgment number that indicates the next sequence number that the server expects.</a:t>
            </a:r>
          </a:p>
          <a:p>
            <a:r>
              <a:rPr lang="en-GB" baseline="0" dirty="0"/>
              <a:t>It’s set to 43 because a character is one byte long so the server received this byte and therefore he expects the next segment to continue with the 43</a:t>
            </a:r>
            <a:r>
              <a:rPr lang="en-GB" baseline="30000" dirty="0"/>
              <a:t>rd</a:t>
            </a:r>
            <a:r>
              <a:rPr lang="en-GB" baseline="0" dirty="0"/>
              <a:t> byte.</a:t>
            </a:r>
          </a:p>
          <a:p>
            <a:r>
              <a:rPr lang="en-GB" baseline="0" dirty="0"/>
              <a:t>Indeed Host A acknowledges the echoed ‘C’ with ACK 80.</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14</a:t>
            </a:fld>
            <a:endParaRPr lang="en-GB"/>
          </a:p>
        </p:txBody>
      </p:sp>
    </p:spTree>
    <p:extLst>
      <p:ext uri="{BB962C8B-B14F-4D97-AF65-F5344CB8AC3E}">
        <p14:creationId xmlns:p14="http://schemas.microsoft.com/office/powerpoint/2010/main" val="3400316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happens if we don’t receive an</a:t>
            </a:r>
            <a:r>
              <a:rPr lang="en-GB" baseline="0" dirty="0"/>
              <a:t> ACK? We need a timeout after which if we haven’t received an </a:t>
            </a:r>
            <a:r>
              <a:rPr lang="en-GB" baseline="0" dirty="0" err="1"/>
              <a:t>ack</a:t>
            </a:r>
            <a:r>
              <a:rPr lang="en-GB" baseline="0" dirty="0"/>
              <a:t> for data we’ve send we assume its lost.</a:t>
            </a:r>
          </a:p>
          <a:p>
            <a:r>
              <a:rPr lang="en-GB" baseline="0" dirty="0"/>
              <a:t>This can be due to overflow of router buffers, or it may be corrupted in transit due to radio frequency interference for example. </a:t>
            </a:r>
            <a:endParaRPr lang="el-GR" baseline="0" dirty="0"/>
          </a:p>
          <a:p>
            <a:r>
              <a:rPr lang="en-GB" baseline="0" dirty="0"/>
              <a:t>So the question is what value should the retransmission TCP timeout have? </a:t>
            </a:r>
          </a:p>
          <a:p>
            <a:r>
              <a:rPr lang="en-GB" baseline="0" dirty="0"/>
              <a:t>Now if we’re connected to a very fast network it may be meaningful to set it to a small value. </a:t>
            </a:r>
          </a:p>
          <a:p>
            <a:r>
              <a:rPr lang="en-GB" baseline="0" dirty="0"/>
              <a:t>But for slower networks or longer-distance communications, a small timeout will cause many unnecessary transmissions, the ACKs may just take a bit longer to arrive.</a:t>
            </a:r>
          </a:p>
          <a:p>
            <a:r>
              <a:rPr lang="en-GB" baseline="0" dirty="0"/>
              <a:t>On the other hand, an unnecessarily long timeout will slow down communications because the reaction to packet loss will be slow.</a:t>
            </a:r>
          </a:p>
          <a:p>
            <a:endParaRPr lang="en-GB" baseline="0" dirty="0"/>
          </a:p>
          <a:p>
            <a:r>
              <a:rPr lang="en-GB" baseline="0" dirty="0"/>
              <a:t>The problem is that it’s very hard to estimate latency and delay in advance and they also change all the time.</a:t>
            </a:r>
          </a:p>
          <a:p>
            <a:r>
              <a:rPr lang="en-GB" baseline="0" dirty="0"/>
              <a:t>TCP has a dynamic timeout value to adapt to the network conditions. </a:t>
            </a:r>
          </a:p>
          <a:p>
            <a:r>
              <a:rPr lang="en-GB" baseline="0" dirty="0"/>
              <a:t>It first measures the route-trip time from the transmission of a segment to the receipt of an ACK.</a:t>
            </a:r>
          </a:p>
          <a:p>
            <a:r>
              <a:rPr lang="en-GB" dirty="0"/>
              <a:t>Because this RTT will also vary, TCP uses a moving average of several successful</a:t>
            </a:r>
            <a:r>
              <a:rPr lang="en-GB" baseline="0" dirty="0"/>
              <a:t> transmissions, not just the current RTT</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15</a:t>
            </a:fld>
            <a:endParaRPr lang="en-GB"/>
          </a:p>
        </p:txBody>
      </p:sp>
    </p:spTree>
    <p:extLst>
      <p:ext uri="{BB962C8B-B14F-4D97-AF65-F5344CB8AC3E}">
        <p14:creationId xmlns:p14="http://schemas.microsoft.com/office/powerpoint/2010/main" val="307871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you see an example of how this exponential weighted moving average is used to estimate the RTT and</a:t>
            </a:r>
            <a:r>
              <a:rPr lang="en-GB" baseline="0" dirty="0"/>
              <a:t> consequently the timeout. </a:t>
            </a:r>
          </a:p>
          <a:p>
            <a:r>
              <a:rPr lang="en-GB" baseline="0" dirty="0"/>
              <a:t>Since we have a weighted moving average it means that the impact of the oldest RTTs becomes less relevant over time</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16</a:t>
            </a:fld>
            <a:endParaRPr lang="en-GB"/>
          </a:p>
        </p:txBody>
      </p:sp>
    </p:spTree>
    <p:extLst>
      <p:ext uri="{BB962C8B-B14F-4D97-AF65-F5344CB8AC3E}">
        <p14:creationId xmlns:p14="http://schemas.microsoft.com/office/powerpoint/2010/main" val="156414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reality we also add a safety margin on top of the estimated RTT which is based on the standard deviation of the RTT.  </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17</a:t>
            </a:fld>
            <a:endParaRPr lang="en-GB"/>
          </a:p>
        </p:txBody>
      </p:sp>
    </p:spTree>
    <p:extLst>
      <p:ext uri="{BB962C8B-B14F-4D97-AF65-F5344CB8AC3E}">
        <p14:creationId xmlns:p14="http://schemas.microsoft.com/office/powerpoint/2010/main" val="826485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said, TCP builds a reliable data service on top of IP’s unreliable service.</a:t>
            </a:r>
          </a:p>
          <a:p>
            <a:r>
              <a:rPr lang="en-GB" dirty="0"/>
              <a:t>To do this we have pipelined segments, cumulative ACKs</a:t>
            </a:r>
            <a:r>
              <a:rPr lang="en-GB" baseline="0" dirty="0"/>
              <a:t> and the retransmission timer. </a:t>
            </a:r>
          </a:p>
          <a:p>
            <a:r>
              <a:rPr lang="en-GB" baseline="0" dirty="0"/>
              <a:t>As I explained the retransmission is triggered by timeouts but also due to duplicate ACKs.</a:t>
            </a:r>
          </a:p>
          <a:p>
            <a:r>
              <a:rPr lang="en-GB" baseline="0" dirty="0"/>
              <a:t>To understand why lets first consider a simple TCP sender and ignore the other complex TCP functions.</a:t>
            </a:r>
          </a:p>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19</a:t>
            </a:fld>
            <a:endParaRPr lang="en-GB"/>
          </a:p>
        </p:txBody>
      </p:sp>
    </p:spTree>
    <p:extLst>
      <p:ext uri="{BB962C8B-B14F-4D97-AF65-F5344CB8AC3E}">
        <p14:creationId xmlns:p14="http://schemas.microsoft.com/office/powerpoint/2010/main" val="1842181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r>
              <a:rPr lang="en-GB" baseline="0" dirty="0"/>
              <a:t> lets see at what happens at the sender. </a:t>
            </a:r>
          </a:p>
          <a:p>
            <a:r>
              <a:rPr lang="en-GB" baseline="0" dirty="0"/>
              <a:t>First TCP receives the data from an application, and creates a segment with a sequence number</a:t>
            </a:r>
          </a:p>
          <a:p>
            <a:r>
              <a:rPr lang="en-GB" baseline="0" dirty="0"/>
              <a:t>The sequence number is the first data byte in that segment.</a:t>
            </a:r>
          </a:p>
          <a:p>
            <a:r>
              <a:rPr lang="en-GB" baseline="0" dirty="0"/>
              <a:t>It transmits the segment and starts the timeout.</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20</a:t>
            </a:fld>
            <a:endParaRPr lang="en-GB"/>
          </a:p>
        </p:txBody>
      </p:sp>
    </p:spTree>
    <p:extLst>
      <p:ext uri="{BB962C8B-B14F-4D97-AF65-F5344CB8AC3E}">
        <p14:creationId xmlns:p14="http://schemas.microsoft.com/office/powerpoint/2010/main" val="3124956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 timeout happens,</a:t>
            </a:r>
            <a:r>
              <a:rPr lang="en-GB" baseline="0" dirty="0"/>
              <a:t> the oldest unacknowledged segment is retransmitted and TCP restarts the timeout.</a:t>
            </a:r>
          </a:p>
          <a:p>
            <a:r>
              <a:rPr lang="en-GB" dirty="0"/>
              <a:t>If an acknowledgment is received then TCP</a:t>
            </a:r>
            <a:r>
              <a:rPr lang="en-GB" baseline="0" dirty="0"/>
              <a:t> updates the timeout for the </a:t>
            </a:r>
            <a:r>
              <a:rPr lang="en-GB" baseline="0" dirty="0" err="1"/>
              <a:t>unacked</a:t>
            </a:r>
            <a:r>
              <a:rPr lang="en-GB" baseline="0" dirty="0"/>
              <a:t> segments</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21</a:t>
            </a:fld>
            <a:endParaRPr lang="en-GB"/>
          </a:p>
        </p:txBody>
      </p:sp>
    </p:spTree>
    <p:extLst>
      <p:ext uri="{BB962C8B-B14F-4D97-AF65-F5344CB8AC3E}">
        <p14:creationId xmlns:p14="http://schemas.microsoft.com/office/powerpoint/2010/main" val="129470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back to TCP! TCP is the de-facto transport protocol used for *reliable* data transfer </a:t>
            </a:r>
          </a:p>
          <a:p>
            <a:r>
              <a:rPr lang="en-GB" dirty="0"/>
              <a:t>If we think about what reliability means in this case, according to the dictionary is “the degree to which the result of a measurement, calculation or specification can be depended on to be accurate”</a:t>
            </a:r>
          </a:p>
          <a:p>
            <a:endParaRPr lang="en-GB" dirty="0"/>
          </a:p>
          <a:p>
            <a:r>
              <a:rPr lang="en-GB" dirty="0"/>
              <a:t>What does that mean for computing networks? When we want a computing network to be reliable what are we looking for?</a:t>
            </a:r>
          </a:p>
          <a:p>
            <a:r>
              <a:rPr lang="en-GB" dirty="0"/>
              <a:t>We want to ensure that a remote operation has been successful</a:t>
            </a:r>
          </a:p>
          <a:p>
            <a:r>
              <a:rPr lang="en-GB" dirty="0"/>
              <a:t>We want to ensure the ordering of remote operations which is very important if you things like banking or if you book a flight ticket.</a:t>
            </a:r>
          </a:p>
          <a:p>
            <a:r>
              <a:rPr lang="en-GB" dirty="0"/>
              <a:t>And we want to know when an operation has failed. </a:t>
            </a:r>
          </a:p>
          <a:p>
            <a:r>
              <a:rPr lang="en-GB" dirty="0"/>
              <a:t>So we want guarantees regarding the reliability and the ordering of operations, and TCP has been implemented with these guarantees in mind. </a:t>
            </a:r>
          </a:p>
        </p:txBody>
      </p:sp>
      <p:sp>
        <p:nvSpPr>
          <p:cNvPr id="4" name="Slide Number Placeholder 3"/>
          <p:cNvSpPr>
            <a:spLocks noGrp="1"/>
          </p:cNvSpPr>
          <p:nvPr>
            <p:ph type="sldNum" sz="quarter" idx="5"/>
          </p:nvPr>
        </p:nvSpPr>
        <p:spPr/>
        <p:txBody>
          <a:bodyPr/>
          <a:lstStyle/>
          <a:p>
            <a:fld id="{0EC8AF62-0413-459D-A055-9BD345497D1F}" type="slidenum">
              <a:rPr lang="en-GB" smtClean="0"/>
              <a:pPr/>
              <a:t>3</a:t>
            </a:fld>
            <a:endParaRPr lang="en-GB"/>
          </a:p>
        </p:txBody>
      </p:sp>
    </p:spTree>
    <p:extLst>
      <p:ext uri="{BB962C8B-B14F-4D97-AF65-F5344CB8AC3E}">
        <p14:creationId xmlns:p14="http://schemas.microsoft.com/office/powerpoint/2010/main" val="370045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3450">
              <a:defRPr sz="1600">
                <a:solidFill>
                  <a:schemeClr val="tx1"/>
                </a:solidFill>
                <a:latin typeface="Tahoma" charset="0"/>
                <a:ea typeface="ＭＳ Ｐゴシック" charset="-128"/>
              </a:defRPr>
            </a:lvl1pPr>
            <a:lvl2pPr marL="742950" indent="-285750" defTabSz="933450">
              <a:defRPr sz="1600">
                <a:solidFill>
                  <a:schemeClr val="tx1"/>
                </a:solidFill>
                <a:latin typeface="Tahoma" charset="0"/>
                <a:ea typeface="ＭＳ Ｐゴシック" charset="-128"/>
              </a:defRPr>
            </a:lvl2pPr>
            <a:lvl3pPr marL="1143000" indent="-228600" defTabSz="933450">
              <a:defRPr sz="1600">
                <a:solidFill>
                  <a:schemeClr val="tx1"/>
                </a:solidFill>
                <a:latin typeface="Tahoma" charset="0"/>
                <a:ea typeface="ＭＳ Ｐゴシック" charset="-128"/>
              </a:defRPr>
            </a:lvl3pPr>
            <a:lvl4pPr marL="1600200" indent="-228600" defTabSz="933450">
              <a:defRPr sz="1600">
                <a:solidFill>
                  <a:schemeClr val="tx1"/>
                </a:solidFill>
                <a:latin typeface="Tahoma" charset="0"/>
                <a:ea typeface="ＭＳ Ｐゴシック" charset="-128"/>
              </a:defRPr>
            </a:lvl4pPr>
            <a:lvl5pPr marL="2057400" indent="-228600" defTabSz="933450">
              <a:defRPr sz="1600">
                <a:solidFill>
                  <a:schemeClr val="tx1"/>
                </a:solidFill>
                <a:latin typeface="Tahoma" charset="0"/>
                <a:ea typeface="ＭＳ Ｐゴシック" charset="-128"/>
              </a:defRPr>
            </a:lvl5pPr>
            <a:lvl6pPr marL="2514600" indent="-228600" algn="ctr" defTabSz="933450"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defTabSz="933450"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defTabSz="933450"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defTabSz="933450" eaLnBrk="0" fontAlgn="base" hangingPunct="0">
              <a:spcBef>
                <a:spcPct val="0"/>
              </a:spcBef>
              <a:spcAft>
                <a:spcPct val="0"/>
              </a:spcAft>
              <a:defRPr sz="1600">
                <a:solidFill>
                  <a:schemeClr val="tx1"/>
                </a:solidFill>
                <a:latin typeface="Tahoma" charset="0"/>
                <a:ea typeface="ＭＳ Ｐゴシック" charset="-128"/>
              </a:defRPr>
            </a:lvl9pPr>
          </a:lstStyle>
          <a:p>
            <a:fld id="{8033CF56-C0B6-9640-8C07-512C405E515D}" type="slidenum">
              <a:rPr lang="en-US" altLang="x-none" sz="1200">
                <a:latin typeface="Times New Roman" charset="0"/>
              </a:rPr>
              <a:pPr/>
              <a:t>22</a:t>
            </a:fld>
            <a:endParaRPr lang="en-US" altLang="x-none" sz="1200">
              <a:latin typeface="Times New Roman"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dirty="0">
                <a:latin typeface="Times New Roman" charset="0"/>
                <a:cs typeface="+mn-cs"/>
              </a:rPr>
              <a:t>So lets see some retransmission scenarios.</a:t>
            </a:r>
          </a:p>
          <a:p>
            <a:pPr>
              <a:defRPr/>
            </a:pPr>
            <a:r>
              <a:rPr lang="en-US" dirty="0">
                <a:latin typeface="Times New Roman" charset="0"/>
                <a:cs typeface="+mn-cs"/>
              </a:rPr>
              <a:t>The</a:t>
            </a:r>
            <a:r>
              <a:rPr lang="en-US" baseline="0" dirty="0">
                <a:latin typeface="Times New Roman" charset="0"/>
                <a:cs typeface="+mn-cs"/>
              </a:rPr>
              <a:t> first one is a lost ACK scenario.</a:t>
            </a:r>
          </a:p>
          <a:p>
            <a:pPr>
              <a:defRPr/>
            </a:pPr>
            <a:r>
              <a:rPr lang="en-US" baseline="0" dirty="0">
                <a:latin typeface="Times New Roman" charset="0"/>
                <a:cs typeface="+mn-cs"/>
              </a:rPr>
              <a:t>Host A sends 8 bytes of data to host B with a sequence number of 92.</a:t>
            </a:r>
            <a:endParaRPr lang="en-US" b="0" baseline="0" dirty="0">
              <a:latin typeface="Times New Roman" charset="0"/>
              <a:cs typeface="+mn-cs"/>
            </a:endParaRPr>
          </a:p>
          <a:p>
            <a:pPr>
              <a:defRPr/>
            </a:pPr>
            <a:r>
              <a:rPr lang="en-US" b="0" baseline="0" dirty="0">
                <a:latin typeface="Times New Roman" charset="0"/>
                <a:cs typeface="+mn-cs"/>
              </a:rPr>
              <a:t>Because host B received 8 bytes the ACK number is set to 100</a:t>
            </a:r>
          </a:p>
          <a:p>
            <a:pPr>
              <a:defRPr/>
            </a:pPr>
            <a:r>
              <a:rPr lang="en-US" b="0" baseline="0" dirty="0">
                <a:latin typeface="Times New Roman" charset="0"/>
                <a:cs typeface="+mn-cs"/>
              </a:rPr>
              <a:t>However, in this case on the left ACK is lost somewhere in the network so host A waits for a response until the timeout is triggered.</a:t>
            </a:r>
          </a:p>
          <a:p>
            <a:pPr>
              <a:defRPr/>
            </a:pPr>
            <a:r>
              <a:rPr lang="en-US" b="0" baseline="0" dirty="0">
                <a:latin typeface="Times New Roman" charset="0"/>
                <a:cs typeface="+mn-cs"/>
              </a:rPr>
              <a:t>So the same segment is retransmitted with the same sequence number.</a:t>
            </a:r>
          </a:p>
          <a:p>
            <a:pPr>
              <a:defRPr/>
            </a:pPr>
            <a:r>
              <a:rPr lang="en-US" b="0" baseline="0" dirty="0">
                <a:latin typeface="Times New Roman" charset="0"/>
                <a:cs typeface="+mn-cs"/>
              </a:rPr>
              <a:t>After the retransmission the ACK is successfully received so now Host A knows reliably that the data has been delivered.</a:t>
            </a:r>
          </a:p>
          <a:p>
            <a:pPr>
              <a:defRPr/>
            </a:pPr>
            <a:endParaRPr lang="en-US" b="0" baseline="0" dirty="0">
              <a:latin typeface="Times New Roman" charset="0"/>
              <a:cs typeface="+mn-cs"/>
            </a:endParaRPr>
          </a:p>
          <a:p>
            <a:pPr>
              <a:defRPr/>
            </a:pPr>
            <a:r>
              <a:rPr lang="en-US" b="0" baseline="0" dirty="0">
                <a:latin typeface="Times New Roman" charset="0"/>
                <a:cs typeface="+mn-cs"/>
              </a:rPr>
              <a:t>On the right example we have a scenario of a premature timeout.</a:t>
            </a:r>
          </a:p>
          <a:p>
            <a:pPr>
              <a:defRPr/>
            </a:pPr>
            <a:r>
              <a:rPr lang="en-US" b="0" baseline="0" dirty="0">
                <a:latin typeface="Times New Roman" charset="0"/>
                <a:cs typeface="+mn-cs"/>
              </a:rPr>
              <a:t>Host A sends two packets, first one with sequence of 92 of 8 bytes length, and the second with sequence number of 100 with 20 bytes length. </a:t>
            </a:r>
          </a:p>
          <a:p>
            <a:pPr>
              <a:defRPr/>
            </a:pPr>
            <a:r>
              <a:rPr lang="en-US" b="0" baseline="0" dirty="0">
                <a:latin typeface="Times New Roman" charset="0"/>
                <a:cs typeface="+mn-cs"/>
              </a:rPr>
              <a:t>The </a:t>
            </a:r>
            <a:r>
              <a:rPr lang="en-US" b="0" baseline="0" dirty="0" err="1">
                <a:latin typeface="Times New Roman" charset="0"/>
                <a:cs typeface="+mn-cs"/>
              </a:rPr>
              <a:t>SendBase</a:t>
            </a:r>
            <a:r>
              <a:rPr lang="en-US" b="0" baseline="0" dirty="0">
                <a:latin typeface="Times New Roman" charset="0"/>
                <a:cs typeface="+mn-cs"/>
              </a:rPr>
              <a:t> number keeps track of how far in the data we have gone so far in the transmission. </a:t>
            </a:r>
          </a:p>
          <a:p>
            <a:pPr>
              <a:defRPr/>
            </a:pPr>
            <a:r>
              <a:rPr lang="en-US" b="0" baseline="0" dirty="0">
                <a:latin typeface="Times New Roman" charset="0"/>
                <a:cs typeface="+mn-cs"/>
              </a:rPr>
              <a:t>But what’s happened here is that we’ve set a too small timeout and although the ACKs are received they’re received after the timeout has expired.</a:t>
            </a:r>
          </a:p>
          <a:p>
            <a:pPr>
              <a:defRPr/>
            </a:pPr>
            <a:r>
              <a:rPr lang="en-US" b="0" baseline="0" dirty="0">
                <a:latin typeface="Times New Roman" charset="0"/>
                <a:cs typeface="+mn-cs"/>
              </a:rPr>
              <a:t>So Host A resends the first segment. </a:t>
            </a:r>
          </a:p>
          <a:p>
            <a:pPr>
              <a:defRPr/>
            </a:pPr>
            <a:r>
              <a:rPr lang="en-US" b="0" baseline="0" dirty="0">
                <a:latin typeface="Times New Roman" charset="0"/>
                <a:cs typeface="+mn-cs"/>
              </a:rPr>
              <a:t>Notice that we get an ACK back for 120, not for 100.</a:t>
            </a:r>
          </a:p>
          <a:p>
            <a:pPr>
              <a:defRPr/>
            </a:pPr>
            <a:r>
              <a:rPr lang="en-US" b="0" baseline="0" dirty="0">
                <a:latin typeface="Times New Roman" charset="0"/>
                <a:cs typeface="+mn-cs"/>
              </a:rPr>
              <a:t>So TCP understands that this is a duplicate packet and as a result host B asks for the data after byte 120 so that Host A doesn’t retransmit the second segment as well.</a:t>
            </a:r>
          </a:p>
          <a:p>
            <a:pPr>
              <a:defRPr/>
            </a:pPr>
            <a:r>
              <a:rPr lang="en-US" b="0" baseline="0" dirty="0">
                <a:latin typeface="Times New Roman" charset="0"/>
                <a:cs typeface="+mn-cs"/>
              </a:rPr>
              <a:t> </a:t>
            </a:r>
          </a:p>
        </p:txBody>
      </p:sp>
    </p:spTree>
    <p:extLst>
      <p:ext uri="{BB962C8B-B14F-4D97-AF65-F5344CB8AC3E}">
        <p14:creationId xmlns:p14="http://schemas.microsoft.com/office/powerpoint/2010/main" val="1340047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3450">
              <a:defRPr sz="1600">
                <a:solidFill>
                  <a:schemeClr val="tx1"/>
                </a:solidFill>
                <a:latin typeface="Tahoma" charset="0"/>
                <a:ea typeface="ＭＳ Ｐゴシック" charset="-128"/>
              </a:defRPr>
            </a:lvl1pPr>
            <a:lvl2pPr marL="742950" indent="-285750" defTabSz="933450">
              <a:defRPr sz="1600">
                <a:solidFill>
                  <a:schemeClr val="tx1"/>
                </a:solidFill>
                <a:latin typeface="Tahoma" charset="0"/>
                <a:ea typeface="ＭＳ Ｐゴシック" charset="-128"/>
              </a:defRPr>
            </a:lvl2pPr>
            <a:lvl3pPr marL="1143000" indent="-228600" defTabSz="933450">
              <a:defRPr sz="1600">
                <a:solidFill>
                  <a:schemeClr val="tx1"/>
                </a:solidFill>
                <a:latin typeface="Tahoma" charset="0"/>
                <a:ea typeface="ＭＳ Ｐゴシック" charset="-128"/>
              </a:defRPr>
            </a:lvl3pPr>
            <a:lvl4pPr marL="1600200" indent="-228600" defTabSz="933450">
              <a:defRPr sz="1600">
                <a:solidFill>
                  <a:schemeClr val="tx1"/>
                </a:solidFill>
                <a:latin typeface="Tahoma" charset="0"/>
                <a:ea typeface="ＭＳ Ｐゴシック" charset="-128"/>
              </a:defRPr>
            </a:lvl4pPr>
            <a:lvl5pPr marL="2057400" indent="-228600" defTabSz="933450">
              <a:defRPr sz="1600">
                <a:solidFill>
                  <a:schemeClr val="tx1"/>
                </a:solidFill>
                <a:latin typeface="Tahoma" charset="0"/>
                <a:ea typeface="ＭＳ Ｐゴシック" charset="-128"/>
              </a:defRPr>
            </a:lvl5pPr>
            <a:lvl6pPr marL="2514600" indent="-228600" algn="ctr" defTabSz="933450"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defTabSz="933450"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defTabSz="933450"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defTabSz="933450" eaLnBrk="0" fontAlgn="base" hangingPunct="0">
              <a:spcBef>
                <a:spcPct val="0"/>
              </a:spcBef>
              <a:spcAft>
                <a:spcPct val="0"/>
              </a:spcAft>
              <a:defRPr sz="1600">
                <a:solidFill>
                  <a:schemeClr val="tx1"/>
                </a:solidFill>
                <a:latin typeface="Tahoma" charset="0"/>
                <a:ea typeface="ＭＳ Ｐゴシック" charset="-128"/>
              </a:defRPr>
            </a:lvl9pPr>
          </a:lstStyle>
          <a:p>
            <a:fld id="{06265B7C-C04A-7D44-8445-2079B0CAE684}" type="slidenum">
              <a:rPr lang="en-US" altLang="x-none" sz="1200">
                <a:latin typeface="Times New Roman" charset="0"/>
              </a:rPr>
              <a:pPr/>
              <a:t>23</a:t>
            </a:fld>
            <a:endParaRPr lang="en-US" altLang="x-none" sz="1200">
              <a:latin typeface="Times New Roman"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dirty="0">
                <a:latin typeface="Times New Roman" charset="0"/>
                <a:cs typeface="+mn-cs"/>
              </a:rPr>
              <a:t>In</a:t>
            </a:r>
            <a:r>
              <a:rPr lang="en-US" baseline="0" dirty="0">
                <a:latin typeface="Times New Roman" charset="0"/>
                <a:cs typeface="+mn-cs"/>
              </a:rPr>
              <a:t> this scenario, Host A sends again two packets, the same two packets as in the last scenario</a:t>
            </a:r>
          </a:p>
          <a:p>
            <a:pPr>
              <a:defRPr/>
            </a:pPr>
            <a:r>
              <a:rPr lang="en-US" baseline="0" dirty="0">
                <a:latin typeface="Times New Roman" charset="0"/>
                <a:cs typeface="+mn-cs"/>
              </a:rPr>
              <a:t>This time, the first ACK is lost but the second ACK arrives successfully. </a:t>
            </a:r>
          </a:p>
          <a:p>
            <a:pPr>
              <a:defRPr/>
            </a:pPr>
            <a:r>
              <a:rPr lang="en-US" dirty="0">
                <a:latin typeface="Times New Roman" charset="0"/>
                <a:cs typeface="+mn-cs"/>
              </a:rPr>
              <a:t>The sender understands that the first ACK was lost</a:t>
            </a:r>
            <a:r>
              <a:rPr lang="en-US" baseline="0" dirty="0">
                <a:latin typeface="Times New Roman" charset="0"/>
                <a:cs typeface="+mn-cs"/>
              </a:rPr>
              <a:t> because the second ACK was for 120, since ACKs are cumulative. </a:t>
            </a:r>
          </a:p>
          <a:p>
            <a:pPr>
              <a:defRPr/>
            </a:pPr>
            <a:r>
              <a:rPr lang="en-US" baseline="0" dirty="0">
                <a:latin typeface="Times New Roman" charset="0"/>
                <a:cs typeface="+mn-cs"/>
              </a:rPr>
              <a:t>So the next transmission is for a new segment with a sequence number of 120.</a:t>
            </a:r>
          </a:p>
        </p:txBody>
      </p:sp>
    </p:spTree>
    <p:extLst>
      <p:ext uri="{BB962C8B-B14F-4D97-AF65-F5344CB8AC3E}">
        <p14:creationId xmlns:p14="http://schemas.microsoft.com/office/powerpoint/2010/main" val="1422918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reality ACK generation can be even more</a:t>
            </a:r>
            <a:r>
              <a:rPr lang="en-GB" baseline="0" dirty="0"/>
              <a:t> complex.</a:t>
            </a:r>
          </a:p>
          <a:p>
            <a:r>
              <a:rPr lang="en-GB" baseline="0" dirty="0"/>
              <a:t>For example if the receiver receives segments already </a:t>
            </a:r>
            <a:r>
              <a:rPr lang="en-GB" baseline="0" dirty="0" err="1"/>
              <a:t>ACKed</a:t>
            </a:r>
            <a:r>
              <a:rPr lang="en-GB" baseline="0" dirty="0"/>
              <a:t> instead of sending back ACKs immediately it assumes that the ACKs may be still in transit and to avoid duplicate ACKs it delays the new ACK.</a:t>
            </a:r>
          </a:p>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24</a:t>
            </a:fld>
            <a:endParaRPr lang="en-GB"/>
          </a:p>
        </p:txBody>
      </p:sp>
    </p:spTree>
    <p:extLst>
      <p:ext uri="{BB962C8B-B14F-4D97-AF65-F5344CB8AC3E}">
        <p14:creationId xmlns:p14="http://schemas.microsoft.com/office/powerpoint/2010/main" val="2238671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a:t>
            </a:r>
            <a:r>
              <a:rPr lang="en-GB" baseline="0" dirty="0"/>
              <a:t> also allows to control the flow of application data being sent.</a:t>
            </a:r>
          </a:p>
          <a:p>
            <a:r>
              <a:rPr lang="en-GB" baseline="0" dirty="0"/>
              <a:t>So we have the application process at the top that’s pushing data down the TCP socket, and that’s also reading from the TCP socket</a:t>
            </a:r>
          </a:p>
          <a:p>
            <a:r>
              <a:rPr lang="en-GB" baseline="0" dirty="0"/>
              <a:t>The receiver application may be slower than the sender application, so to avoid overflowing the receiver’s buffer, the receiver controls the rate of data at which the sender transmits. </a:t>
            </a:r>
          </a:p>
          <a:p>
            <a:r>
              <a:rPr lang="en-GB" baseline="0" dirty="0"/>
              <a:t>This mechanisms is part of TCP</a:t>
            </a:r>
          </a:p>
        </p:txBody>
      </p:sp>
      <p:sp>
        <p:nvSpPr>
          <p:cNvPr id="4" name="Slide Number Placeholder 3"/>
          <p:cNvSpPr>
            <a:spLocks noGrp="1"/>
          </p:cNvSpPr>
          <p:nvPr>
            <p:ph type="sldNum" sz="quarter" idx="10"/>
          </p:nvPr>
        </p:nvSpPr>
        <p:spPr/>
        <p:txBody>
          <a:bodyPr/>
          <a:lstStyle/>
          <a:p>
            <a:fld id="{0EC8AF62-0413-459D-A055-9BD345497D1F}" type="slidenum">
              <a:rPr lang="en-GB" smtClean="0"/>
              <a:pPr/>
              <a:t>28</a:t>
            </a:fld>
            <a:endParaRPr lang="en-GB"/>
          </a:p>
        </p:txBody>
      </p:sp>
    </p:spTree>
    <p:extLst>
      <p:ext uri="{BB962C8B-B14F-4D97-AF65-F5344CB8AC3E}">
        <p14:creationId xmlns:p14="http://schemas.microsoft.com/office/powerpoint/2010/main" val="1934690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a:t>
            </a:r>
            <a:r>
              <a:rPr lang="en-GB" baseline="0" dirty="0"/>
              <a:t> control flow, the receiver includes an </a:t>
            </a:r>
            <a:r>
              <a:rPr lang="en-GB" baseline="0" dirty="0" err="1"/>
              <a:t>rwnd</a:t>
            </a:r>
            <a:r>
              <a:rPr lang="en-GB" baseline="0" dirty="0"/>
              <a:t> value in the TCP header to inform the sender of its free buffer space</a:t>
            </a:r>
          </a:p>
          <a:p>
            <a:r>
              <a:rPr lang="en-GB" baseline="0" dirty="0"/>
              <a:t>The sender limits the amount of unacknowledged segments based on the receivers </a:t>
            </a:r>
            <a:r>
              <a:rPr lang="en-GB" baseline="0" dirty="0" err="1"/>
              <a:t>rwnd</a:t>
            </a:r>
            <a:r>
              <a:rPr lang="en-GB" baseline="0" dirty="0"/>
              <a:t> value.</a:t>
            </a:r>
          </a:p>
          <a:p>
            <a:r>
              <a:rPr lang="en-GB" baseline="0" dirty="0"/>
              <a:t>Note that the receiver buffer is specified on the socket options and many operating systems may auto-adjust it based on the available memory.</a:t>
            </a:r>
          </a:p>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29</a:t>
            </a:fld>
            <a:endParaRPr lang="en-GB"/>
          </a:p>
        </p:txBody>
      </p:sp>
    </p:spTree>
    <p:extLst>
      <p:ext uri="{BB962C8B-B14F-4D97-AF65-F5344CB8AC3E}">
        <p14:creationId xmlns:p14="http://schemas.microsoft.com/office/powerpoint/2010/main" val="1971075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Reliable data transfer is important in many different layers. </a:t>
            </a:r>
          </a:p>
          <a:p>
            <a:r>
              <a:rPr lang="en-GB" dirty="0"/>
              <a:t>Since applications run on top of TCP, they can depend on TCP for the reliability of their communication.</a:t>
            </a:r>
          </a:p>
          <a:p>
            <a:r>
              <a:rPr lang="en-GB" dirty="0"/>
              <a:t>But TCP runs on top of an inherently unreliable layer, the network layer, which offers what we call a best-effort service.</a:t>
            </a:r>
          </a:p>
          <a:p>
            <a:r>
              <a:rPr lang="en-GB" dirty="0"/>
              <a:t>So TCP cannot depend on the network layer for reliability, instead it includes a set of complex steps to build a reliable channel on top of an unreliable network.</a:t>
            </a:r>
          </a:p>
          <a:p>
            <a:r>
              <a:rPr lang="en-GB" dirty="0"/>
              <a:t> </a:t>
            </a:r>
          </a:p>
        </p:txBody>
      </p:sp>
      <p:sp>
        <p:nvSpPr>
          <p:cNvPr id="4" name="Slide Number Placeholder 3"/>
          <p:cNvSpPr>
            <a:spLocks noGrp="1"/>
          </p:cNvSpPr>
          <p:nvPr>
            <p:ph type="sldNum" sz="quarter" idx="5"/>
          </p:nvPr>
        </p:nvSpPr>
        <p:spPr/>
        <p:txBody>
          <a:bodyPr/>
          <a:lstStyle/>
          <a:p>
            <a:fld id="{0EC8AF62-0413-459D-A055-9BD345497D1F}" type="slidenum">
              <a:rPr lang="en-GB" smtClean="0"/>
              <a:pPr/>
              <a:t>4</a:t>
            </a:fld>
            <a:endParaRPr lang="en-GB"/>
          </a:p>
        </p:txBody>
      </p:sp>
    </p:spTree>
    <p:extLst>
      <p:ext uri="{BB962C8B-B14F-4D97-AF65-F5344CB8AC3E}">
        <p14:creationId xmlns:p14="http://schemas.microsoft.com/office/powerpoint/2010/main" val="3255810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a:t>
            </a:r>
            <a:r>
              <a:rPr lang="en-US" dirty="0" err="1"/>
              <a:t>reciver</a:t>
            </a:r>
            <a:r>
              <a:rPr lang="en-US" dirty="0"/>
              <a:t> have a number of pieces of shared state that they must establish before actually communication</a:t>
            </a:r>
          </a:p>
          <a:p>
            <a:pPr marL="171450" indent="-171450">
              <a:buFont typeface="Arial" panose="020B0604020202020204" pitchFamily="34" charset="0"/>
              <a:buChar char="•"/>
            </a:pPr>
            <a:r>
              <a:rPr lang="en-US" dirty="0"/>
              <a:t>FIRST </a:t>
            </a:r>
            <a:r>
              <a:rPr lang="en-US" dirty="0" err="1"/>
              <a:t>theym</a:t>
            </a:r>
            <a:r>
              <a:rPr lang="en-US" dirty="0"/>
              <a:t> </a:t>
            </a:r>
            <a:r>
              <a:rPr lang="en-US" dirty="0" err="1"/>
              <a:t>ust</a:t>
            </a:r>
            <a:r>
              <a:rPr lang="en-US" dirty="0"/>
              <a: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a:t>
            </a:r>
            <a:r>
              <a:rPr lang="en-US" dirty="0" err="1"/>
              <a:t>bufferspace</a:t>
            </a:r>
            <a:r>
              <a:rPr lang="en-US" dirty="0"/>
              <a:t>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601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906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70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TCP needs</a:t>
            </a:r>
            <a:r>
              <a:rPr lang="en-GB" baseline="0" dirty="0"/>
              <a:t> a handshake to terminate a connection safely.</a:t>
            </a:r>
          </a:p>
          <a:p>
            <a:r>
              <a:rPr lang="en-GB" dirty="0"/>
              <a:t>In that case another flag within</a:t>
            </a:r>
            <a:r>
              <a:rPr lang="en-GB" baseline="0" dirty="0"/>
              <a:t> the header is used, the FIN flag </a:t>
            </a:r>
          </a:p>
          <a:p>
            <a:r>
              <a:rPr lang="en-GB" baseline="0" dirty="0"/>
              <a:t>And the receivers responds with the FIN and ACK flags set</a:t>
            </a:r>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42</a:t>
            </a:fld>
            <a:endParaRPr lang="en-GB"/>
          </a:p>
        </p:txBody>
      </p:sp>
    </p:spTree>
    <p:extLst>
      <p:ext uri="{BB962C8B-B14F-4D97-AF65-F5344CB8AC3E}">
        <p14:creationId xmlns:p14="http://schemas.microsoft.com/office/powerpoint/2010/main" val="3283097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C8AF62-0413-459D-A055-9BD345497D1F}" type="slidenum">
              <a:rPr lang="en-GB" smtClean="0"/>
              <a:pPr/>
              <a:t>43</a:t>
            </a:fld>
            <a:endParaRPr lang="en-GB"/>
          </a:p>
        </p:txBody>
      </p:sp>
    </p:spTree>
    <p:extLst>
      <p:ext uri="{BB962C8B-B14F-4D97-AF65-F5344CB8AC3E}">
        <p14:creationId xmlns:p14="http://schemas.microsoft.com/office/powerpoint/2010/main" val="310020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you think about what a reliable data transfer looks like from a very general perspective </a:t>
            </a:r>
          </a:p>
          <a:p>
            <a:r>
              <a:rPr lang="en-GB" dirty="0"/>
              <a:t>Say you build a web server for example, you have a sending process and the application doesn’t care about what mechanisms exist underneath.</a:t>
            </a:r>
          </a:p>
          <a:p>
            <a:r>
              <a:rPr lang="en-GB" dirty="0"/>
              <a:t>This is why we have these abstraction layers, to simplify development and take away the complexity.</a:t>
            </a:r>
          </a:p>
          <a:p>
            <a:r>
              <a:rPr lang="en-GB" dirty="0"/>
              <a:t>So the sending process just pushes data down the pipe, and we just determine that we need a reliable transmission so that we know the data are going to arrive at the receiver process eventually, and in the correct order as well.</a:t>
            </a:r>
          </a:p>
        </p:txBody>
      </p:sp>
      <p:sp>
        <p:nvSpPr>
          <p:cNvPr id="4" name="Slide Number Placeholder 3"/>
          <p:cNvSpPr>
            <a:spLocks noGrp="1"/>
          </p:cNvSpPr>
          <p:nvPr>
            <p:ph type="sldNum" sz="quarter" idx="5"/>
          </p:nvPr>
        </p:nvSpPr>
        <p:spPr/>
        <p:txBody>
          <a:bodyPr/>
          <a:lstStyle/>
          <a:p>
            <a:fld id="{0EC8AF62-0413-459D-A055-9BD345497D1F}" type="slidenum">
              <a:rPr lang="en-GB" smtClean="0"/>
              <a:pPr/>
              <a:t>5</a:t>
            </a:fld>
            <a:endParaRPr lang="en-GB"/>
          </a:p>
        </p:txBody>
      </p:sp>
    </p:spTree>
    <p:extLst>
      <p:ext uri="{BB962C8B-B14F-4D97-AF65-F5344CB8AC3E}">
        <p14:creationId xmlns:p14="http://schemas.microsoft.com/office/powerpoint/2010/main" val="239482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implement that in reality is a little bit different. </a:t>
            </a:r>
          </a:p>
          <a:p>
            <a:r>
              <a:rPr lang="en-GB" dirty="0"/>
              <a:t>So lets say we’re using first a function called reliable data send (</a:t>
            </a:r>
            <a:r>
              <a:rPr lang="en-GB" dirty="0" err="1"/>
              <a:t>rdt_send</a:t>
            </a:r>
            <a:r>
              <a:rPr lang="en-GB" dirty="0"/>
              <a:t>) which invokes the mechanisms that allow this process to happen.</a:t>
            </a:r>
          </a:p>
          <a:p>
            <a:r>
              <a:rPr lang="en-GB" dirty="0"/>
              <a:t>In the data link layer the unreliable channel still exists, as we said many times the Internet is an unreliable best-effort network, it makes no promises whether or not your packet will go from your server that may be in America to your phone here in Lancaster, or at what order it will arrive. </a:t>
            </a:r>
          </a:p>
          <a:p>
            <a:r>
              <a:rPr lang="en-GB" dirty="0"/>
              <a:t>Despite how the Internet is built, to ensure that we’re going to get reliability we build the reliable data transfer protocol on top of that. </a:t>
            </a:r>
          </a:p>
          <a:p>
            <a:r>
              <a:rPr lang="en-GB" dirty="0"/>
              <a:t>In this case you have to have a protocol on either side, remember protocols are used to allow interoperability between different devices, so if my sending device doesn’t use the same reliable transfer protocol as my receiving device I won’t be able to get reliable transmission between the two end hosts. </a:t>
            </a:r>
          </a:p>
          <a:p>
            <a:r>
              <a:rPr lang="en-GB" dirty="0"/>
              <a:t>So this is what a reliable data transfer protocol looks like from a very generic perspective</a:t>
            </a:r>
          </a:p>
        </p:txBody>
      </p:sp>
      <p:sp>
        <p:nvSpPr>
          <p:cNvPr id="4" name="Slide Number Placeholder 3"/>
          <p:cNvSpPr>
            <a:spLocks noGrp="1"/>
          </p:cNvSpPr>
          <p:nvPr>
            <p:ph type="sldNum" sz="quarter" idx="5"/>
          </p:nvPr>
        </p:nvSpPr>
        <p:spPr/>
        <p:txBody>
          <a:bodyPr/>
          <a:lstStyle/>
          <a:p>
            <a:fld id="{0EC8AF62-0413-459D-A055-9BD345497D1F}" type="slidenum">
              <a:rPr lang="en-GB" smtClean="0"/>
              <a:pPr/>
              <a:t>6</a:t>
            </a:fld>
            <a:endParaRPr lang="en-GB"/>
          </a:p>
        </p:txBody>
      </p:sp>
    </p:spTree>
    <p:extLst>
      <p:ext uri="{BB962C8B-B14F-4D97-AF65-F5344CB8AC3E}">
        <p14:creationId xmlns:p14="http://schemas.microsoft.com/office/powerpoint/2010/main" val="1467413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see that in a bit more detail.</a:t>
            </a:r>
          </a:p>
          <a:p>
            <a:r>
              <a:rPr lang="en-GB" dirty="0"/>
              <a:t>So the reliable data transfer send is called from the application which passes data to the application-layer receiver </a:t>
            </a:r>
          </a:p>
          <a:p>
            <a:r>
              <a:rPr lang="en-GB" dirty="0"/>
              <a:t>The unreliable data transfer send at the bottom sits below the transfer protocol to send the data over the unreliable channel.</a:t>
            </a:r>
          </a:p>
          <a:p>
            <a:r>
              <a:rPr lang="en-GB" dirty="0"/>
              <a:t>It doesn’t really matter what that unreliable channel is, it might be the wider Internet or a wireless device connected to another wireless device, the bottom line is that the transfer protocol makes no assumptions about the underlay channel. </a:t>
            </a:r>
          </a:p>
          <a:p>
            <a:r>
              <a:rPr lang="en-GB" dirty="0"/>
              <a:t>And again, it receives the data back up from the unreliable channel and then the reliable data transfer protocol delivers calls the deliver data function to pull the data and pass them to the application.</a:t>
            </a:r>
          </a:p>
        </p:txBody>
      </p:sp>
      <p:sp>
        <p:nvSpPr>
          <p:cNvPr id="4" name="Slide Number Placeholder 3"/>
          <p:cNvSpPr>
            <a:spLocks noGrp="1"/>
          </p:cNvSpPr>
          <p:nvPr>
            <p:ph type="sldNum" sz="quarter" idx="5"/>
          </p:nvPr>
        </p:nvSpPr>
        <p:spPr/>
        <p:txBody>
          <a:bodyPr/>
          <a:lstStyle/>
          <a:p>
            <a:fld id="{0EC8AF62-0413-459D-A055-9BD345497D1F}" type="slidenum">
              <a:rPr lang="en-GB" smtClean="0"/>
              <a:pPr/>
              <a:t>7</a:t>
            </a:fld>
            <a:endParaRPr lang="en-GB"/>
          </a:p>
        </p:txBody>
      </p:sp>
    </p:spTree>
    <p:extLst>
      <p:ext uri="{BB962C8B-B14F-4D97-AF65-F5344CB8AC3E}">
        <p14:creationId xmlns:p14="http://schemas.microsoft.com/office/powerpoint/2010/main" val="182695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I said, these are only abstractions that allow us not to worry about the specific details, imagine every time you’re building a web server or a web client imagine having to implement each of those reliable data transfer protocols, it would be very time consuming and costly. Instead we have these standards that we can use across applications and devices to allow reliable data transfer. </a:t>
            </a:r>
          </a:p>
          <a:p>
            <a:r>
              <a:rPr lang="en-GB" dirty="0"/>
              <a:t>TCP is the most common of reliable data transfer protocols, it’s used very widely in the Internet.</a:t>
            </a:r>
          </a:p>
        </p:txBody>
      </p:sp>
      <p:sp>
        <p:nvSpPr>
          <p:cNvPr id="4" name="Slide Number Placeholder 3"/>
          <p:cNvSpPr>
            <a:spLocks noGrp="1"/>
          </p:cNvSpPr>
          <p:nvPr>
            <p:ph type="sldNum" sz="quarter" idx="5"/>
          </p:nvPr>
        </p:nvSpPr>
        <p:spPr/>
        <p:txBody>
          <a:bodyPr/>
          <a:lstStyle/>
          <a:p>
            <a:fld id="{0EC8AF62-0413-459D-A055-9BD345497D1F}" type="slidenum">
              <a:rPr lang="en-GB" smtClean="0"/>
              <a:pPr/>
              <a:t>8</a:t>
            </a:fld>
            <a:endParaRPr lang="en-GB"/>
          </a:p>
        </p:txBody>
      </p:sp>
    </p:spTree>
    <p:extLst>
      <p:ext uri="{BB962C8B-B14F-4D97-AF65-F5344CB8AC3E}">
        <p14:creationId xmlns:p14="http://schemas.microsoft.com/office/powerpoint/2010/main" val="2667636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trouble sleeping tonight and you need some help get yourself knocked off check out the RFCs, but the main things to remember is that TCP is a point-to-point protocol, so TCP in itself involves only one sender and one receiver. There are extensions to this operational mode to allow multicast and anycast but the actual protocol is point-to-point.</a:t>
            </a:r>
          </a:p>
          <a:p>
            <a:r>
              <a:rPr lang="en-GB" dirty="0"/>
              <a:t>It offers a reliable in-order byte stream, so there’s no boundaries between the messages</a:t>
            </a:r>
          </a:p>
          <a:p>
            <a:r>
              <a:rPr lang="en-GB" dirty="0"/>
              <a:t>It’s also pipelined, which means that we can send a large number of packets and keep them in the pipeline until we receive an acknowledgment. The size of this pipeline is referred to as the window size, and the size of the TCP window is dynamic to control traffic flows and congestion.</a:t>
            </a:r>
          </a:p>
          <a:p>
            <a:endParaRPr lang="en-GB" dirty="0"/>
          </a:p>
        </p:txBody>
      </p:sp>
      <p:sp>
        <p:nvSpPr>
          <p:cNvPr id="4" name="Slide Number Placeholder 3"/>
          <p:cNvSpPr>
            <a:spLocks noGrp="1"/>
          </p:cNvSpPr>
          <p:nvPr>
            <p:ph type="sldNum" sz="quarter" idx="5"/>
          </p:nvPr>
        </p:nvSpPr>
        <p:spPr/>
        <p:txBody>
          <a:bodyPr/>
          <a:lstStyle/>
          <a:p>
            <a:fld id="{0EC8AF62-0413-459D-A055-9BD345497D1F}" type="slidenum">
              <a:rPr lang="en-GB" smtClean="0"/>
              <a:pPr/>
              <a:t>9</a:t>
            </a:fld>
            <a:endParaRPr lang="en-GB"/>
          </a:p>
        </p:txBody>
      </p:sp>
    </p:spTree>
    <p:extLst>
      <p:ext uri="{BB962C8B-B14F-4D97-AF65-F5344CB8AC3E}">
        <p14:creationId xmlns:p14="http://schemas.microsoft.com/office/powerpoint/2010/main" val="392908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full duplex, which means that data can flow in either direction of the same connection and it has a maximum data size that restricts the amount of data that we can send </a:t>
            </a:r>
          </a:p>
          <a:p>
            <a:r>
              <a:rPr lang="en-GB" dirty="0"/>
              <a:t>It’s connection oriented, which means that there’s some notion of a connection between the client and the server.</a:t>
            </a:r>
          </a:p>
          <a:p>
            <a:r>
              <a:rPr lang="en-GB" dirty="0"/>
              <a:t>To do this we use a handshaking process which is an exchange of messages that prepare the sender and the receiver to be in the correct states, and negotiates in some cases what that connection should look like before any data should be sent over it.</a:t>
            </a:r>
          </a:p>
          <a:p>
            <a:r>
              <a:rPr lang="en-GB" dirty="0"/>
              <a:t>Finally, it’s flow-controlled which means that the sender control the rate of data flows in order not to overwhelm the receiver. </a:t>
            </a:r>
          </a:p>
        </p:txBody>
      </p:sp>
      <p:sp>
        <p:nvSpPr>
          <p:cNvPr id="4" name="Slide Number Placeholder 3"/>
          <p:cNvSpPr>
            <a:spLocks noGrp="1"/>
          </p:cNvSpPr>
          <p:nvPr>
            <p:ph type="sldNum" sz="quarter" idx="5"/>
          </p:nvPr>
        </p:nvSpPr>
        <p:spPr/>
        <p:txBody>
          <a:bodyPr/>
          <a:lstStyle/>
          <a:p>
            <a:fld id="{0EC8AF62-0413-459D-A055-9BD345497D1F}" type="slidenum">
              <a:rPr lang="en-GB" smtClean="0"/>
              <a:pPr/>
              <a:t>10</a:t>
            </a:fld>
            <a:endParaRPr lang="en-GB"/>
          </a:p>
        </p:txBody>
      </p:sp>
    </p:spTree>
    <p:extLst>
      <p:ext uri="{BB962C8B-B14F-4D97-AF65-F5344CB8AC3E}">
        <p14:creationId xmlns:p14="http://schemas.microsoft.com/office/powerpoint/2010/main" val="19824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270867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1603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5576888" y="6445250"/>
            <a:ext cx="2895600" cy="287338"/>
          </a:xfrm>
          <a:prstGeom prst="rect">
            <a:avLst/>
          </a:prstGeom>
          <a:ln/>
        </p:spPr>
        <p:txBody>
          <a:bodyPr/>
          <a:lstStyle>
            <a:lvl1pPr>
              <a:defRPr/>
            </a:lvl1pPr>
          </a:lstStyle>
          <a:p>
            <a:pPr>
              <a:defRPr/>
            </a:pPr>
            <a:r>
              <a:rPr lang="en-US"/>
              <a:t>Transport</a:t>
            </a:r>
            <a:r>
              <a:rPr lang="en-US" sz="1400"/>
              <a:t> </a:t>
            </a:r>
            <a:r>
              <a:rPr lang="en-US"/>
              <a:t>Layer</a:t>
            </a:r>
          </a:p>
        </p:txBody>
      </p:sp>
      <p:sp>
        <p:nvSpPr>
          <p:cNvPr id="7" name="Slide Number Placeholder 6"/>
          <p:cNvSpPr>
            <a:spLocks noGrp="1" noChangeArrowheads="1"/>
          </p:cNvSpPr>
          <p:nvPr>
            <p:ph type="sldNum" sz="quarter" idx="12"/>
          </p:nvPr>
        </p:nvSpPr>
        <p:spPr>
          <a:xfrm>
            <a:off x="8324850" y="6462713"/>
            <a:ext cx="676275" cy="276225"/>
          </a:xfrm>
          <a:prstGeom prst="rect">
            <a:avLst/>
          </a:prstGeom>
          <a:ln/>
        </p:spPr>
        <p:txBody>
          <a:bodyPr/>
          <a:lstStyle>
            <a:lvl1pPr>
              <a:defRPr/>
            </a:lvl1pPr>
          </a:lstStyle>
          <a:p>
            <a:r>
              <a:rPr lang="en-US" altLang="x-none"/>
              <a:t>3-</a:t>
            </a:r>
            <a:fld id="{1A154E87-0E5F-0746-9637-915C22C635C5}" type="slidenum">
              <a:rPr lang="en-US" altLang="x-none"/>
              <a:pPr/>
              <a:t>‹#›</a:t>
            </a:fld>
            <a:endParaRPr lang="en-US" altLang="x-none"/>
          </a:p>
        </p:txBody>
      </p:sp>
    </p:spTree>
    <p:extLst>
      <p:ext uri="{BB962C8B-B14F-4D97-AF65-F5344CB8AC3E}">
        <p14:creationId xmlns:p14="http://schemas.microsoft.com/office/powerpoint/2010/main" val="43985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5576888" y="6445250"/>
            <a:ext cx="2895600" cy="287338"/>
          </a:xfrm>
          <a:prstGeom prst="rect">
            <a:avLst/>
          </a:prstGeom>
          <a:ln/>
        </p:spPr>
        <p:txBody>
          <a:bodyPr/>
          <a:lstStyle>
            <a:lvl1pPr>
              <a:defRPr/>
            </a:lvl1pPr>
          </a:lstStyle>
          <a:p>
            <a:pPr>
              <a:defRPr/>
            </a:pPr>
            <a:r>
              <a:rPr lang="en-US"/>
              <a:t>Transport</a:t>
            </a:r>
            <a:r>
              <a:rPr lang="en-US" sz="1400"/>
              <a:t> </a:t>
            </a:r>
            <a:r>
              <a:rPr lang="en-US"/>
              <a:t>Layer</a:t>
            </a:r>
          </a:p>
        </p:txBody>
      </p:sp>
      <p:sp>
        <p:nvSpPr>
          <p:cNvPr id="5" name="Rectangle 6"/>
          <p:cNvSpPr>
            <a:spLocks noGrp="1" noChangeArrowheads="1"/>
          </p:cNvSpPr>
          <p:nvPr>
            <p:ph type="sldNum" sz="quarter" idx="12"/>
          </p:nvPr>
        </p:nvSpPr>
        <p:spPr>
          <a:xfrm>
            <a:off x="8324850" y="6462713"/>
            <a:ext cx="676275" cy="276225"/>
          </a:xfrm>
          <a:prstGeom prst="rect">
            <a:avLst/>
          </a:prstGeom>
          <a:ln/>
        </p:spPr>
        <p:txBody>
          <a:bodyPr/>
          <a:lstStyle>
            <a:lvl1pPr>
              <a:defRPr/>
            </a:lvl1pPr>
          </a:lstStyle>
          <a:p>
            <a:r>
              <a:rPr lang="en-US" altLang="x-none"/>
              <a:t>3-</a:t>
            </a:r>
            <a:fld id="{F5D0956C-DA50-7C4B-94F2-AB24C179810D}" type="slidenum">
              <a:rPr lang="en-US" altLang="x-none"/>
              <a:pPr/>
              <a:t>‹#›</a:t>
            </a:fld>
            <a:endParaRPr lang="en-US" altLang="x-none"/>
          </a:p>
        </p:txBody>
      </p:sp>
    </p:spTree>
    <p:extLst>
      <p:ext uri="{BB962C8B-B14F-4D97-AF65-F5344CB8AC3E}">
        <p14:creationId xmlns:p14="http://schemas.microsoft.com/office/powerpoint/2010/main" val="134632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600200"/>
            <a:ext cx="7772400" cy="4648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5576888" y="6445250"/>
            <a:ext cx="2895600" cy="287338"/>
          </a:xfrm>
          <a:prstGeom prst="rect">
            <a:avLst/>
          </a:prstGeom>
          <a:ln/>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a:xfrm>
            <a:off x="8324850" y="6462713"/>
            <a:ext cx="676275" cy="276225"/>
          </a:xfrm>
          <a:prstGeom prst="rect">
            <a:avLst/>
          </a:prstGeom>
          <a:ln/>
        </p:spPr>
        <p:txBody>
          <a:bodyPr/>
          <a:lstStyle>
            <a:lvl1pPr>
              <a:defRPr/>
            </a:lvl1pPr>
          </a:lstStyle>
          <a:p>
            <a:r>
              <a:rPr lang="en-US" altLang="x-none"/>
              <a:t>3-</a:t>
            </a:r>
            <a:fld id="{E1BB3334-6C41-CA43-A0D1-39774C082D97}" type="slidenum">
              <a:rPr lang="en-US" altLang="x-none"/>
              <a:pPr/>
              <a:t>‹#›</a:t>
            </a:fld>
            <a:endParaRPr lang="en-US" altLang="x-none"/>
          </a:p>
        </p:txBody>
      </p:sp>
    </p:spTree>
    <p:extLst>
      <p:ext uri="{BB962C8B-B14F-4D97-AF65-F5344CB8AC3E}">
        <p14:creationId xmlns:p14="http://schemas.microsoft.com/office/powerpoint/2010/main" val="58884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dirty="0"/>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jpe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userDrawn="1"/>
        </p:nvPicPr>
        <p:blipFill>
          <a:blip r:embed="rId7">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userDrawn="1"/>
        </p:nvPicPr>
        <p:blipFill>
          <a:blip r:embed="rId11"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11.jpeg"/><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Gill Sans MT" charset="0"/>
                <a:ea typeface="Gill Sans MT" charset="0"/>
                <a:cs typeface="Gill Sans MT" charset="0"/>
              </a:rPr>
              <a:t>TCP: Transmission Control Protocol</a:t>
            </a:r>
            <a:br>
              <a:rPr lang="en-GB" dirty="0">
                <a:latin typeface="Gill Sans MT" charset="0"/>
                <a:ea typeface="Gill Sans MT" charset="0"/>
                <a:cs typeface="Gill Sans MT" charset="0"/>
              </a:rPr>
            </a:br>
            <a:r>
              <a:rPr lang="en-GB" sz="2800" dirty="0">
                <a:solidFill>
                  <a:srgbClr val="666666"/>
                </a:solidFill>
                <a:latin typeface="Gill Sans MT" charset="0"/>
                <a:ea typeface="Gill Sans MT" charset="0"/>
                <a:cs typeface="Gill Sans MT" charset="0"/>
              </a:rPr>
              <a:t>SCC. 203 – Computer Networks</a:t>
            </a:r>
          </a:p>
        </p:txBody>
      </p:sp>
      <p:sp>
        <p:nvSpPr>
          <p:cNvPr id="3" name="Subtitle 2"/>
          <p:cNvSpPr>
            <a:spLocks noGrp="1"/>
          </p:cNvSpPr>
          <p:nvPr>
            <p:ph type="subTitle" idx="1"/>
          </p:nvPr>
        </p:nvSpPr>
        <p:spPr/>
        <p:txBody>
          <a:bodyPr/>
          <a:lstStyle/>
          <a:p>
            <a:pPr>
              <a:spcBef>
                <a:spcPts val="0"/>
              </a:spcBef>
            </a:pPr>
            <a:r>
              <a:rPr lang="en-GB" dirty="0">
                <a:latin typeface="Gill Sans MT" charset="0"/>
                <a:ea typeface="Gill Sans MT" charset="0"/>
                <a:cs typeface="Gill Sans MT" charset="0"/>
              </a:rPr>
              <a:t>15 February, 2022</a:t>
            </a:r>
          </a:p>
          <a:p>
            <a:pPr>
              <a:spcBef>
                <a:spcPts val="0"/>
              </a:spcBef>
            </a:pPr>
            <a:r>
              <a:rPr lang="en-GB" dirty="0">
                <a:latin typeface="Gill Sans MT" charset="0"/>
                <a:ea typeface="Gill Sans MT" charset="0"/>
                <a:cs typeface="Gill Sans MT" charset="0"/>
              </a:rPr>
              <a:t>Vasileios Giotsas</a:t>
            </a:r>
          </a:p>
        </p:txBody>
      </p:sp>
      <p:grpSp>
        <p:nvGrpSpPr>
          <p:cNvPr id="4" name="Group 3">
            <a:extLst>
              <a:ext uri="{FF2B5EF4-FFF2-40B4-BE49-F238E27FC236}">
                <a16:creationId xmlns:a16="http://schemas.microsoft.com/office/drawing/2014/main" id="{50E6113C-D415-4748-98B1-E3C1A9A85EA7}"/>
              </a:ext>
            </a:extLst>
          </p:cNvPr>
          <p:cNvGrpSpPr/>
          <p:nvPr/>
        </p:nvGrpSpPr>
        <p:grpSpPr>
          <a:xfrm>
            <a:off x="7524327" y="1233626"/>
            <a:ext cx="1294699" cy="2121458"/>
            <a:chOff x="7524327" y="1247306"/>
            <a:chExt cx="1294699" cy="2121458"/>
          </a:xfrm>
        </p:grpSpPr>
        <p:sp>
          <p:nvSpPr>
            <p:cNvPr id="5" name="TextBox 4">
              <a:extLst>
                <a:ext uri="{FF2B5EF4-FFF2-40B4-BE49-F238E27FC236}">
                  <a16:creationId xmlns:a16="http://schemas.microsoft.com/office/drawing/2014/main" id="{AA24A410-FE06-5543-8F99-DAA93C5D549E}"/>
                </a:ext>
              </a:extLst>
            </p:cNvPr>
            <p:cNvSpPr txBox="1"/>
            <p:nvPr/>
          </p:nvSpPr>
          <p:spPr>
            <a:xfrm>
              <a:off x="7524327" y="1247306"/>
              <a:ext cx="1294699" cy="646331"/>
            </a:xfrm>
            <a:prstGeom prst="rect">
              <a:avLst/>
            </a:prstGeom>
            <a:noFill/>
          </p:spPr>
          <p:txBody>
            <a:bodyPr wrap="square" rtlCol="0">
              <a:spAutoFit/>
            </a:bodyPr>
            <a:lstStyle/>
            <a:p>
              <a:pPr algn="ctr"/>
              <a:r>
                <a:rPr lang="en-GB" dirty="0">
                  <a:solidFill>
                    <a:srgbClr val="666666"/>
                  </a:solidFill>
                  <a:latin typeface="Gill Sans MT" charset="0"/>
                  <a:ea typeface="Gill Sans MT" charset="0"/>
                  <a:cs typeface="Gill Sans MT" charset="0"/>
                </a:rPr>
                <a:t>Chapters 3.4 &amp; 3.5</a:t>
              </a:r>
            </a:p>
          </p:txBody>
        </p:sp>
        <p:pic>
          <p:nvPicPr>
            <p:cNvPr id="6" name="Picture 2" descr="hat are textbooks to follow for GATE CSE Preparation? - Quora">
              <a:extLst>
                <a:ext uri="{FF2B5EF4-FFF2-40B4-BE49-F238E27FC236}">
                  <a16:creationId xmlns:a16="http://schemas.microsoft.com/office/drawing/2014/main" id="{A5E4A2EE-9383-AF43-82F1-43847411E0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0141" y="1960521"/>
              <a:ext cx="1123073" cy="140824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id="{354A6BD1-416D-1A42-A40D-21CA8AA36261}"/>
              </a:ext>
            </a:extLst>
          </p:cNvPr>
          <p:cNvSpPr/>
          <p:nvPr/>
        </p:nvSpPr>
        <p:spPr>
          <a:xfrm>
            <a:off x="2286000" y="4839543"/>
            <a:ext cx="4572000" cy="923330"/>
          </a:xfrm>
          <a:prstGeom prst="rect">
            <a:avLst/>
          </a:prstGeom>
        </p:spPr>
        <p:txBody>
          <a:bodyPr>
            <a:spAutoFit/>
          </a:bodyPr>
          <a:lstStyle/>
          <a:p>
            <a:pPr algn="ctr"/>
            <a:r>
              <a:rPr lang="en-GB" b="1" dirty="0">
                <a:solidFill>
                  <a:srgbClr val="000000"/>
                </a:solidFill>
                <a:latin typeface="Lato" panose="020F0502020204030203" pitchFamily="34" charset="0"/>
              </a:rPr>
              <a:t>Session Code: 843684</a:t>
            </a:r>
          </a:p>
          <a:p>
            <a:br>
              <a:rPr lang="en-GB" dirty="0"/>
            </a:br>
            <a:endParaRPr lang="en-US" dirty="0"/>
          </a:p>
        </p:txBody>
      </p:sp>
    </p:spTree>
    <p:extLst>
      <p:ext uri="{BB962C8B-B14F-4D97-AF65-F5344CB8AC3E}">
        <p14:creationId xmlns:p14="http://schemas.microsoft.com/office/powerpoint/2010/main" val="192956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ctrTitle"/>
          </p:nvPr>
        </p:nvSpPr>
        <p:spPr/>
        <p:txBody>
          <a:bodyPr/>
          <a:lstStyle/>
          <a:p>
            <a:pPr>
              <a:defRPr/>
            </a:pPr>
            <a:r>
              <a:rPr lang="en-US" dirty="0">
                <a:latin typeface="Gill Sans MT" panose="020B0502020104020203" pitchFamily="34" charset="77"/>
              </a:rPr>
              <a:t>TCP: Overview  </a:t>
            </a:r>
            <a:br>
              <a:rPr lang="en-US" dirty="0">
                <a:latin typeface="Gill Sans MT" panose="020B0502020104020203" pitchFamily="34" charset="77"/>
              </a:rPr>
            </a:br>
            <a:r>
              <a:rPr lang="en-US" sz="2400" dirty="0">
                <a:solidFill>
                  <a:schemeClr val="tx1">
                    <a:lumMod val="65000"/>
                    <a:lumOff val="35000"/>
                  </a:schemeClr>
                </a:solidFill>
                <a:latin typeface="Gill Sans MT" panose="020B0502020104020203" pitchFamily="34" charset="77"/>
              </a:rPr>
              <a:t>RFCs: 793,1122,1323, 2018, 2581</a:t>
            </a:r>
            <a:endParaRPr lang="en-US" dirty="0">
              <a:solidFill>
                <a:schemeClr val="tx1">
                  <a:lumMod val="65000"/>
                  <a:lumOff val="35000"/>
                </a:schemeClr>
              </a:solidFill>
              <a:latin typeface="Gill Sans MT" panose="020B0502020104020203" pitchFamily="34" charset="77"/>
            </a:endParaRPr>
          </a:p>
        </p:txBody>
      </p:sp>
      <p:sp>
        <p:nvSpPr>
          <p:cNvPr id="4" name="Rectangle 3">
            <a:extLst>
              <a:ext uri="{FF2B5EF4-FFF2-40B4-BE49-F238E27FC236}">
                <a16:creationId xmlns:a16="http://schemas.microsoft.com/office/drawing/2014/main" id="{1BEACA1B-F8AD-1249-A918-52A89BA91737}"/>
              </a:ext>
            </a:extLst>
          </p:cNvPr>
          <p:cNvSpPr txBox="1">
            <a:spLocks noChangeArrowheads="1"/>
          </p:cNvSpPr>
          <p:nvPr/>
        </p:nvSpPr>
        <p:spPr>
          <a:xfrm>
            <a:off x="402250" y="1844824"/>
            <a:ext cx="8172401"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rgbClr val="CC0000"/>
                </a:solidFill>
                <a:latin typeface="Gill Sans MT" panose="020B0502020104020203" pitchFamily="34" charset="77"/>
              </a:rPr>
              <a:t>Full duplex data:</a:t>
            </a:r>
          </a:p>
          <a:p>
            <a:pPr lvl="1">
              <a:buFont typeface="Arial"/>
              <a:buChar char="•"/>
              <a:defRPr/>
            </a:pPr>
            <a:r>
              <a:rPr lang="en-US" dirty="0">
                <a:latin typeface="Gill Sans MT" panose="020B0502020104020203" pitchFamily="34" charset="77"/>
              </a:rPr>
              <a:t>Bi-directional data flow in same connection</a:t>
            </a:r>
          </a:p>
          <a:p>
            <a:pPr lvl="1">
              <a:buFont typeface="Arial"/>
              <a:buChar char="•"/>
              <a:defRPr/>
            </a:pPr>
            <a:r>
              <a:rPr lang="en-US" dirty="0">
                <a:latin typeface="Gill Sans MT" panose="020B0502020104020203" pitchFamily="34" charset="77"/>
              </a:rPr>
              <a:t>MSS: maximum segment size</a:t>
            </a:r>
          </a:p>
          <a:p>
            <a:pPr>
              <a:defRPr/>
            </a:pPr>
            <a:r>
              <a:rPr lang="en-US" dirty="0">
                <a:solidFill>
                  <a:srgbClr val="CC0000"/>
                </a:solidFill>
                <a:latin typeface="Gill Sans MT" panose="020B0502020104020203" pitchFamily="34" charset="77"/>
              </a:rPr>
              <a:t>Connection-oriented:</a:t>
            </a:r>
            <a:r>
              <a:rPr lang="en-US" dirty="0">
                <a:latin typeface="Gill Sans MT" panose="020B0502020104020203" pitchFamily="34" charset="77"/>
              </a:rPr>
              <a:t> </a:t>
            </a:r>
          </a:p>
          <a:p>
            <a:pPr lvl="1">
              <a:buFont typeface="Arial"/>
              <a:buChar char="•"/>
              <a:defRPr/>
            </a:pPr>
            <a:r>
              <a:rPr lang="en-US" dirty="0">
                <a:latin typeface="Gill Sans MT" panose="020B0502020104020203" pitchFamily="34" charset="77"/>
              </a:rPr>
              <a:t>Handshaking (exchange of control messages) initiates sender, receiver state before data exchange</a:t>
            </a:r>
          </a:p>
          <a:p>
            <a:pPr>
              <a:defRPr/>
            </a:pPr>
            <a:r>
              <a:rPr lang="en-US" dirty="0">
                <a:solidFill>
                  <a:srgbClr val="CC0000"/>
                </a:solidFill>
                <a:latin typeface="Gill Sans MT" panose="020B0502020104020203" pitchFamily="34" charset="77"/>
              </a:rPr>
              <a:t>Flow controlled:</a:t>
            </a:r>
          </a:p>
          <a:p>
            <a:pPr lvl="1">
              <a:buFont typeface="Arial"/>
              <a:buChar char="•"/>
              <a:defRPr/>
            </a:pPr>
            <a:r>
              <a:rPr lang="en-US" dirty="0">
                <a:latin typeface="Gill Sans MT" panose="020B0502020104020203" pitchFamily="34" charset="77"/>
              </a:rPr>
              <a:t>sender will not overwhelm receiver</a:t>
            </a:r>
          </a:p>
        </p:txBody>
      </p:sp>
    </p:spTree>
    <p:extLst>
      <p:ext uri="{BB962C8B-B14F-4D97-AF65-F5344CB8AC3E}">
        <p14:creationId xmlns:p14="http://schemas.microsoft.com/office/powerpoint/2010/main" val="229337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ctrTitle"/>
          </p:nvPr>
        </p:nvSpPr>
        <p:spPr/>
        <p:txBody>
          <a:bodyPr/>
          <a:lstStyle/>
          <a:p>
            <a:pPr>
              <a:defRPr/>
            </a:pPr>
            <a:r>
              <a:rPr lang="en-US" sz="4000" dirty="0">
                <a:latin typeface="Gill Sans MT" panose="020B0502020104020203" pitchFamily="34" charset="77"/>
              </a:rPr>
              <a:t>TCP Segment Structure</a:t>
            </a:r>
            <a:endParaRPr lang="en-US" dirty="0">
              <a:latin typeface="Gill Sans MT" panose="020B0502020104020203" pitchFamily="34" charset="77"/>
            </a:endParaRPr>
          </a:p>
        </p:txBody>
      </p:sp>
      <p:sp>
        <p:nvSpPr>
          <p:cNvPr id="59398" name="Rectangle 4"/>
          <p:cNvSpPr>
            <a:spLocks noChangeArrowheads="1"/>
          </p:cNvSpPr>
          <p:nvPr/>
        </p:nvSpPr>
        <p:spPr bwMode="auto">
          <a:xfrm>
            <a:off x="2897188" y="1786533"/>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399" name="Rectangle 5"/>
          <p:cNvSpPr>
            <a:spLocks noChangeArrowheads="1"/>
          </p:cNvSpPr>
          <p:nvPr/>
        </p:nvSpPr>
        <p:spPr bwMode="auto">
          <a:xfrm>
            <a:off x="2811463" y="1902420"/>
            <a:ext cx="3951287" cy="4805363"/>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a:latin typeface="Arial" charset="0"/>
              <a:ea typeface="ＭＳ Ｐゴシック" charset="0"/>
            </a:endParaRPr>
          </a:p>
        </p:txBody>
      </p:sp>
      <p:sp>
        <p:nvSpPr>
          <p:cNvPr id="59400" name="Text Box 6"/>
          <p:cNvSpPr txBox="1">
            <a:spLocks noChangeArrowheads="1"/>
          </p:cNvSpPr>
          <p:nvPr/>
        </p:nvSpPr>
        <p:spPr bwMode="auto">
          <a:xfrm>
            <a:off x="2955925" y="1861145"/>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Arial" charset="0"/>
              </a:rPr>
              <a:t>source port #</a:t>
            </a:r>
            <a:endParaRPr lang="en-US" sz="2400">
              <a:latin typeface="Arial" charset="0"/>
            </a:endParaRPr>
          </a:p>
        </p:txBody>
      </p:sp>
      <p:sp>
        <p:nvSpPr>
          <p:cNvPr id="59401" name="Text Box 7"/>
          <p:cNvSpPr txBox="1">
            <a:spLocks noChangeArrowheads="1"/>
          </p:cNvSpPr>
          <p:nvPr/>
        </p:nvSpPr>
        <p:spPr bwMode="auto">
          <a:xfrm>
            <a:off x="5056188" y="1865908"/>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Arial" charset="0"/>
              </a:rPr>
              <a:t>dest port #</a:t>
            </a:r>
            <a:endParaRPr lang="en-US" sz="1800">
              <a:latin typeface="Arial" charset="0"/>
            </a:endParaRPr>
          </a:p>
        </p:txBody>
      </p:sp>
      <p:sp>
        <p:nvSpPr>
          <p:cNvPr id="59402" name="Line 8"/>
          <p:cNvSpPr>
            <a:spLocks noChangeShapeType="1"/>
          </p:cNvSpPr>
          <p:nvPr/>
        </p:nvSpPr>
        <p:spPr bwMode="auto">
          <a:xfrm>
            <a:off x="2814638" y="2277070"/>
            <a:ext cx="3946525" cy="476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03" name="Line 9"/>
          <p:cNvSpPr>
            <a:spLocks noChangeShapeType="1"/>
          </p:cNvSpPr>
          <p:nvPr/>
        </p:nvSpPr>
        <p:spPr bwMode="auto">
          <a:xfrm flipV="1">
            <a:off x="2808288" y="2656483"/>
            <a:ext cx="395128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04" name="Line 10"/>
          <p:cNvSpPr>
            <a:spLocks noChangeShapeType="1"/>
          </p:cNvSpPr>
          <p:nvPr/>
        </p:nvSpPr>
        <p:spPr bwMode="auto">
          <a:xfrm flipV="1">
            <a:off x="4754563" y="1902420"/>
            <a:ext cx="0" cy="392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08" name="Text Box 14"/>
          <p:cNvSpPr txBox="1">
            <a:spLocks noChangeArrowheads="1"/>
          </p:cNvSpPr>
          <p:nvPr/>
        </p:nvSpPr>
        <p:spPr bwMode="auto">
          <a:xfrm>
            <a:off x="3863975" y="4840883"/>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Arial" charset="0"/>
              </a:rPr>
              <a:t>application</a:t>
            </a:r>
          </a:p>
          <a:p>
            <a:pPr>
              <a:defRPr/>
            </a:pPr>
            <a:r>
              <a:rPr lang="en-US" sz="2000">
                <a:latin typeface="Arial" charset="0"/>
              </a:rPr>
              <a:t>data </a:t>
            </a:r>
          </a:p>
          <a:p>
            <a:pPr>
              <a:defRPr/>
            </a:pPr>
            <a:r>
              <a:rPr lang="en-US" sz="2000">
                <a:latin typeface="Arial" charset="0"/>
              </a:rPr>
              <a:t>(variable length)</a:t>
            </a:r>
            <a:endParaRPr lang="en-US" sz="2400">
              <a:latin typeface="Arial" charset="0"/>
            </a:endParaRPr>
          </a:p>
        </p:txBody>
      </p:sp>
      <p:sp>
        <p:nvSpPr>
          <p:cNvPr id="59409" name="Text Box 15"/>
          <p:cNvSpPr txBox="1">
            <a:spLocks noChangeArrowheads="1"/>
          </p:cNvSpPr>
          <p:nvPr/>
        </p:nvSpPr>
        <p:spPr bwMode="auto">
          <a:xfrm>
            <a:off x="3444875" y="2256433"/>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Arial" charset="0"/>
              </a:rPr>
              <a:t>sequence number</a:t>
            </a:r>
            <a:endParaRPr lang="en-US" sz="2400">
              <a:latin typeface="Arial" charset="0"/>
            </a:endParaRPr>
          </a:p>
        </p:txBody>
      </p:sp>
      <p:sp>
        <p:nvSpPr>
          <p:cNvPr id="59410" name="Line 16"/>
          <p:cNvSpPr>
            <a:spLocks noChangeShapeType="1"/>
          </p:cNvSpPr>
          <p:nvPr/>
        </p:nvSpPr>
        <p:spPr bwMode="auto">
          <a:xfrm flipV="1">
            <a:off x="2817813" y="3037483"/>
            <a:ext cx="395128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11" name="Text Box 17"/>
          <p:cNvSpPr txBox="1">
            <a:spLocks noChangeArrowheads="1"/>
          </p:cNvSpPr>
          <p:nvPr/>
        </p:nvSpPr>
        <p:spPr bwMode="auto">
          <a:xfrm>
            <a:off x="3044825" y="2656483"/>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Arial" charset="0"/>
              </a:rPr>
              <a:t>acknowledgement number</a:t>
            </a:r>
          </a:p>
        </p:txBody>
      </p:sp>
      <p:sp>
        <p:nvSpPr>
          <p:cNvPr id="59412" name="Line 18"/>
          <p:cNvSpPr>
            <a:spLocks noChangeShapeType="1"/>
          </p:cNvSpPr>
          <p:nvPr/>
        </p:nvSpPr>
        <p:spPr bwMode="auto">
          <a:xfrm flipV="1">
            <a:off x="2813050" y="3432770"/>
            <a:ext cx="395128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13" name="Line 19"/>
          <p:cNvSpPr>
            <a:spLocks noChangeShapeType="1"/>
          </p:cNvSpPr>
          <p:nvPr/>
        </p:nvSpPr>
        <p:spPr bwMode="auto">
          <a:xfrm flipV="1">
            <a:off x="2808288" y="3823295"/>
            <a:ext cx="395128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14" name="Line 20"/>
          <p:cNvSpPr>
            <a:spLocks noChangeShapeType="1"/>
          </p:cNvSpPr>
          <p:nvPr/>
        </p:nvSpPr>
        <p:spPr bwMode="auto">
          <a:xfrm flipV="1">
            <a:off x="2808288" y="4385270"/>
            <a:ext cx="395128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15" name="Line 21"/>
          <p:cNvSpPr>
            <a:spLocks noChangeShapeType="1"/>
          </p:cNvSpPr>
          <p:nvPr/>
        </p:nvSpPr>
        <p:spPr bwMode="auto">
          <a:xfrm flipH="1" flipV="1">
            <a:off x="4768850" y="3040658"/>
            <a:ext cx="4763" cy="77787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16" name="Text Box 22"/>
          <p:cNvSpPr txBox="1">
            <a:spLocks noChangeArrowheads="1"/>
          </p:cNvSpPr>
          <p:nvPr/>
        </p:nvSpPr>
        <p:spPr bwMode="auto">
          <a:xfrm>
            <a:off x="4870450" y="3043833"/>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rial" charset="0"/>
              </a:rPr>
              <a:t>receive window</a:t>
            </a:r>
          </a:p>
        </p:txBody>
      </p:sp>
      <p:sp>
        <p:nvSpPr>
          <p:cNvPr id="59417" name="Text Box 23"/>
          <p:cNvSpPr txBox="1">
            <a:spLocks noChangeArrowheads="1"/>
          </p:cNvSpPr>
          <p:nvPr/>
        </p:nvSpPr>
        <p:spPr bwMode="auto">
          <a:xfrm>
            <a:off x="4895850" y="3439120"/>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rial" charset="0"/>
              </a:rPr>
              <a:t>Urg data pointer</a:t>
            </a:r>
          </a:p>
        </p:txBody>
      </p:sp>
      <p:sp>
        <p:nvSpPr>
          <p:cNvPr id="59418" name="Text Box 24"/>
          <p:cNvSpPr txBox="1">
            <a:spLocks noChangeArrowheads="1"/>
          </p:cNvSpPr>
          <p:nvPr/>
        </p:nvSpPr>
        <p:spPr bwMode="auto">
          <a:xfrm>
            <a:off x="3179763" y="3420070"/>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Arial" charset="0"/>
              </a:rPr>
              <a:t>checksum</a:t>
            </a:r>
          </a:p>
        </p:txBody>
      </p:sp>
      <p:sp>
        <p:nvSpPr>
          <p:cNvPr id="59419" name="Text Box 25"/>
          <p:cNvSpPr txBox="1">
            <a:spLocks noChangeArrowheads="1"/>
          </p:cNvSpPr>
          <p:nvPr/>
        </p:nvSpPr>
        <p:spPr bwMode="auto">
          <a:xfrm>
            <a:off x="4532313" y="3072408"/>
            <a:ext cx="3079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rial" charset="0"/>
              </a:rPr>
              <a:t>F</a:t>
            </a:r>
            <a:endParaRPr lang="en-US" sz="2400">
              <a:latin typeface="Arial" charset="0"/>
            </a:endParaRPr>
          </a:p>
        </p:txBody>
      </p:sp>
      <p:sp>
        <p:nvSpPr>
          <p:cNvPr id="59420" name="Line 26"/>
          <p:cNvSpPr>
            <a:spLocks noChangeShapeType="1"/>
          </p:cNvSpPr>
          <p:nvPr/>
        </p:nvSpPr>
        <p:spPr bwMode="auto">
          <a:xfrm flipV="1">
            <a:off x="4611688" y="3031133"/>
            <a:ext cx="0" cy="3921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21" name="Line 27"/>
          <p:cNvSpPr>
            <a:spLocks noChangeShapeType="1"/>
          </p:cNvSpPr>
          <p:nvPr/>
        </p:nvSpPr>
        <p:spPr bwMode="auto">
          <a:xfrm flipV="1">
            <a:off x="4449763" y="3035895"/>
            <a:ext cx="0" cy="392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22" name="Line 28"/>
          <p:cNvSpPr>
            <a:spLocks noChangeShapeType="1"/>
          </p:cNvSpPr>
          <p:nvPr/>
        </p:nvSpPr>
        <p:spPr bwMode="auto">
          <a:xfrm flipV="1">
            <a:off x="4283075" y="3035895"/>
            <a:ext cx="0" cy="392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23" name="Line 29"/>
          <p:cNvSpPr>
            <a:spLocks noChangeShapeType="1"/>
          </p:cNvSpPr>
          <p:nvPr/>
        </p:nvSpPr>
        <p:spPr bwMode="auto">
          <a:xfrm flipV="1">
            <a:off x="4121150" y="3040658"/>
            <a:ext cx="0" cy="39211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24" name="Line 30"/>
          <p:cNvSpPr>
            <a:spLocks noChangeShapeType="1"/>
          </p:cNvSpPr>
          <p:nvPr/>
        </p:nvSpPr>
        <p:spPr bwMode="auto">
          <a:xfrm flipV="1">
            <a:off x="3963988" y="3035895"/>
            <a:ext cx="0" cy="392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25" name="Line 31"/>
          <p:cNvSpPr>
            <a:spLocks noChangeShapeType="1"/>
          </p:cNvSpPr>
          <p:nvPr/>
        </p:nvSpPr>
        <p:spPr bwMode="auto">
          <a:xfrm flipV="1">
            <a:off x="3792538" y="3045420"/>
            <a:ext cx="0" cy="392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26" name="Text Box 32"/>
          <p:cNvSpPr txBox="1">
            <a:spLocks noChangeArrowheads="1"/>
          </p:cNvSpPr>
          <p:nvPr/>
        </p:nvSpPr>
        <p:spPr bwMode="auto">
          <a:xfrm>
            <a:off x="4365625" y="3067645"/>
            <a:ext cx="3190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rial" charset="0"/>
              </a:rPr>
              <a:t>S</a:t>
            </a:r>
            <a:endParaRPr lang="en-US" sz="2400">
              <a:latin typeface="Arial" charset="0"/>
            </a:endParaRPr>
          </a:p>
        </p:txBody>
      </p:sp>
      <p:sp>
        <p:nvSpPr>
          <p:cNvPr id="59427" name="Text Box 33"/>
          <p:cNvSpPr txBox="1">
            <a:spLocks noChangeArrowheads="1"/>
          </p:cNvSpPr>
          <p:nvPr/>
        </p:nvSpPr>
        <p:spPr bwMode="auto">
          <a:xfrm>
            <a:off x="4192588" y="3067645"/>
            <a:ext cx="3302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rial" charset="0"/>
              </a:rPr>
              <a:t>R</a:t>
            </a:r>
            <a:endParaRPr lang="en-US" sz="2400">
              <a:latin typeface="Arial" charset="0"/>
            </a:endParaRPr>
          </a:p>
        </p:txBody>
      </p:sp>
      <p:sp>
        <p:nvSpPr>
          <p:cNvPr id="59428" name="Text Box 34"/>
          <p:cNvSpPr txBox="1">
            <a:spLocks noChangeArrowheads="1"/>
          </p:cNvSpPr>
          <p:nvPr/>
        </p:nvSpPr>
        <p:spPr bwMode="auto">
          <a:xfrm>
            <a:off x="4030663" y="3062883"/>
            <a:ext cx="3190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rial" charset="0"/>
              </a:rPr>
              <a:t>P</a:t>
            </a:r>
            <a:endParaRPr lang="en-US" sz="2400">
              <a:latin typeface="Arial" charset="0"/>
            </a:endParaRPr>
          </a:p>
        </p:txBody>
      </p:sp>
      <p:sp>
        <p:nvSpPr>
          <p:cNvPr id="59429" name="Text Box 35"/>
          <p:cNvSpPr txBox="1">
            <a:spLocks noChangeArrowheads="1"/>
          </p:cNvSpPr>
          <p:nvPr/>
        </p:nvSpPr>
        <p:spPr bwMode="auto">
          <a:xfrm>
            <a:off x="3878263" y="3062883"/>
            <a:ext cx="3190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rial" charset="0"/>
              </a:rPr>
              <a:t>A</a:t>
            </a:r>
            <a:endParaRPr lang="en-US" sz="2400">
              <a:latin typeface="Arial" charset="0"/>
            </a:endParaRPr>
          </a:p>
        </p:txBody>
      </p:sp>
      <p:sp>
        <p:nvSpPr>
          <p:cNvPr id="59430" name="Text Box 36"/>
          <p:cNvSpPr txBox="1">
            <a:spLocks noChangeArrowheads="1"/>
          </p:cNvSpPr>
          <p:nvPr/>
        </p:nvSpPr>
        <p:spPr bwMode="auto">
          <a:xfrm>
            <a:off x="3711575" y="3062883"/>
            <a:ext cx="33020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latin typeface="Arial" charset="0"/>
              </a:rPr>
              <a:t>U</a:t>
            </a:r>
            <a:endParaRPr lang="en-US" sz="2400">
              <a:latin typeface="Arial" charset="0"/>
            </a:endParaRPr>
          </a:p>
        </p:txBody>
      </p:sp>
      <p:sp>
        <p:nvSpPr>
          <p:cNvPr id="59431" name="Text Box 37"/>
          <p:cNvSpPr txBox="1">
            <a:spLocks noChangeArrowheads="1"/>
          </p:cNvSpPr>
          <p:nvPr/>
        </p:nvSpPr>
        <p:spPr bwMode="auto">
          <a:xfrm>
            <a:off x="2759075" y="2970808"/>
            <a:ext cx="577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head</a:t>
            </a:r>
          </a:p>
          <a:p>
            <a:pPr>
              <a:defRPr/>
            </a:pPr>
            <a:r>
              <a:rPr lang="en-US" sz="1400">
                <a:latin typeface="Arial" charset="0"/>
              </a:rPr>
              <a:t>len</a:t>
            </a:r>
            <a:endParaRPr lang="en-US" sz="1800">
              <a:latin typeface="Arial" charset="0"/>
            </a:endParaRPr>
          </a:p>
        </p:txBody>
      </p:sp>
      <p:sp>
        <p:nvSpPr>
          <p:cNvPr id="59432" name="Text Box 38"/>
          <p:cNvSpPr txBox="1">
            <a:spLocks noChangeArrowheads="1"/>
          </p:cNvSpPr>
          <p:nvPr/>
        </p:nvSpPr>
        <p:spPr bwMode="auto">
          <a:xfrm>
            <a:off x="3238500" y="2970808"/>
            <a:ext cx="568325"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not</a:t>
            </a:r>
          </a:p>
          <a:p>
            <a:pPr>
              <a:defRPr/>
            </a:pPr>
            <a:r>
              <a:rPr lang="en-US" sz="1400">
                <a:latin typeface="Arial" charset="0"/>
              </a:rPr>
              <a:t>used</a:t>
            </a:r>
            <a:endParaRPr lang="en-US" sz="1800">
              <a:latin typeface="Arial" charset="0"/>
            </a:endParaRPr>
          </a:p>
        </p:txBody>
      </p:sp>
      <p:sp>
        <p:nvSpPr>
          <p:cNvPr id="59433" name="Line 39"/>
          <p:cNvSpPr>
            <a:spLocks noChangeShapeType="1"/>
          </p:cNvSpPr>
          <p:nvPr/>
        </p:nvSpPr>
        <p:spPr bwMode="auto">
          <a:xfrm flipV="1">
            <a:off x="3287713" y="3035895"/>
            <a:ext cx="0" cy="392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34" name="Text Box 40"/>
          <p:cNvSpPr txBox="1">
            <a:spLocks noChangeArrowheads="1"/>
          </p:cNvSpPr>
          <p:nvPr/>
        </p:nvSpPr>
        <p:spPr bwMode="auto">
          <a:xfrm>
            <a:off x="3317875" y="3921720"/>
            <a:ext cx="2894013"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latin typeface="Arial" charset="0"/>
              </a:rPr>
              <a:t>options (variable length)</a:t>
            </a:r>
            <a:endParaRPr lang="en-US" sz="2400">
              <a:latin typeface="Arial" charset="0"/>
            </a:endParaRPr>
          </a:p>
        </p:txBody>
      </p:sp>
      <p:sp>
        <p:nvSpPr>
          <p:cNvPr id="59435" name="Text Box 41"/>
          <p:cNvSpPr txBox="1">
            <a:spLocks noChangeArrowheads="1"/>
          </p:cNvSpPr>
          <p:nvPr/>
        </p:nvSpPr>
        <p:spPr bwMode="auto">
          <a:xfrm>
            <a:off x="261938" y="1700808"/>
            <a:ext cx="2203450"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Arial" charset="0"/>
              </a:rPr>
              <a:t>URG: urgent data </a:t>
            </a:r>
          </a:p>
          <a:p>
            <a:pPr algn="r">
              <a:defRPr/>
            </a:pPr>
            <a:r>
              <a:rPr lang="en-US" sz="1800">
                <a:latin typeface="Arial" charset="0"/>
              </a:rPr>
              <a:t>(generally not used)</a:t>
            </a:r>
            <a:endParaRPr lang="en-US" sz="1000">
              <a:latin typeface="Arial" charset="0"/>
            </a:endParaRPr>
          </a:p>
        </p:txBody>
      </p:sp>
      <p:sp>
        <p:nvSpPr>
          <p:cNvPr id="59436" name="Text Box 42"/>
          <p:cNvSpPr txBox="1">
            <a:spLocks noChangeArrowheads="1"/>
          </p:cNvSpPr>
          <p:nvPr/>
        </p:nvSpPr>
        <p:spPr bwMode="auto">
          <a:xfrm>
            <a:off x="976313" y="2424708"/>
            <a:ext cx="1441450"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Arial" charset="0"/>
              </a:rPr>
              <a:t>ACK: ACK #</a:t>
            </a:r>
          </a:p>
          <a:p>
            <a:pPr algn="r">
              <a:defRPr/>
            </a:pPr>
            <a:r>
              <a:rPr lang="en-US" sz="1800">
                <a:latin typeface="Arial" charset="0"/>
              </a:rPr>
              <a:t>valid</a:t>
            </a:r>
            <a:endParaRPr lang="en-US" sz="1000">
              <a:latin typeface="Arial" charset="0"/>
            </a:endParaRPr>
          </a:p>
        </p:txBody>
      </p:sp>
      <p:sp>
        <p:nvSpPr>
          <p:cNvPr id="59437" name="Text Box 43"/>
          <p:cNvSpPr txBox="1">
            <a:spLocks noChangeArrowheads="1"/>
          </p:cNvSpPr>
          <p:nvPr/>
        </p:nvSpPr>
        <p:spPr bwMode="auto">
          <a:xfrm>
            <a:off x="169863" y="3100983"/>
            <a:ext cx="2266950" cy="6413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Arial" charset="0"/>
              </a:rPr>
              <a:t>PSH: push data now</a:t>
            </a:r>
          </a:p>
          <a:p>
            <a:pPr algn="r">
              <a:defRPr/>
            </a:pPr>
            <a:r>
              <a:rPr lang="en-US" sz="1800">
                <a:latin typeface="Arial" charset="0"/>
              </a:rPr>
              <a:t>(generally not used)</a:t>
            </a:r>
          </a:p>
        </p:txBody>
      </p:sp>
      <p:sp>
        <p:nvSpPr>
          <p:cNvPr id="59438" name="Text Box 44"/>
          <p:cNvSpPr txBox="1">
            <a:spLocks noChangeArrowheads="1"/>
          </p:cNvSpPr>
          <p:nvPr/>
        </p:nvSpPr>
        <p:spPr bwMode="auto">
          <a:xfrm>
            <a:off x="544513" y="3901083"/>
            <a:ext cx="1911350" cy="1190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Arial" charset="0"/>
              </a:rPr>
              <a:t>RST, SYN, FIN:</a:t>
            </a:r>
          </a:p>
          <a:p>
            <a:pPr algn="r">
              <a:defRPr/>
            </a:pPr>
            <a:r>
              <a:rPr lang="en-US" sz="1800">
                <a:latin typeface="Arial" charset="0"/>
              </a:rPr>
              <a:t>connection estab</a:t>
            </a:r>
          </a:p>
          <a:p>
            <a:pPr algn="r">
              <a:defRPr/>
            </a:pPr>
            <a:r>
              <a:rPr lang="en-US" sz="1800">
                <a:latin typeface="Arial" charset="0"/>
              </a:rPr>
              <a:t>(setup, teardown</a:t>
            </a:r>
          </a:p>
          <a:p>
            <a:pPr algn="r">
              <a:defRPr/>
            </a:pPr>
            <a:r>
              <a:rPr lang="en-US" sz="1800">
                <a:latin typeface="Arial" charset="0"/>
              </a:rPr>
              <a:t>commands)</a:t>
            </a:r>
          </a:p>
        </p:txBody>
      </p:sp>
      <p:sp>
        <p:nvSpPr>
          <p:cNvPr id="59439" name="Line 45"/>
          <p:cNvSpPr>
            <a:spLocks noChangeShapeType="1"/>
          </p:cNvSpPr>
          <p:nvPr/>
        </p:nvSpPr>
        <p:spPr bwMode="auto">
          <a:xfrm>
            <a:off x="2371725" y="2073870"/>
            <a:ext cx="1495425" cy="102870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40" name="Line 46"/>
          <p:cNvSpPr>
            <a:spLocks noChangeShapeType="1"/>
          </p:cNvSpPr>
          <p:nvPr/>
        </p:nvSpPr>
        <p:spPr bwMode="auto">
          <a:xfrm>
            <a:off x="2376488" y="2761258"/>
            <a:ext cx="1658937" cy="44132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41" name="Line 47"/>
          <p:cNvSpPr>
            <a:spLocks noChangeShapeType="1"/>
          </p:cNvSpPr>
          <p:nvPr/>
        </p:nvSpPr>
        <p:spPr bwMode="auto">
          <a:xfrm flipV="1">
            <a:off x="2397125" y="3315295"/>
            <a:ext cx="1827213" cy="24447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4801" name="Freeform 48"/>
          <p:cNvSpPr>
            <a:spLocks/>
          </p:cNvSpPr>
          <p:nvPr/>
        </p:nvSpPr>
        <p:spPr bwMode="auto">
          <a:xfrm>
            <a:off x="2390775" y="3378795"/>
            <a:ext cx="2314575" cy="704850"/>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Lst>
            <a:ahLst/>
            <a:cxnLst>
              <a:cxn ang="T6">
                <a:pos x="T0" y="T1"/>
              </a:cxn>
              <a:cxn ang="T7">
                <a:pos x="T2" y="T3"/>
              </a:cxn>
              <a:cxn ang="T8">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9443" name="Text Box 49"/>
          <p:cNvSpPr txBox="1">
            <a:spLocks noChangeArrowheads="1"/>
          </p:cNvSpPr>
          <p:nvPr/>
        </p:nvSpPr>
        <p:spPr bwMode="auto">
          <a:xfrm>
            <a:off x="7439025" y="3281958"/>
            <a:ext cx="1250950" cy="9159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a:latin typeface="Arial" charset="0"/>
              </a:rPr>
              <a:t># bytes </a:t>
            </a:r>
          </a:p>
          <a:p>
            <a:pPr algn="l">
              <a:defRPr/>
            </a:pPr>
            <a:r>
              <a:rPr lang="en-US" sz="1800">
                <a:latin typeface="Arial" charset="0"/>
              </a:rPr>
              <a:t>rcvr willing</a:t>
            </a:r>
          </a:p>
          <a:p>
            <a:pPr algn="l">
              <a:defRPr/>
            </a:pPr>
            <a:r>
              <a:rPr lang="en-US" sz="1800">
                <a:latin typeface="Arial" charset="0"/>
              </a:rPr>
              <a:t>to accept</a:t>
            </a:r>
          </a:p>
        </p:txBody>
      </p:sp>
      <p:sp>
        <p:nvSpPr>
          <p:cNvPr id="59444" name="Text Box 50"/>
          <p:cNvSpPr txBox="1">
            <a:spLocks noChangeArrowheads="1"/>
          </p:cNvSpPr>
          <p:nvPr/>
        </p:nvSpPr>
        <p:spPr bwMode="auto">
          <a:xfrm>
            <a:off x="7132638" y="1796058"/>
            <a:ext cx="1771650" cy="1190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a:latin typeface="Arial" charset="0"/>
              </a:rPr>
              <a:t>counting</a:t>
            </a:r>
          </a:p>
          <a:p>
            <a:pPr algn="l">
              <a:defRPr/>
            </a:pPr>
            <a:r>
              <a:rPr lang="en-US" sz="1800">
                <a:latin typeface="Arial" charset="0"/>
              </a:rPr>
              <a:t>by bytes </a:t>
            </a:r>
          </a:p>
          <a:p>
            <a:pPr algn="l">
              <a:defRPr/>
            </a:pPr>
            <a:r>
              <a:rPr lang="en-US" sz="1800">
                <a:latin typeface="Arial" charset="0"/>
              </a:rPr>
              <a:t>of data</a:t>
            </a:r>
          </a:p>
          <a:p>
            <a:pPr algn="l">
              <a:defRPr/>
            </a:pPr>
            <a:r>
              <a:rPr lang="en-US" sz="1800">
                <a:latin typeface="Arial" charset="0"/>
              </a:rPr>
              <a:t>(not segments!)</a:t>
            </a:r>
          </a:p>
        </p:txBody>
      </p:sp>
      <p:sp>
        <p:nvSpPr>
          <p:cNvPr id="59445" name="Text Box 51"/>
          <p:cNvSpPr txBox="1">
            <a:spLocks noChangeArrowheads="1"/>
          </p:cNvSpPr>
          <p:nvPr/>
        </p:nvSpPr>
        <p:spPr bwMode="auto">
          <a:xfrm>
            <a:off x="982663" y="5234583"/>
            <a:ext cx="1365250" cy="9159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sz="1800">
                <a:latin typeface="Arial" charset="0"/>
              </a:rPr>
              <a:t>Internet</a:t>
            </a:r>
          </a:p>
          <a:p>
            <a:pPr algn="r">
              <a:defRPr/>
            </a:pPr>
            <a:r>
              <a:rPr lang="en-US" sz="1800">
                <a:latin typeface="Arial" charset="0"/>
              </a:rPr>
              <a:t>checksum</a:t>
            </a:r>
          </a:p>
          <a:p>
            <a:pPr algn="r">
              <a:defRPr/>
            </a:pPr>
            <a:r>
              <a:rPr lang="en-US" sz="1800">
                <a:latin typeface="Arial" charset="0"/>
              </a:rPr>
              <a:t>(as in UDP)</a:t>
            </a:r>
          </a:p>
        </p:txBody>
      </p:sp>
      <p:sp>
        <p:nvSpPr>
          <p:cNvPr id="59446" name="Line 52"/>
          <p:cNvSpPr>
            <a:spLocks noChangeShapeType="1"/>
          </p:cNvSpPr>
          <p:nvPr/>
        </p:nvSpPr>
        <p:spPr bwMode="auto">
          <a:xfrm flipV="1">
            <a:off x="2266950" y="3702645"/>
            <a:ext cx="2105025" cy="198120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47" name="Line 53"/>
          <p:cNvSpPr>
            <a:spLocks noChangeShapeType="1"/>
          </p:cNvSpPr>
          <p:nvPr/>
        </p:nvSpPr>
        <p:spPr bwMode="auto">
          <a:xfrm flipH="1" flipV="1">
            <a:off x="6686550" y="3293070"/>
            <a:ext cx="809625" cy="46672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48" name="Line 54"/>
          <p:cNvSpPr>
            <a:spLocks noChangeShapeType="1"/>
          </p:cNvSpPr>
          <p:nvPr/>
        </p:nvSpPr>
        <p:spPr bwMode="auto">
          <a:xfrm flipH="1">
            <a:off x="6619875" y="1997670"/>
            <a:ext cx="552450" cy="88582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59449" name="Line 55"/>
          <p:cNvSpPr>
            <a:spLocks noChangeShapeType="1"/>
          </p:cNvSpPr>
          <p:nvPr/>
        </p:nvSpPr>
        <p:spPr bwMode="auto">
          <a:xfrm flipH="1">
            <a:off x="6581775" y="1988145"/>
            <a:ext cx="571500" cy="523875"/>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Tree>
    <p:extLst>
      <p:ext uri="{BB962C8B-B14F-4D97-AF65-F5344CB8AC3E}">
        <p14:creationId xmlns:p14="http://schemas.microsoft.com/office/powerpoint/2010/main" val="39008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ctrTitle"/>
          </p:nvPr>
        </p:nvSpPr>
        <p:spPr/>
        <p:txBody>
          <a:bodyPr/>
          <a:lstStyle/>
          <a:p>
            <a:pPr>
              <a:defRPr/>
            </a:pPr>
            <a:r>
              <a:rPr lang="en-US" dirty="0">
                <a:latin typeface="Gill Sans MT" panose="020B0502020104020203" pitchFamily="34" charset="77"/>
              </a:rPr>
              <a:t>TCP Sequence Numbers</a:t>
            </a:r>
            <a:br>
              <a:rPr lang="en-US" dirty="0">
                <a:latin typeface="Gill Sans MT" panose="020B0502020104020203" pitchFamily="34" charset="77"/>
              </a:rPr>
            </a:br>
            <a:r>
              <a:rPr lang="en-US" dirty="0">
                <a:solidFill>
                  <a:srgbClr val="666666"/>
                </a:solidFill>
                <a:latin typeface="Gill Sans MT" panose="020B0502020104020203" pitchFamily="34" charset="77"/>
              </a:rPr>
              <a:t>ACKs</a:t>
            </a:r>
          </a:p>
        </p:txBody>
      </p:sp>
      <p:sp>
        <p:nvSpPr>
          <p:cNvPr id="60422" name="Rectangle 5"/>
          <p:cNvSpPr>
            <a:spLocks noGrp="1" noChangeArrowheads="1"/>
          </p:cNvSpPr>
          <p:nvPr>
            <p:ph type="body" sz="half" idx="4294967295"/>
          </p:nvPr>
        </p:nvSpPr>
        <p:spPr>
          <a:xfrm>
            <a:off x="117474" y="1777455"/>
            <a:ext cx="4842446" cy="4648200"/>
          </a:xfrm>
          <a:prstGeom prst="rect">
            <a:avLst/>
          </a:prstGeom>
        </p:spPr>
        <p:txBody>
          <a:bodyPr/>
          <a:lstStyle/>
          <a:p>
            <a:pPr marL="234950" indent="-123825">
              <a:buFont typeface="Wingdings" charset="2"/>
              <a:buNone/>
            </a:pPr>
            <a:r>
              <a:rPr lang="en-US" altLang="x-none" sz="2400" u="sng" dirty="0">
                <a:solidFill>
                  <a:srgbClr val="CC0000"/>
                </a:solidFill>
                <a:latin typeface="Gill Sans MT" panose="020B0502020104020203" pitchFamily="34" charset="77"/>
                <a:ea typeface="ＭＳ Ｐゴシック" charset="-128"/>
              </a:rPr>
              <a:t>Sequence numbers:</a:t>
            </a:r>
            <a:endParaRPr lang="en-US" altLang="x-none" sz="2400" dirty="0">
              <a:solidFill>
                <a:srgbClr val="CC0000"/>
              </a:solidFill>
              <a:latin typeface="Gill Sans MT" panose="020B0502020104020203" pitchFamily="34" charset="77"/>
              <a:ea typeface="ＭＳ Ｐゴシック" charset="-128"/>
            </a:endParaRPr>
          </a:p>
          <a:p>
            <a:pPr marL="806450" lvl="1" indent="-457200">
              <a:buFont typeface="Arial" panose="020B0604020202020204" pitchFamily="34" charset="0"/>
              <a:buChar char="•"/>
            </a:pPr>
            <a:r>
              <a:rPr lang="en-US" altLang="x-none" dirty="0">
                <a:latin typeface="Gill Sans MT" panose="020B0502020104020203" pitchFamily="34" charset="77"/>
                <a:ea typeface="ＭＳ Ｐゴシック" charset="-128"/>
              </a:rPr>
              <a:t>byte stream </a:t>
            </a:r>
            <a:r>
              <a:rPr lang="ja-JP" altLang="en-US" dirty="0">
                <a:latin typeface="Gill Sans MT" panose="020B0502020104020203" pitchFamily="34" charset="77"/>
                <a:ea typeface="ＭＳ Ｐゴシック" charset="-128"/>
              </a:rPr>
              <a:t>“</a:t>
            </a:r>
            <a:r>
              <a:rPr lang="en-US" altLang="ja-JP" dirty="0">
                <a:latin typeface="Gill Sans MT" panose="020B0502020104020203" pitchFamily="34" charset="77"/>
                <a:ea typeface="ＭＳ Ｐゴシック" charset="-128"/>
              </a:rPr>
              <a:t>number</a:t>
            </a:r>
            <a:r>
              <a:rPr lang="ja-JP" altLang="en-US" dirty="0">
                <a:latin typeface="Gill Sans MT" panose="020B0502020104020203" pitchFamily="34" charset="77"/>
                <a:ea typeface="ＭＳ Ｐゴシック" charset="-128"/>
              </a:rPr>
              <a:t>”</a:t>
            </a:r>
            <a:r>
              <a:rPr lang="en-US" altLang="ja-JP" dirty="0">
                <a:latin typeface="Gill Sans MT" panose="020B0502020104020203" pitchFamily="34" charset="77"/>
                <a:ea typeface="ＭＳ Ｐゴシック" charset="-128"/>
              </a:rPr>
              <a:t> of first byte in segment’s data</a:t>
            </a:r>
            <a:endParaRPr lang="en-US" altLang="ja-JP" sz="2000" dirty="0">
              <a:latin typeface="Gill Sans MT" panose="020B0502020104020203" pitchFamily="34" charset="77"/>
              <a:ea typeface="ＭＳ Ｐゴシック" charset="-128"/>
            </a:endParaRPr>
          </a:p>
          <a:p>
            <a:pPr marL="234950" indent="-123825">
              <a:buFont typeface="Wingdings" charset="2"/>
              <a:buNone/>
            </a:pPr>
            <a:r>
              <a:rPr lang="en-US" altLang="x-none" sz="2400" u="sng" dirty="0">
                <a:solidFill>
                  <a:srgbClr val="CC0000"/>
                </a:solidFill>
                <a:latin typeface="Gill Sans MT" panose="020B0502020104020203" pitchFamily="34" charset="77"/>
                <a:ea typeface="ＭＳ Ｐゴシック" charset="-128"/>
              </a:rPr>
              <a:t>Acknowledgements:</a:t>
            </a:r>
            <a:endParaRPr lang="en-US" altLang="x-none" sz="2400" dirty="0">
              <a:solidFill>
                <a:srgbClr val="CC0000"/>
              </a:solidFill>
              <a:latin typeface="Gill Sans MT" panose="020B0502020104020203" pitchFamily="34" charset="77"/>
              <a:ea typeface="ＭＳ Ｐゴシック" charset="-128"/>
            </a:endParaRPr>
          </a:p>
          <a:p>
            <a:pPr marL="806450" lvl="1" indent="-457200">
              <a:buFont typeface="Arial" panose="020B0604020202020204" pitchFamily="34" charset="0"/>
              <a:buChar char="•"/>
            </a:pPr>
            <a:r>
              <a:rPr lang="en-US" altLang="x-none" dirty="0" err="1">
                <a:latin typeface="Gill Sans MT" panose="020B0502020104020203" pitchFamily="34" charset="77"/>
                <a:ea typeface="ＭＳ Ｐゴシック" charset="-128"/>
              </a:rPr>
              <a:t>seq</a:t>
            </a:r>
            <a:r>
              <a:rPr lang="en-US" altLang="x-none" dirty="0">
                <a:latin typeface="Gill Sans MT" panose="020B0502020104020203" pitchFamily="34" charset="77"/>
                <a:ea typeface="ＭＳ Ｐゴシック" charset="-128"/>
              </a:rPr>
              <a:t> # of next byte expected from other side</a:t>
            </a:r>
          </a:p>
          <a:p>
            <a:pPr marL="806450" lvl="1" indent="-457200">
              <a:buFont typeface="Arial" panose="020B0604020202020204" pitchFamily="34" charset="0"/>
              <a:buChar char="•"/>
            </a:pPr>
            <a:r>
              <a:rPr lang="en-US" altLang="x-none" dirty="0">
                <a:latin typeface="Gill Sans MT" panose="020B0502020104020203" pitchFamily="34" charset="77"/>
                <a:ea typeface="ＭＳ Ｐゴシック" charset="-128"/>
              </a:rPr>
              <a:t>cumulative ACK</a:t>
            </a:r>
          </a:p>
          <a:p>
            <a:pPr marL="234950" indent="-123825">
              <a:buFont typeface="Wingdings" charset="2"/>
              <a:buNone/>
            </a:pPr>
            <a:r>
              <a:rPr lang="en-US" altLang="x-none" sz="2400" dirty="0">
                <a:solidFill>
                  <a:srgbClr val="CC0000"/>
                </a:solidFill>
                <a:latin typeface="Gill Sans MT" panose="020B0502020104020203" pitchFamily="34" charset="77"/>
                <a:ea typeface="ＭＳ Ｐゴシック" charset="-128"/>
              </a:rPr>
              <a:t>Q:</a:t>
            </a:r>
            <a:r>
              <a:rPr lang="en-US" altLang="x-none" sz="2400" dirty="0">
                <a:latin typeface="Gill Sans MT" panose="020B0502020104020203" pitchFamily="34" charset="77"/>
                <a:ea typeface="ＭＳ Ｐゴシック" charset="-128"/>
              </a:rPr>
              <a:t> how receiver handles out-of-order segments</a:t>
            </a:r>
          </a:p>
          <a:p>
            <a:pPr marL="234950" indent="-123825">
              <a:buFont typeface="Wingdings" charset="2"/>
              <a:buNone/>
            </a:pPr>
            <a:r>
              <a:rPr lang="en-US" altLang="x-none" sz="2400" dirty="0">
                <a:solidFill>
                  <a:srgbClr val="C00000"/>
                </a:solidFill>
                <a:latin typeface="Gill Sans MT" panose="020B0502020104020203" pitchFamily="34" charset="77"/>
                <a:ea typeface="ＭＳ Ｐゴシック" charset="-128"/>
              </a:rPr>
              <a:t>A: </a:t>
            </a:r>
            <a:r>
              <a:rPr lang="en-US" altLang="x-none" sz="2400" dirty="0">
                <a:latin typeface="Gill Sans MT" panose="020B0502020104020203" pitchFamily="34" charset="77"/>
                <a:ea typeface="ＭＳ Ｐゴシック" charset="-128"/>
              </a:rPr>
              <a:t>TCP spec doesn’</a:t>
            </a:r>
            <a:r>
              <a:rPr lang="en-US" altLang="ja-JP" sz="2400" dirty="0">
                <a:latin typeface="Gill Sans MT" panose="020B0502020104020203" pitchFamily="34" charset="77"/>
                <a:ea typeface="ＭＳ Ｐゴシック" charset="-128"/>
              </a:rPr>
              <a:t>t say; up to implementation</a:t>
            </a:r>
            <a:endParaRPr lang="en-US" altLang="x-none" sz="2400" dirty="0">
              <a:latin typeface="Gill Sans MT" panose="020B0502020104020203" pitchFamily="34" charset="77"/>
              <a:ea typeface="ＭＳ Ｐゴシック" charset="-128"/>
            </a:endParaRPr>
          </a:p>
        </p:txBody>
      </p:sp>
      <p:grpSp>
        <p:nvGrpSpPr>
          <p:cNvPr id="187584" name="Group 192"/>
          <p:cNvGrpSpPr>
            <a:grpSpLocks/>
          </p:cNvGrpSpPr>
          <p:nvPr/>
        </p:nvGrpSpPr>
        <p:grpSpPr bwMode="auto">
          <a:xfrm>
            <a:off x="6355333" y="3861048"/>
            <a:ext cx="2897187" cy="2541588"/>
            <a:chOff x="3599" y="2404"/>
            <a:chExt cx="1825" cy="1601"/>
          </a:xfrm>
        </p:grpSpPr>
        <p:sp>
          <p:nvSpPr>
            <p:cNvPr id="60505" name="Rectangle 167"/>
            <p:cNvSpPr>
              <a:spLocks noChangeArrowheads="1"/>
            </p:cNvSpPr>
            <p:nvPr/>
          </p:nvSpPr>
          <p:spPr bwMode="auto">
            <a:xfrm>
              <a:off x="3753" y="3587"/>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5865" name="Group 148"/>
            <p:cNvGrpSpPr>
              <a:grpSpLocks/>
            </p:cNvGrpSpPr>
            <p:nvPr/>
          </p:nvGrpSpPr>
          <p:grpSpPr bwMode="auto">
            <a:xfrm>
              <a:off x="3733" y="3291"/>
              <a:ext cx="1252" cy="714"/>
              <a:chOff x="1976" y="2984"/>
              <a:chExt cx="1252" cy="714"/>
            </a:xfrm>
          </p:grpSpPr>
          <p:sp>
            <p:nvSpPr>
              <p:cNvPr id="60509" name="Rectangle 149"/>
              <p:cNvSpPr>
                <a:spLocks noChangeArrowheads="1"/>
              </p:cNvSpPr>
              <p:nvPr/>
            </p:nvSpPr>
            <p:spPr bwMode="auto">
              <a:xfrm>
                <a:off x="1994" y="2995"/>
                <a:ext cx="1210" cy="70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510" name="Text Box 150"/>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source port #</a:t>
                </a:r>
              </a:p>
            </p:txBody>
          </p:sp>
          <p:sp>
            <p:nvSpPr>
              <p:cNvPr id="60511" name="Text Box 151"/>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dest port #</a:t>
                </a:r>
              </a:p>
            </p:txBody>
          </p:sp>
          <p:sp>
            <p:nvSpPr>
              <p:cNvPr id="60512" name="Text Box 152"/>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sequence number</a:t>
                </a:r>
              </a:p>
            </p:txBody>
          </p:sp>
          <p:sp>
            <p:nvSpPr>
              <p:cNvPr id="60513" name="Text Box 153"/>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acknowledgement number</a:t>
                </a:r>
              </a:p>
            </p:txBody>
          </p:sp>
          <p:sp>
            <p:nvSpPr>
              <p:cNvPr id="60514" name="Text Box 154"/>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checksum</a:t>
                </a:r>
              </a:p>
            </p:txBody>
          </p:sp>
          <p:sp>
            <p:nvSpPr>
              <p:cNvPr id="60515" name="Line 155"/>
              <p:cNvSpPr>
                <a:spLocks noChangeShapeType="1"/>
              </p:cNvSpPr>
              <p:nvPr/>
            </p:nvSpPr>
            <p:spPr bwMode="auto">
              <a:xfrm>
                <a:off x="1994" y="3138"/>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6" name="Line 156"/>
              <p:cNvSpPr>
                <a:spLocks noChangeShapeType="1"/>
              </p:cNvSpPr>
              <p:nvPr/>
            </p:nvSpPr>
            <p:spPr bwMode="auto">
              <a:xfrm>
                <a:off x="1994" y="3274"/>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7" name="Line 157"/>
              <p:cNvSpPr>
                <a:spLocks noChangeShapeType="1"/>
              </p:cNvSpPr>
              <p:nvPr/>
            </p:nvSpPr>
            <p:spPr bwMode="auto">
              <a:xfrm>
                <a:off x="1992" y="3414"/>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8" name="Line 158"/>
              <p:cNvSpPr>
                <a:spLocks noChangeShapeType="1"/>
              </p:cNvSpPr>
              <p:nvPr/>
            </p:nvSpPr>
            <p:spPr bwMode="auto">
              <a:xfrm>
                <a:off x="2588" y="2994"/>
                <a:ext cx="0" cy="1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19" name="Line 159"/>
              <p:cNvSpPr>
                <a:spLocks noChangeShapeType="1"/>
              </p:cNvSpPr>
              <p:nvPr/>
            </p:nvSpPr>
            <p:spPr bwMode="auto">
              <a:xfrm>
                <a:off x="2588" y="3416"/>
                <a:ext cx="0" cy="2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20" name="Line 160"/>
              <p:cNvSpPr>
                <a:spLocks noChangeShapeType="1"/>
              </p:cNvSpPr>
              <p:nvPr/>
            </p:nvSpPr>
            <p:spPr bwMode="auto">
              <a:xfrm>
                <a:off x="1994" y="3548"/>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21" name="Text Box 161"/>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rwnd</a:t>
                </a:r>
              </a:p>
            </p:txBody>
          </p:sp>
          <p:sp>
            <p:nvSpPr>
              <p:cNvPr id="60522" name="Text Box 162"/>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urg pointer</a:t>
                </a:r>
              </a:p>
            </p:txBody>
          </p:sp>
          <p:sp>
            <p:nvSpPr>
              <p:cNvPr id="60523" name="Line 163"/>
              <p:cNvSpPr>
                <a:spLocks noChangeShapeType="1"/>
              </p:cNvSpPr>
              <p:nvPr/>
            </p:nvSpPr>
            <p:spPr bwMode="auto">
              <a:xfrm>
                <a:off x="2398" y="3413"/>
                <a:ext cx="0" cy="1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24" name="Line 164"/>
              <p:cNvSpPr>
                <a:spLocks noChangeShapeType="1"/>
              </p:cNvSpPr>
              <p:nvPr/>
            </p:nvSpPr>
            <p:spPr bwMode="auto">
              <a:xfrm>
                <a:off x="2143" y="3412"/>
                <a:ext cx="0" cy="1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0507" name="Text Box 166"/>
            <p:cNvSpPr txBox="1">
              <a:spLocks noChangeArrowheads="1"/>
            </p:cNvSpPr>
            <p:nvPr/>
          </p:nvSpPr>
          <p:spPr bwMode="auto">
            <a:xfrm>
              <a:off x="3704" y="3092"/>
              <a:ext cx="172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incoming segment to sender</a:t>
              </a:r>
            </a:p>
          </p:txBody>
        </p:sp>
        <p:sp>
          <p:nvSpPr>
            <p:cNvPr id="75867" name="Freeform 168"/>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187587" name="Group 195"/>
          <p:cNvGrpSpPr>
            <a:grpSpLocks/>
          </p:cNvGrpSpPr>
          <p:nvPr/>
        </p:nvGrpSpPr>
        <p:grpSpPr bwMode="auto">
          <a:xfrm>
            <a:off x="7131620" y="5894636"/>
            <a:ext cx="358775" cy="304800"/>
            <a:chOff x="5144" y="3677"/>
            <a:chExt cx="226" cy="192"/>
          </a:xfrm>
        </p:grpSpPr>
        <p:sp>
          <p:nvSpPr>
            <p:cNvPr id="60503" name="Rectangle 194"/>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504" name="Text Box 193"/>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400">
                  <a:solidFill>
                    <a:schemeClr val="bg1"/>
                  </a:solidFill>
                  <a:latin typeface="Arial Narrow" charset="0"/>
                </a:rPr>
                <a:t>A</a:t>
              </a:r>
            </a:p>
          </p:txBody>
        </p:sp>
      </p:grpSp>
      <p:sp>
        <p:nvSpPr>
          <p:cNvPr id="60425" name="Rectangle 37"/>
          <p:cNvSpPr>
            <a:spLocks noChangeArrowheads="1"/>
          </p:cNvSpPr>
          <p:nvPr/>
        </p:nvSpPr>
        <p:spPr bwMode="auto">
          <a:xfrm>
            <a:off x="5282183" y="3083173"/>
            <a:ext cx="65087" cy="622300"/>
          </a:xfrm>
          <a:prstGeom prst="rect">
            <a:avLst/>
          </a:prstGeom>
          <a:gradFill rotWithShape="1">
            <a:gsLst>
              <a:gs pos="0">
                <a:schemeClr val="bg1"/>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6" name="Rectangle 39"/>
          <p:cNvSpPr>
            <a:spLocks noChangeArrowheads="1"/>
          </p:cNvSpPr>
          <p:nvPr/>
        </p:nvSpPr>
        <p:spPr bwMode="auto">
          <a:xfrm>
            <a:off x="5379020" y="3084761"/>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7" name="Rectangle 40"/>
          <p:cNvSpPr>
            <a:spLocks noChangeArrowheads="1"/>
          </p:cNvSpPr>
          <p:nvPr/>
        </p:nvSpPr>
        <p:spPr bwMode="auto">
          <a:xfrm>
            <a:off x="5477445" y="3083173"/>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8" name="Rectangle 41"/>
          <p:cNvSpPr>
            <a:spLocks noChangeArrowheads="1"/>
          </p:cNvSpPr>
          <p:nvPr/>
        </p:nvSpPr>
        <p:spPr bwMode="auto">
          <a:xfrm>
            <a:off x="5574283" y="3083173"/>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29" name="Rectangle 42"/>
          <p:cNvSpPr>
            <a:spLocks noChangeArrowheads="1"/>
          </p:cNvSpPr>
          <p:nvPr/>
        </p:nvSpPr>
        <p:spPr bwMode="auto">
          <a:xfrm>
            <a:off x="5669533" y="3083173"/>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0" name="Rectangle 43"/>
          <p:cNvSpPr>
            <a:spLocks noChangeArrowheads="1"/>
          </p:cNvSpPr>
          <p:nvPr/>
        </p:nvSpPr>
        <p:spPr bwMode="auto">
          <a:xfrm>
            <a:off x="5766370" y="3083173"/>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1" name="Rectangle 45"/>
          <p:cNvSpPr>
            <a:spLocks noChangeArrowheads="1"/>
          </p:cNvSpPr>
          <p:nvPr/>
        </p:nvSpPr>
        <p:spPr bwMode="auto">
          <a:xfrm>
            <a:off x="5858445" y="3083173"/>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2" name="Rectangle 46"/>
          <p:cNvSpPr>
            <a:spLocks noChangeArrowheads="1"/>
          </p:cNvSpPr>
          <p:nvPr/>
        </p:nvSpPr>
        <p:spPr bwMode="auto">
          <a:xfrm>
            <a:off x="5953695" y="3083173"/>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3" name="Rectangle 47"/>
          <p:cNvSpPr>
            <a:spLocks noChangeArrowheads="1"/>
          </p:cNvSpPr>
          <p:nvPr/>
        </p:nvSpPr>
        <p:spPr bwMode="auto">
          <a:xfrm>
            <a:off x="6048945" y="3083173"/>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4" name="Rectangle 50"/>
          <p:cNvSpPr>
            <a:spLocks noChangeArrowheads="1"/>
          </p:cNvSpPr>
          <p:nvPr/>
        </p:nvSpPr>
        <p:spPr bwMode="auto">
          <a:xfrm>
            <a:off x="6155308" y="3083173"/>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5" name="Rectangle 51"/>
          <p:cNvSpPr>
            <a:spLocks noChangeArrowheads="1"/>
          </p:cNvSpPr>
          <p:nvPr/>
        </p:nvSpPr>
        <p:spPr bwMode="auto">
          <a:xfrm>
            <a:off x="6253733" y="3084761"/>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6" name="Rectangle 52"/>
          <p:cNvSpPr>
            <a:spLocks noChangeArrowheads="1"/>
          </p:cNvSpPr>
          <p:nvPr/>
        </p:nvSpPr>
        <p:spPr bwMode="auto">
          <a:xfrm>
            <a:off x="6350570" y="3083173"/>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7" name="Rectangle 53"/>
          <p:cNvSpPr>
            <a:spLocks noChangeArrowheads="1"/>
          </p:cNvSpPr>
          <p:nvPr/>
        </p:nvSpPr>
        <p:spPr bwMode="auto">
          <a:xfrm>
            <a:off x="6447408" y="3083173"/>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8" name="Rectangle 54"/>
          <p:cNvSpPr>
            <a:spLocks noChangeArrowheads="1"/>
          </p:cNvSpPr>
          <p:nvPr/>
        </p:nvSpPr>
        <p:spPr bwMode="auto">
          <a:xfrm>
            <a:off x="6544245" y="3083173"/>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39" name="Rectangle 55"/>
          <p:cNvSpPr>
            <a:spLocks noChangeArrowheads="1"/>
          </p:cNvSpPr>
          <p:nvPr/>
        </p:nvSpPr>
        <p:spPr bwMode="auto">
          <a:xfrm>
            <a:off x="6639495" y="3083173"/>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0" name="Rectangle 56"/>
          <p:cNvSpPr>
            <a:spLocks noChangeArrowheads="1"/>
          </p:cNvSpPr>
          <p:nvPr/>
        </p:nvSpPr>
        <p:spPr bwMode="auto">
          <a:xfrm>
            <a:off x="6731570" y="3083173"/>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1" name="Rectangle 57"/>
          <p:cNvSpPr>
            <a:spLocks noChangeArrowheads="1"/>
          </p:cNvSpPr>
          <p:nvPr/>
        </p:nvSpPr>
        <p:spPr bwMode="auto">
          <a:xfrm>
            <a:off x="6826820" y="3083173"/>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2" name="Rectangle 58"/>
          <p:cNvSpPr>
            <a:spLocks noChangeArrowheads="1"/>
          </p:cNvSpPr>
          <p:nvPr/>
        </p:nvSpPr>
        <p:spPr bwMode="auto">
          <a:xfrm>
            <a:off x="6923658" y="3083173"/>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3" name="Rectangle 59"/>
          <p:cNvSpPr>
            <a:spLocks noChangeArrowheads="1"/>
          </p:cNvSpPr>
          <p:nvPr/>
        </p:nvSpPr>
        <p:spPr bwMode="auto">
          <a:xfrm>
            <a:off x="7012558" y="3083173"/>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4" name="Rectangle 60"/>
          <p:cNvSpPr>
            <a:spLocks noChangeArrowheads="1"/>
          </p:cNvSpPr>
          <p:nvPr/>
        </p:nvSpPr>
        <p:spPr bwMode="auto">
          <a:xfrm>
            <a:off x="7107808" y="3083173"/>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5" name="Rectangle 61"/>
          <p:cNvSpPr>
            <a:spLocks noChangeArrowheads="1"/>
          </p:cNvSpPr>
          <p:nvPr/>
        </p:nvSpPr>
        <p:spPr bwMode="auto">
          <a:xfrm>
            <a:off x="7201470" y="3081586"/>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6" name="Rectangle 62"/>
          <p:cNvSpPr>
            <a:spLocks noChangeArrowheads="1"/>
          </p:cNvSpPr>
          <p:nvPr/>
        </p:nvSpPr>
        <p:spPr bwMode="auto">
          <a:xfrm>
            <a:off x="7293545" y="3081586"/>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7" name="Rectangle 63"/>
          <p:cNvSpPr>
            <a:spLocks noChangeArrowheads="1"/>
          </p:cNvSpPr>
          <p:nvPr/>
        </p:nvSpPr>
        <p:spPr bwMode="auto">
          <a:xfrm>
            <a:off x="7390383" y="3081586"/>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8" name="Rectangle 64"/>
          <p:cNvSpPr>
            <a:spLocks noChangeArrowheads="1"/>
          </p:cNvSpPr>
          <p:nvPr/>
        </p:nvSpPr>
        <p:spPr bwMode="auto">
          <a:xfrm>
            <a:off x="7485633" y="3081586"/>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49" name="Rectangle 65"/>
          <p:cNvSpPr>
            <a:spLocks noChangeArrowheads="1"/>
          </p:cNvSpPr>
          <p:nvPr/>
        </p:nvSpPr>
        <p:spPr bwMode="auto">
          <a:xfrm>
            <a:off x="7574533" y="3081586"/>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0" name="Rectangle 66"/>
          <p:cNvSpPr>
            <a:spLocks noChangeArrowheads="1"/>
          </p:cNvSpPr>
          <p:nvPr/>
        </p:nvSpPr>
        <p:spPr bwMode="auto">
          <a:xfrm>
            <a:off x="7669783" y="3081586"/>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1" name="Rectangle 68"/>
          <p:cNvSpPr>
            <a:spLocks noChangeArrowheads="1"/>
          </p:cNvSpPr>
          <p:nvPr/>
        </p:nvSpPr>
        <p:spPr bwMode="auto">
          <a:xfrm>
            <a:off x="7766620" y="3083173"/>
            <a:ext cx="65088"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2" name="Rectangle 69"/>
          <p:cNvSpPr>
            <a:spLocks noChangeArrowheads="1"/>
          </p:cNvSpPr>
          <p:nvPr/>
        </p:nvSpPr>
        <p:spPr bwMode="auto">
          <a:xfrm>
            <a:off x="7863458" y="3084761"/>
            <a:ext cx="65087"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3" name="Rectangle 70"/>
          <p:cNvSpPr>
            <a:spLocks noChangeArrowheads="1"/>
          </p:cNvSpPr>
          <p:nvPr/>
        </p:nvSpPr>
        <p:spPr bwMode="auto">
          <a:xfrm>
            <a:off x="7960295" y="3083173"/>
            <a:ext cx="65088"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4" name="Rectangle 71"/>
          <p:cNvSpPr>
            <a:spLocks noChangeArrowheads="1"/>
          </p:cNvSpPr>
          <p:nvPr/>
        </p:nvSpPr>
        <p:spPr bwMode="auto">
          <a:xfrm>
            <a:off x="8058720" y="3083173"/>
            <a:ext cx="65088"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5" name="Rectangle 72"/>
          <p:cNvSpPr>
            <a:spLocks noChangeArrowheads="1"/>
          </p:cNvSpPr>
          <p:nvPr/>
        </p:nvSpPr>
        <p:spPr bwMode="auto">
          <a:xfrm>
            <a:off x="8153970" y="3083173"/>
            <a:ext cx="65088"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6" name="Rectangle 73"/>
          <p:cNvSpPr>
            <a:spLocks noChangeArrowheads="1"/>
          </p:cNvSpPr>
          <p:nvPr/>
        </p:nvSpPr>
        <p:spPr bwMode="auto">
          <a:xfrm>
            <a:off x="8249220" y="3083173"/>
            <a:ext cx="65088"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7" name="Rectangle 74"/>
          <p:cNvSpPr>
            <a:spLocks noChangeArrowheads="1"/>
          </p:cNvSpPr>
          <p:nvPr/>
        </p:nvSpPr>
        <p:spPr bwMode="auto">
          <a:xfrm>
            <a:off x="8341295" y="3083173"/>
            <a:ext cx="65088"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8" name="Rectangle 75"/>
          <p:cNvSpPr>
            <a:spLocks noChangeArrowheads="1"/>
          </p:cNvSpPr>
          <p:nvPr/>
        </p:nvSpPr>
        <p:spPr bwMode="auto">
          <a:xfrm>
            <a:off x="8438133" y="3083173"/>
            <a:ext cx="65087" cy="6223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59" name="Rectangle 76"/>
          <p:cNvSpPr>
            <a:spLocks noChangeArrowheads="1"/>
          </p:cNvSpPr>
          <p:nvPr/>
        </p:nvSpPr>
        <p:spPr bwMode="auto">
          <a:xfrm>
            <a:off x="8533383" y="3083173"/>
            <a:ext cx="65087" cy="622300"/>
          </a:xfrm>
          <a:prstGeom prst="rect">
            <a:avLst/>
          </a:prstGeom>
          <a:gradFill rotWithShape="1">
            <a:gsLst>
              <a:gs pos="0">
                <a:schemeClr val="folHlink"/>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60" name="Rectangle 78"/>
          <p:cNvSpPr>
            <a:spLocks noChangeArrowheads="1"/>
          </p:cNvSpPr>
          <p:nvPr/>
        </p:nvSpPr>
        <p:spPr bwMode="auto">
          <a:xfrm>
            <a:off x="5239320" y="3821361"/>
            <a:ext cx="3408363" cy="889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61" name="Rectangle 79"/>
          <p:cNvSpPr>
            <a:spLocks noChangeArrowheads="1"/>
          </p:cNvSpPr>
          <p:nvPr/>
        </p:nvSpPr>
        <p:spPr bwMode="auto">
          <a:xfrm>
            <a:off x="5325045" y="2973636"/>
            <a:ext cx="3408363" cy="889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62" name="Line 80"/>
          <p:cNvSpPr>
            <a:spLocks noChangeShapeType="1"/>
          </p:cNvSpPr>
          <p:nvPr/>
        </p:nvSpPr>
        <p:spPr bwMode="auto">
          <a:xfrm>
            <a:off x="5347270" y="3935661"/>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3" name="Line 82"/>
          <p:cNvSpPr>
            <a:spLocks noChangeShapeType="1"/>
          </p:cNvSpPr>
          <p:nvPr/>
        </p:nvSpPr>
        <p:spPr bwMode="auto">
          <a:xfrm>
            <a:off x="6282308" y="3937248"/>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4" name="Line 83"/>
          <p:cNvSpPr>
            <a:spLocks noChangeShapeType="1"/>
          </p:cNvSpPr>
          <p:nvPr/>
        </p:nvSpPr>
        <p:spPr bwMode="auto">
          <a:xfrm>
            <a:off x="7776145" y="3935661"/>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5" name="Line 84"/>
          <p:cNvSpPr>
            <a:spLocks noChangeShapeType="1"/>
          </p:cNvSpPr>
          <p:nvPr/>
        </p:nvSpPr>
        <p:spPr bwMode="auto">
          <a:xfrm>
            <a:off x="7206233" y="3937248"/>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6" name="Line 87"/>
          <p:cNvSpPr>
            <a:spLocks noChangeShapeType="1"/>
          </p:cNvSpPr>
          <p:nvPr/>
        </p:nvSpPr>
        <p:spPr bwMode="auto">
          <a:xfrm>
            <a:off x="5439345" y="3959473"/>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7" name="Line 88"/>
          <p:cNvSpPr>
            <a:spLocks noChangeShapeType="1"/>
          </p:cNvSpPr>
          <p:nvPr/>
        </p:nvSpPr>
        <p:spPr bwMode="auto">
          <a:xfrm>
            <a:off x="6668070" y="3954711"/>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8" name="Line 89"/>
          <p:cNvSpPr>
            <a:spLocks noChangeShapeType="1"/>
          </p:cNvSpPr>
          <p:nvPr/>
        </p:nvSpPr>
        <p:spPr bwMode="auto">
          <a:xfrm>
            <a:off x="7487220" y="3954711"/>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69" name="Line 90"/>
          <p:cNvSpPr>
            <a:spLocks noChangeShapeType="1"/>
          </p:cNvSpPr>
          <p:nvPr/>
        </p:nvSpPr>
        <p:spPr bwMode="auto">
          <a:xfrm>
            <a:off x="8144445" y="3954711"/>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70" name="Text Box 91"/>
          <p:cNvSpPr txBox="1">
            <a:spLocks noChangeArrowheads="1"/>
          </p:cNvSpPr>
          <p:nvPr/>
        </p:nvSpPr>
        <p:spPr bwMode="auto">
          <a:xfrm>
            <a:off x="5315520" y="4183311"/>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sent </a:t>
            </a:r>
          </a:p>
          <a:p>
            <a:pPr algn="l">
              <a:lnSpc>
                <a:spcPct val="90000"/>
              </a:lnSpc>
              <a:defRPr/>
            </a:pPr>
            <a:r>
              <a:rPr lang="en-US" sz="1400"/>
              <a:t>ACKed</a:t>
            </a:r>
          </a:p>
        </p:txBody>
      </p:sp>
      <p:sp>
        <p:nvSpPr>
          <p:cNvPr id="60471" name="Text Box 92"/>
          <p:cNvSpPr txBox="1">
            <a:spLocks noChangeArrowheads="1"/>
          </p:cNvSpPr>
          <p:nvPr/>
        </p:nvSpPr>
        <p:spPr bwMode="auto">
          <a:xfrm>
            <a:off x="6296595" y="4189661"/>
            <a:ext cx="1066800" cy="668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lnSpc>
                <a:spcPct val="90000"/>
              </a:lnSpc>
            </a:pPr>
            <a:r>
              <a:rPr lang="en-US" altLang="x-none" sz="1400"/>
              <a:t>sent, not-yet ACKed</a:t>
            </a:r>
          </a:p>
          <a:p>
            <a:pPr algn="l">
              <a:lnSpc>
                <a:spcPct val="90000"/>
              </a:lnSpc>
            </a:pPr>
            <a:r>
              <a:rPr lang="en-US" altLang="x-none" sz="1400"/>
              <a:t>(</a:t>
            </a:r>
            <a:r>
              <a:rPr lang="ja-JP" altLang="en-US" sz="1400"/>
              <a:t>“</a:t>
            </a:r>
            <a:r>
              <a:rPr lang="en-US" altLang="ja-JP" sz="1400"/>
              <a:t>in-flight</a:t>
            </a:r>
            <a:r>
              <a:rPr lang="ja-JP" altLang="en-US" sz="1400"/>
              <a:t>”</a:t>
            </a:r>
            <a:r>
              <a:rPr lang="en-US" altLang="ja-JP" sz="1400"/>
              <a:t>)</a:t>
            </a:r>
            <a:endParaRPr lang="en-US" altLang="x-none" sz="1400"/>
          </a:p>
        </p:txBody>
      </p:sp>
      <p:sp>
        <p:nvSpPr>
          <p:cNvPr id="60472" name="Text Box 93"/>
          <p:cNvSpPr txBox="1">
            <a:spLocks noChangeArrowheads="1"/>
          </p:cNvSpPr>
          <p:nvPr/>
        </p:nvSpPr>
        <p:spPr bwMode="auto">
          <a:xfrm>
            <a:off x="7276083" y="4184898"/>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usable</a:t>
            </a:r>
          </a:p>
          <a:p>
            <a:pPr algn="l">
              <a:lnSpc>
                <a:spcPct val="90000"/>
              </a:lnSpc>
              <a:defRPr/>
            </a:pPr>
            <a:r>
              <a:rPr lang="en-US" sz="1400"/>
              <a:t>but not </a:t>
            </a:r>
          </a:p>
          <a:p>
            <a:pPr algn="l">
              <a:lnSpc>
                <a:spcPct val="90000"/>
              </a:lnSpc>
              <a:defRPr/>
            </a:pPr>
            <a:r>
              <a:rPr lang="en-US" sz="1400"/>
              <a:t>yet sent</a:t>
            </a:r>
          </a:p>
        </p:txBody>
      </p:sp>
      <p:sp>
        <p:nvSpPr>
          <p:cNvPr id="60473" name="Text Box 94"/>
          <p:cNvSpPr txBox="1">
            <a:spLocks noChangeArrowheads="1"/>
          </p:cNvSpPr>
          <p:nvPr/>
        </p:nvSpPr>
        <p:spPr bwMode="auto">
          <a:xfrm>
            <a:off x="8033320" y="4189661"/>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not </a:t>
            </a:r>
          </a:p>
          <a:p>
            <a:pPr algn="l">
              <a:lnSpc>
                <a:spcPct val="90000"/>
              </a:lnSpc>
              <a:defRPr/>
            </a:pPr>
            <a:r>
              <a:rPr lang="en-US" sz="1400"/>
              <a:t>usable</a:t>
            </a:r>
          </a:p>
        </p:txBody>
      </p:sp>
      <p:sp>
        <p:nvSpPr>
          <p:cNvPr id="60474" name="Text Box 96"/>
          <p:cNvSpPr txBox="1">
            <a:spLocks noChangeArrowheads="1"/>
          </p:cNvSpPr>
          <p:nvPr/>
        </p:nvSpPr>
        <p:spPr bwMode="auto">
          <a:xfrm>
            <a:off x="6375970" y="2618036"/>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90000"/>
              </a:lnSpc>
              <a:defRPr/>
            </a:pPr>
            <a:r>
              <a:rPr lang="en-US" sz="1400"/>
              <a:t>window size</a:t>
            </a:r>
          </a:p>
          <a:p>
            <a:pPr>
              <a:lnSpc>
                <a:spcPct val="90000"/>
              </a:lnSpc>
              <a:defRPr/>
            </a:pPr>
            <a:r>
              <a:rPr lang="en-US" sz="1400" i="1"/>
              <a:t> N</a:t>
            </a:r>
          </a:p>
        </p:txBody>
      </p:sp>
      <p:grpSp>
        <p:nvGrpSpPr>
          <p:cNvPr id="75834" name="Group 99"/>
          <p:cNvGrpSpPr>
            <a:grpSpLocks/>
          </p:cNvGrpSpPr>
          <p:nvPr/>
        </p:nvGrpSpPr>
        <p:grpSpPr bwMode="auto">
          <a:xfrm>
            <a:off x="7142733" y="2841873"/>
            <a:ext cx="593725" cy="136525"/>
            <a:chOff x="4250" y="1692"/>
            <a:chExt cx="374" cy="86"/>
          </a:xfrm>
        </p:grpSpPr>
        <p:sp>
          <p:nvSpPr>
            <p:cNvPr id="60501" name="Line 97"/>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02" name="Line 98"/>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75835" name="Group 100"/>
          <p:cNvGrpSpPr>
            <a:grpSpLocks/>
          </p:cNvGrpSpPr>
          <p:nvPr/>
        </p:nvGrpSpPr>
        <p:grpSpPr bwMode="auto">
          <a:xfrm rot="10800000">
            <a:off x="6250558" y="2867273"/>
            <a:ext cx="593725" cy="136525"/>
            <a:chOff x="4250" y="1692"/>
            <a:chExt cx="374" cy="86"/>
          </a:xfrm>
        </p:grpSpPr>
        <p:sp>
          <p:nvSpPr>
            <p:cNvPr id="60499" name="Line 101"/>
            <p:cNvSpPr>
              <a:spLocks noChangeShapeType="1"/>
            </p:cNvSpPr>
            <p:nvPr/>
          </p:nvSpPr>
          <p:spPr bwMode="auto">
            <a:xfrm>
              <a:off x="4258" y="1746"/>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500" name="Line 102"/>
            <p:cNvSpPr>
              <a:spLocks noChangeShapeType="1"/>
            </p:cNvSpPr>
            <p:nvPr/>
          </p:nvSpPr>
          <p:spPr bwMode="auto">
            <a:xfrm>
              <a:off x="4630" y="1700"/>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0477" name="Text Box 196"/>
          <p:cNvSpPr txBox="1">
            <a:spLocks noChangeArrowheads="1"/>
          </p:cNvSpPr>
          <p:nvPr/>
        </p:nvSpPr>
        <p:spPr bwMode="auto">
          <a:xfrm>
            <a:off x="5531420" y="3637211"/>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lvl="1">
              <a:defRPr/>
            </a:pPr>
            <a:r>
              <a:rPr lang="en-US" sz="1400" i="1"/>
              <a:t>sender sequence number space </a:t>
            </a:r>
          </a:p>
        </p:txBody>
      </p:sp>
      <p:grpSp>
        <p:nvGrpSpPr>
          <p:cNvPr id="187591" name="Group 199"/>
          <p:cNvGrpSpPr>
            <a:grpSpLocks/>
          </p:cNvGrpSpPr>
          <p:nvPr/>
        </p:nvGrpSpPr>
        <p:grpSpPr bwMode="auto">
          <a:xfrm>
            <a:off x="5034533" y="1113086"/>
            <a:ext cx="2952750" cy="1954212"/>
            <a:chOff x="2768" y="673"/>
            <a:chExt cx="1860" cy="1231"/>
          </a:xfrm>
        </p:grpSpPr>
        <p:sp>
          <p:nvSpPr>
            <p:cNvPr id="60479" name="Rectangle 171"/>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75839" name="Group 172"/>
            <p:cNvGrpSpPr>
              <a:grpSpLocks/>
            </p:cNvGrpSpPr>
            <p:nvPr/>
          </p:nvGrpSpPr>
          <p:grpSpPr bwMode="auto">
            <a:xfrm>
              <a:off x="2820" y="872"/>
              <a:ext cx="1252" cy="714"/>
              <a:chOff x="1976" y="2984"/>
              <a:chExt cx="1252" cy="714"/>
            </a:xfrm>
          </p:grpSpPr>
          <p:sp>
            <p:nvSpPr>
              <p:cNvPr id="60483" name="Rectangle 173"/>
              <p:cNvSpPr>
                <a:spLocks noChangeArrowheads="1"/>
              </p:cNvSpPr>
              <p:nvPr/>
            </p:nvSpPr>
            <p:spPr bwMode="auto">
              <a:xfrm>
                <a:off x="1994" y="2995"/>
                <a:ext cx="1210" cy="70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0484" name="Text Box 174"/>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source port #</a:t>
                </a:r>
              </a:p>
            </p:txBody>
          </p:sp>
          <p:sp>
            <p:nvSpPr>
              <p:cNvPr id="60485" name="Text Box 175"/>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dest port #</a:t>
                </a:r>
              </a:p>
            </p:txBody>
          </p:sp>
          <p:sp>
            <p:nvSpPr>
              <p:cNvPr id="60486" name="Text Box 176"/>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chemeClr val="bg1"/>
                    </a:solidFill>
                    <a:latin typeface="Arial" charset="0"/>
                  </a:rPr>
                  <a:t>sequence number</a:t>
                </a:r>
              </a:p>
            </p:txBody>
          </p:sp>
          <p:sp>
            <p:nvSpPr>
              <p:cNvPr id="60487" name="Text Box 177"/>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acknowledgement number</a:t>
                </a:r>
              </a:p>
            </p:txBody>
          </p:sp>
          <p:sp>
            <p:nvSpPr>
              <p:cNvPr id="60488" name="Text Box 178"/>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checksum</a:t>
                </a:r>
              </a:p>
            </p:txBody>
          </p:sp>
          <p:sp>
            <p:nvSpPr>
              <p:cNvPr id="60489" name="Line 179"/>
              <p:cNvSpPr>
                <a:spLocks noChangeShapeType="1"/>
              </p:cNvSpPr>
              <p:nvPr/>
            </p:nvSpPr>
            <p:spPr bwMode="auto">
              <a:xfrm>
                <a:off x="1994" y="3138"/>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0" name="Line 180"/>
              <p:cNvSpPr>
                <a:spLocks noChangeShapeType="1"/>
              </p:cNvSpPr>
              <p:nvPr/>
            </p:nvSpPr>
            <p:spPr bwMode="auto">
              <a:xfrm>
                <a:off x="1994" y="3274"/>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1" name="Line 181"/>
              <p:cNvSpPr>
                <a:spLocks noChangeShapeType="1"/>
              </p:cNvSpPr>
              <p:nvPr/>
            </p:nvSpPr>
            <p:spPr bwMode="auto">
              <a:xfrm>
                <a:off x="1992" y="3414"/>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2" name="Line 182"/>
              <p:cNvSpPr>
                <a:spLocks noChangeShapeType="1"/>
              </p:cNvSpPr>
              <p:nvPr/>
            </p:nvSpPr>
            <p:spPr bwMode="auto">
              <a:xfrm>
                <a:off x="2588" y="2994"/>
                <a:ext cx="0" cy="1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3" name="Line 183"/>
              <p:cNvSpPr>
                <a:spLocks noChangeShapeType="1"/>
              </p:cNvSpPr>
              <p:nvPr/>
            </p:nvSpPr>
            <p:spPr bwMode="auto">
              <a:xfrm>
                <a:off x="2588" y="3416"/>
                <a:ext cx="0" cy="2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4" name="Line 184"/>
              <p:cNvSpPr>
                <a:spLocks noChangeShapeType="1"/>
              </p:cNvSpPr>
              <p:nvPr/>
            </p:nvSpPr>
            <p:spPr bwMode="auto">
              <a:xfrm>
                <a:off x="1994" y="3548"/>
                <a:ext cx="12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5" name="Text Box 185"/>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latin typeface="Arial" charset="0"/>
                  </a:rPr>
                  <a:t>rwnd</a:t>
                </a:r>
              </a:p>
            </p:txBody>
          </p:sp>
          <p:sp>
            <p:nvSpPr>
              <p:cNvPr id="60496" name="Text Box 186"/>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000">
                    <a:latin typeface="Arial" charset="0"/>
                  </a:rPr>
                  <a:t>urg pointer</a:t>
                </a:r>
              </a:p>
            </p:txBody>
          </p:sp>
          <p:sp>
            <p:nvSpPr>
              <p:cNvPr id="60497" name="Line 187"/>
              <p:cNvSpPr>
                <a:spLocks noChangeShapeType="1"/>
              </p:cNvSpPr>
              <p:nvPr/>
            </p:nvSpPr>
            <p:spPr bwMode="auto">
              <a:xfrm>
                <a:off x="2398" y="3413"/>
                <a:ext cx="0" cy="1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0498" name="Line 188"/>
              <p:cNvSpPr>
                <a:spLocks noChangeShapeType="1"/>
              </p:cNvSpPr>
              <p:nvPr/>
            </p:nvSpPr>
            <p:spPr bwMode="auto">
              <a:xfrm>
                <a:off x="2143" y="3412"/>
                <a:ext cx="0" cy="1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0481" name="Text Box 189"/>
            <p:cNvSpPr txBox="1">
              <a:spLocks noChangeArrowheads="1"/>
            </p:cNvSpPr>
            <p:nvPr/>
          </p:nvSpPr>
          <p:spPr bwMode="auto">
            <a:xfrm>
              <a:off x="2768" y="673"/>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t>outgoing segment from sender</a:t>
              </a:r>
            </a:p>
          </p:txBody>
        </p:sp>
        <p:sp>
          <p:nvSpPr>
            <p:cNvPr id="75841" name="Freeform 190"/>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extLst>
      <p:ext uri="{BB962C8B-B14F-4D97-AF65-F5344CB8AC3E}">
        <p14:creationId xmlns:p14="http://schemas.microsoft.com/office/powerpoint/2010/main" val="2057731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7591"/>
                                        </p:tgtEl>
                                        <p:attrNameLst>
                                          <p:attrName>style.visibility</p:attrName>
                                        </p:attrNameLst>
                                      </p:cBhvr>
                                      <p:to>
                                        <p:strVal val="visible"/>
                                      </p:to>
                                    </p:set>
                                    <p:animEffect transition="in" filter="dissolve">
                                      <p:cBhvr>
                                        <p:cTn id="7" dur="500"/>
                                        <p:tgtEl>
                                          <p:spTgt spid="187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7584"/>
                                        </p:tgtEl>
                                        <p:attrNameLst>
                                          <p:attrName>style.visibility</p:attrName>
                                        </p:attrNameLst>
                                      </p:cBhvr>
                                      <p:to>
                                        <p:strVal val="visible"/>
                                      </p:to>
                                    </p:set>
                                    <p:animEffect transition="in" filter="dissolve">
                                      <p:cBhvr>
                                        <p:cTn id="12" dur="500"/>
                                        <p:tgtEl>
                                          <p:spTgt spid="187584"/>
                                        </p:tgtEl>
                                      </p:cBhvr>
                                    </p:animEffect>
                                  </p:childTnLst>
                                </p:cTn>
                              </p:par>
                              <p:par>
                                <p:cTn id="13" presetID="9" presetClass="entr" presetSubtype="0" fill="hold" nodeType="withEffect">
                                  <p:stCondLst>
                                    <p:cond delay="0"/>
                                  </p:stCondLst>
                                  <p:childTnLst>
                                    <p:set>
                                      <p:cBhvr>
                                        <p:cTn id="14" dur="1" fill="hold">
                                          <p:stCondLst>
                                            <p:cond delay="0"/>
                                          </p:stCondLst>
                                        </p:cTn>
                                        <p:tgtEl>
                                          <p:spTgt spid="187587"/>
                                        </p:tgtEl>
                                        <p:attrNameLst>
                                          <p:attrName>style.visibility</p:attrName>
                                        </p:attrNameLst>
                                      </p:cBhvr>
                                      <p:to>
                                        <p:strVal val="visible"/>
                                      </p:to>
                                    </p:set>
                                    <p:animEffect transition="in" filter="dissolve">
                                      <p:cBhvr>
                                        <p:cTn id="15" dur="500"/>
                                        <p:tgtEl>
                                          <p:spTgt spid="18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ctrTitle"/>
          </p:nvPr>
        </p:nvSpPr>
        <p:spPr/>
        <p:txBody>
          <a:bodyPr/>
          <a:lstStyle/>
          <a:p>
            <a:pPr>
              <a:defRPr/>
            </a:pPr>
            <a:r>
              <a:rPr lang="en-US" dirty="0">
                <a:latin typeface="Gill Sans MT" panose="020B0502020104020203" pitchFamily="34" charset="77"/>
              </a:rPr>
              <a:t>TCP Sequence Numbers</a:t>
            </a:r>
            <a:br>
              <a:rPr lang="en-US" dirty="0">
                <a:latin typeface="Gill Sans MT" panose="020B0502020104020203" pitchFamily="34" charset="77"/>
              </a:rPr>
            </a:br>
            <a:r>
              <a:rPr lang="en-US" dirty="0">
                <a:solidFill>
                  <a:srgbClr val="666666"/>
                </a:solidFill>
                <a:latin typeface="Gill Sans MT" panose="020B0502020104020203" pitchFamily="34" charset="77"/>
              </a:rPr>
              <a:t>Sliding window</a:t>
            </a:r>
          </a:p>
        </p:txBody>
      </p:sp>
      <p:pic>
        <p:nvPicPr>
          <p:cNvPr id="107" name="Picture 106"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2924944"/>
            <a:ext cx="8424936" cy="169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Rectangle 107">
            <a:extLst>
              <a:ext uri="{FF2B5EF4-FFF2-40B4-BE49-F238E27FC236}">
                <a16:creationId xmlns:a16="http://schemas.microsoft.com/office/drawing/2014/main" id="{5CC992CE-9CC7-5B4F-A0DC-4AE1FB2B5032}"/>
              </a:ext>
            </a:extLst>
          </p:cNvPr>
          <p:cNvSpPr>
            <a:spLocks noChangeArrowheads="1"/>
          </p:cNvSpPr>
          <p:nvPr/>
        </p:nvSpPr>
        <p:spPr bwMode="auto">
          <a:xfrm>
            <a:off x="130278" y="4817698"/>
            <a:ext cx="8834210" cy="1985049"/>
          </a:xfrm>
          <a:prstGeom prst="rect">
            <a:avLst/>
          </a:prstGeom>
          <a:noFill/>
          <a:ln>
            <a:noFill/>
          </a:ln>
          <a:effectLst/>
          <a:extLst>
            <a:ext uri="{909E8E84-426E-40dd-AFC4-6F175D3DCCD1}">
              <a14:hiddenFill xmlns:lc="http://schemas.openxmlformats.org/drawingml/2006/lockedCanvas" xmlns="" xmlns:a14="http://schemas.microsoft.com/office/drawing/2010/main">
                <a:solidFill>
                  <a:schemeClr val="accent1"/>
                </a:solidFill>
              </a14:hiddenFill>
            </a:ext>
            <a:ext uri="{91240B29-F687-4f45-9708-019B960494DF}">
              <a14:hiddenLine xmlns:lc="http://schemas.openxmlformats.org/drawingml/2006/lockedCanvas" xmlns="" xmlns:a14="http://schemas.microsoft.com/office/drawing/2010/main" w="9525">
                <a:solidFill>
                  <a:schemeClr val="tx1"/>
                </a:solidFill>
                <a:miter lim="800000"/>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85000"/>
              </a:lnSpc>
              <a:spcBef>
                <a:spcPct val="20000"/>
              </a:spcBef>
              <a:buClr>
                <a:srgbClr val="000099"/>
              </a:buClr>
              <a:buSzPct val="100000"/>
              <a:buFont typeface="Wingdings" pitchFamily="2" charset="2"/>
              <a:buChar char="§"/>
            </a:pPr>
            <a:r>
              <a:rPr lang="en-US" altLang="en-US" sz="2400" dirty="0">
                <a:latin typeface="+mn-lt"/>
              </a:rPr>
              <a:t>ACK(n): ACKs all pkts up to, including seq # n – </a:t>
            </a:r>
            <a:r>
              <a:rPr lang="en-US" altLang="en-US" sz="2400" i="1" dirty="0">
                <a:solidFill>
                  <a:srgbClr val="CC0000"/>
                </a:solidFill>
                <a:latin typeface="+mn-lt"/>
              </a:rPr>
              <a:t>“</a:t>
            </a:r>
            <a:r>
              <a:rPr lang="en-US" altLang="ja-JP" sz="2400" i="1" dirty="0">
                <a:solidFill>
                  <a:srgbClr val="CC0000"/>
                </a:solidFill>
                <a:latin typeface="+mn-lt"/>
              </a:rPr>
              <a:t>cumulative ACK”</a:t>
            </a:r>
          </a:p>
          <a:p>
            <a:pPr lvl="1" algn="l">
              <a:lnSpc>
                <a:spcPct val="85000"/>
              </a:lnSpc>
              <a:spcBef>
                <a:spcPct val="20000"/>
              </a:spcBef>
              <a:buClr>
                <a:srgbClr val="000099"/>
              </a:buClr>
              <a:buFont typeface="Arial" panose="020B0604020202020204" pitchFamily="34" charset="0"/>
              <a:buChar char="•"/>
            </a:pPr>
            <a:r>
              <a:rPr lang="en-US" altLang="en-US" sz="2400" dirty="0">
                <a:latin typeface="+mn-lt"/>
              </a:rPr>
              <a:t>may receive duplicate ACKs</a:t>
            </a:r>
            <a:endParaRPr lang="en-US" altLang="en-US" sz="2000" dirty="0">
              <a:latin typeface="+mn-lt"/>
            </a:endParaRPr>
          </a:p>
          <a:p>
            <a:pPr algn="l">
              <a:lnSpc>
                <a:spcPct val="85000"/>
              </a:lnSpc>
              <a:spcBef>
                <a:spcPct val="20000"/>
              </a:spcBef>
              <a:buClr>
                <a:srgbClr val="000099"/>
              </a:buClr>
              <a:buSzPct val="100000"/>
              <a:buFont typeface="Wingdings" pitchFamily="2" charset="2"/>
              <a:buChar char="§"/>
            </a:pPr>
            <a:r>
              <a:rPr lang="en-US" altLang="en-US" sz="2400" dirty="0">
                <a:latin typeface="+mn-lt"/>
              </a:rPr>
              <a:t>timer for oldest in-flight packet</a:t>
            </a:r>
          </a:p>
          <a:p>
            <a:pPr algn="l">
              <a:lnSpc>
                <a:spcPct val="85000"/>
              </a:lnSpc>
              <a:spcBef>
                <a:spcPct val="20000"/>
              </a:spcBef>
              <a:buClr>
                <a:srgbClr val="000099"/>
              </a:buClr>
              <a:buSzPct val="100000"/>
              <a:buFont typeface="Wingdings" pitchFamily="2" charset="2"/>
              <a:buChar char="§"/>
            </a:pPr>
            <a:r>
              <a:rPr lang="en-US" altLang="en-US" sz="2400" i="1" dirty="0">
                <a:latin typeface="+mn-lt"/>
              </a:rPr>
              <a:t>timeout(n):</a:t>
            </a:r>
            <a:r>
              <a:rPr lang="en-US" altLang="en-US" sz="2400" dirty="0">
                <a:latin typeface="+mn-lt"/>
              </a:rPr>
              <a:t> retransmit packet n and all higher seq # packets in window</a:t>
            </a:r>
            <a:endParaRPr lang="en-US" altLang="en-US" sz="2800" dirty="0">
              <a:latin typeface="+mn-lt"/>
            </a:endParaRPr>
          </a:p>
          <a:p>
            <a:pPr algn="l">
              <a:lnSpc>
                <a:spcPct val="85000"/>
              </a:lnSpc>
              <a:spcBef>
                <a:spcPct val="20000"/>
              </a:spcBef>
              <a:buClr>
                <a:srgbClr val="000099"/>
              </a:buClr>
              <a:buSzPct val="65000"/>
              <a:buFont typeface="Wingdings" pitchFamily="2" charset="2"/>
              <a:buChar char="v"/>
            </a:pPr>
            <a:endParaRPr lang="en-US" altLang="en-US" sz="2400" dirty="0">
              <a:latin typeface="Gill Sans MT" panose="020B0502020104020203" pitchFamily="34" charset="77"/>
            </a:endParaRPr>
          </a:p>
        </p:txBody>
      </p:sp>
      <p:sp>
        <p:nvSpPr>
          <p:cNvPr id="109" name="Rectangle 3">
            <a:extLst>
              <a:ext uri="{FF2B5EF4-FFF2-40B4-BE49-F238E27FC236}">
                <a16:creationId xmlns:a16="http://schemas.microsoft.com/office/drawing/2014/main" id="{1D02EA8C-0D47-4345-907B-176DCE82FE33}"/>
              </a:ext>
            </a:extLst>
          </p:cNvPr>
          <p:cNvSpPr txBox="1">
            <a:spLocks noChangeArrowheads="1"/>
          </p:cNvSpPr>
          <p:nvPr/>
        </p:nvSpPr>
        <p:spPr>
          <a:xfrm>
            <a:off x="128121" y="1700808"/>
            <a:ext cx="8836367"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ea typeface="ＭＳ Ｐゴシック" panose="020B0600070205080204" pitchFamily="34" charset="-128"/>
              </a:rPr>
              <a:t>k-bit seq # in pkt header</a:t>
            </a:r>
          </a:p>
          <a:p>
            <a:r>
              <a:rPr lang="ja-JP" altLang="en-US" dirty="0">
                <a:ea typeface="ＭＳ Ｐゴシック" panose="020B0600070205080204" pitchFamily="34" charset="-128"/>
              </a:rPr>
              <a:t>“</a:t>
            </a:r>
            <a:r>
              <a:rPr lang="en-US" altLang="ja-JP" dirty="0">
                <a:ea typeface="ＭＳ Ｐゴシック" panose="020B0600070205080204" pitchFamily="34" charset="-128"/>
              </a:rPr>
              <a:t>window</a:t>
            </a:r>
            <a:r>
              <a:rPr lang="ja-JP" altLang="en-US" dirty="0">
                <a:ea typeface="ＭＳ Ｐゴシック" panose="020B0600070205080204" pitchFamily="34" charset="-128"/>
              </a:rPr>
              <a:t>”</a:t>
            </a:r>
            <a:r>
              <a:rPr lang="en-US" altLang="ja-JP" dirty="0">
                <a:ea typeface="ＭＳ Ｐゴシック" panose="020B0600070205080204" pitchFamily="34" charset="-128"/>
              </a:rPr>
              <a:t> of up to N, consecutive </a:t>
            </a:r>
            <a:r>
              <a:rPr lang="en-US" altLang="ja-JP" dirty="0" err="1">
                <a:ea typeface="ＭＳ Ｐゴシック" panose="020B0600070205080204" pitchFamily="34" charset="-128"/>
              </a:rPr>
              <a:t>unACKed</a:t>
            </a:r>
            <a:r>
              <a:rPr lang="en-US" altLang="ja-JP" dirty="0">
                <a:ea typeface="ＭＳ Ｐゴシック" panose="020B0600070205080204" pitchFamily="34" charset="-128"/>
              </a:rPr>
              <a:t> pkts allowed</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4502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7" name="Rectangle 5"/>
          <p:cNvSpPr>
            <a:spLocks noGrp="1" noChangeArrowheads="1"/>
          </p:cNvSpPr>
          <p:nvPr>
            <p:ph type="ctrTitle"/>
          </p:nvPr>
        </p:nvSpPr>
        <p:spPr/>
        <p:txBody>
          <a:bodyPr/>
          <a:lstStyle/>
          <a:p>
            <a:pPr>
              <a:defRPr/>
            </a:pPr>
            <a:r>
              <a:rPr lang="en-US" dirty="0">
                <a:latin typeface="Gill Sans MT" panose="020B0502020104020203" pitchFamily="34" charset="77"/>
              </a:rPr>
              <a:t>TCP Sequence Numbers</a:t>
            </a:r>
            <a:br>
              <a:rPr lang="en-US" dirty="0">
                <a:latin typeface="Gill Sans MT" panose="020B0502020104020203" pitchFamily="34" charset="77"/>
              </a:rPr>
            </a:br>
            <a:r>
              <a:rPr lang="en-US" sz="4000" dirty="0">
                <a:solidFill>
                  <a:srgbClr val="666666"/>
                </a:solidFill>
                <a:latin typeface="Gill Sans MT" panose="020B0502020104020203" pitchFamily="34" charset="77"/>
              </a:rPr>
              <a:t>ACK</a:t>
            </a:r>
            <a:r>
              <a:rPr lang="en-US" dirty="0">
                <a:solidFill>
                  <a:srgbClr val="666666"/>
                </a:solidFill>
                <a:latin typeface="Gill Sans MT" panose="020B0502020104020203" pitchFamily="34" charset="77"/>
              </a:rPr>
              <a:t>s</a:t>
            </a:r>
          </a:p>
        </p:txBody>
      </p:sp>
      <p:sp>
        <p:nvSpPr>
          <p:cNvPr id="61445" name="Line 3"/>
          <p:cNvSpPr>
            <a:spLocks noChangeShapeType="1"/>
          </p:cNvSpPr>
          <p:nvPr/>
        </p:nvSpPr>
        <p:spPr bwMode="auto">
          <a:xfrm>
            <a:off x="3396724" y="5131950"/>
            <a:ext cx="2590800" cy="50641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46" name="Line 4"/>
          <p:cNvSpPr>
            <a:spLocks noChangeShapeType="1"/>
          </p:cNvSpPr>
          <p:nvPr/>
        </p:nvSpPr>
        <p:spPr bwMode="auto">
          <a:xfrm>
            <a:off x="3411012" y="3363475"/>
            <a:ext cx="2586037"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48" name="Text Box 7"/>
          <p:cNvSpPr txBox="1">
            <a:spLocks noChangeArrowheads="1"/>
          </p:cNvSpPr>
          <p:nvPr/>
        </p:nvSpPr>
        <p:spPr bwMode="auto">
          <a:xfrm>
            <a:off x="2601387" y="2969775"/>
            <a:ext cx="809625" cy="7540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r">
              <a:lnSpc>
                <a:spcPct val="90000"/>
              </a:lnSpc>
            </a:pPr>
            <a:r>
              <a:rPr lang="en-US" altLang="x-none"/>
              <a:t>User</a:t>
            </a:r>
          </a:p>
          <a:p>
            <a:pPr algn="r">
              <a:lnSpc>
                <a:spcPct val="90000"/>
              </a:lnSpc>
            </a:pPr>
            <a:r>
              <a:rPr lang="en-US" altLang="x-none"/>
              <a:t>types</a:t>
            </a:r>
          </a:p>
          <a:p>
            <a:pPr algn="r">
              <a:lnSpc>
                <a:spcPct val="90000"/>
              </a:lnSpc>
            </a:pPr>
            <a:r>
              <a:rPr lang="ja-JP" altLang="en-US"/>
              <a:t>‘</a:t>
            </a:r>
            <a:r>
              <a:rPr lang="en-US" altLang="ja-JP"/>
              <a:t>C</a:t>
            </a:r>
            <a:r>
              <a:rPr lang="ja-JP" altLang="en-US"/>
              <a:t>’</a:t>
            </a:r>
            <a:endParaRPr lang="en-US" altLang="x-none" sz="1000"/>
          </a:p>
        </p:txBody>
      </p:sp>
      <p:sp>
        <p:nvSpPr>
          <p:cNvPr id="61449" name="Text Box 8"/>
          <p:cNvSpPr txBox="1">
            <a:spLocks noChangeArrowheads="1"/>
          </p:cNvSpPr>
          <p:nvPr/>
        </p:nvSpPr>
        <p:spPr bwMode="auto">
          <a:xfrm>
            <a:off x="2350562" y="4582675"/>
            <a:ext cx="1084262" cy="974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r">
              <a:lnSpc>
                <a:spcPct val="90000"/>
              </a:lnSpc>
            </a:pPr>
            <a:r>
              <a:rPr lang="en-US" altLang="x-none"/>
              <a:t>host ACKs</a:t>
            </a:r>
          </a:p>
          <a:p>
            <a:pPr algn="r">
              <a:lnSpc>
                <a:spcPct val="90000"/>
              </a:lnSpc>
            </a:pPr>
            <a:r>
              <a:rPr lang="en-US" altLang="x-none"/>
              <a:t>receipt </a:t>
            </a:r>
          </a:p>
          <a:p>
            <a:pPr algn="r">
              <a:lnSpc>
                <a:spcPct val="90000"/>
              </a:lnSpc>
            </a:pPr>
            <a:r>
              <a:rPr lang="en-US" altLang="x-none"/>
              <a:t>of echoed</a:t>
            </a:r>
          </a:p>
          <a:p>
            <a:pPr algn="r">
              <a:lnSpc>
                <a:spcPct val="90000"/>
              </a:lnSpc>
            </a:pPr>
            <a:r>
              <a:rPr lang="ja-JP" altLang="en-US"/>
              <a:t>‘</a:t>
            </a:r>
            <a:r>
              <a:rPr lang="en-US" altLang="ja-JP"/>
              <a:t>C</a:t>
            </a:r>
            <a:r>
              <a:rPr lang="ja-JP" altLang="en-US"/>
              <a:t>’</a:t>
            </a:r>
            <a:endParaRPr lang="en-US" altLang="x-none" sz="1000"/>
          </a:p>
        </p:txBody>
      </p:sp>
      <p:sp>
        <p:nvSpPr>
          <p:cNvPr id="61450" name="Text Box 9"/>
          <p:cNvSpPr txBox="1">
            <a:spLocks noChangeArrowheads="1"/>
          </p:cNvSpPr>
          <p:nvPr/>
        </p:nvSpPr>
        <p:spPr bwMode="auto">
          <a:xfrm>
            <a:off x="6011337" y="3704788"/>
            <a:ext cx="1138237" cy="1069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r>
              <a:rPr lang="en-US" altLang="x-none"/>
              <a:t>host ACKs</a:t>
            </a:r>
          </a:p>
          <a:p>
            <a:pPr algn="l"/>
            <a:r>
              <a:rPr lang="en-US" altLang="x-none"/>
              <a:t>receipt of</a:t>
            </a:r>
          </a:p>
          <a:p>
            <a:pPr algn="l"/>
            <a:r>
              <a:rPr lang="ja-JP" altLang="en-US"/>
              <a:t>‘</a:t>
            </a:r>
            <a:r>
              <a:rPr lang="en-US" altLang="ja-JP"/>
              <a:t>C</a:t>
            </a:r>
            <a:r>
              <a:rPr lang="ja-JP" altLang="en-US"/>
              <a:t>’</a:t>
            </a:r>
            <a:r>
              <a:rPr lang="en-US" altLang="ja-JP"/>
              <a:t>, echoes</a:t>
            </a:r>
          </a:p>
          <a:p>
            <a:pPr algn="l"/>
            <a:r>
              <a:rPr lang="en-US" altLang="x-none"/>
              <a:t>back </a:t>
            </a:r>
            <a:r>
              <a:rPr lang="ja-JP" altLang="en-US"/>
              <a:t>‘</a:t>
            </a:r>
            <a:r>
              <a:rPr lang="en-US" altLang="ja-JP"/>
              <a:t>C</a:t>
            </a:r>
            <a:r>
              <a:rPr lang="ja-JP" altLang="en-US"/>
              <a:t>’</a:t>
            </a:r>
            <a:endParaRPr lang="en-US" altLang="x-none"/>
          </a:p>
        </p:txBody>
      </p:sp>
      <p:sp>
        <p:nvSpPr>
          <p:cNvPr id="61451" name="Line 10"/>
          <p:cNvSpPr>
            <a:spLocks noChangeShapeType="1"/>
          </p:cNvSpPr>
          <p:nvPr/>
        </p:nvSpPr>
        <p:spPr bwMode="auto">
          <a:xfrm flipH="1">
            <a:off x="3401487" y="4136588"/>
            <a:ext cx="2554287" cy="8001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52" name="Text Box 11"/>
          <p:cNvSpPr txBox="1">
            <a:spLocks noChangeArrowheads="1"/>
          </p:cNvSpPr>
          <p:nvPr/>
        </p:nvSpPr>
        <p:spPr bwMode="auto">
          <a:xfrm>
            <a:off x="3595162" y="5939988"/>
            <a:ext cx="224933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solidFill>
                  <a:srgbClr val="000099"/>
                </a:solidFill>
                <a:latin typeface="Gill Sans MT" panose="020B0502020104020203" pitchFamily="34" charset="77"/>
              </a:rPr>
              <a:t>Simple telnet scenario</a:t>
            </a:r>
            <a:endParaRPr lang="en-US" sz="1000" dirty="0">
              <a:solidFill>
                <a:srgbClr val="000099"/>
              </a:solidFill>
              <a:latin typeface="Gill Sans MT" panose="020B0502020104020203" pitchFamily="34" charset="77"/>
            </a:endParaRPr>
          </a:p>
        </p:txBody>
      </p:sp>
      <p:sp>
        <p:nvSpPr>
          <p:cNvPr id="61453" name="Text Box 13"/>
          <p:cNvSpPr txBox="1">
            <a:spLocks noChangeArrowheads="1"/>
          </p:cNvSpPr>
          <p:nvPr/>
        </p:nvSpPr>
        <p:spPr bwMode="auto">
          <a:xfrm>
            <a:off x="5585887" y="2079188"/>
            <a:ext cx="7731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B</a:t>
            </a:r>
          </a:p>
        </p:txBody>
      </p:sp>
      <p:sp>
        <p:nvSpPr>
          <p:cNvPr id="61454" name="Text Box 17"/>
          <p:cNvSpPr txBox="1">
            <a:spLocks noChangeArrowheads="1"/>
          </p:cNvSpPr>
          <p:nvPr/>
        </p:nvSpPr>
        <p:spPr bwMode="auto">
          <a:xfrm>
            <a:off x="3015724" y="2085538"/>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A</a:t>
            </a:r>
          </a:p>
        </p:txBody>
      </p:sp>
      <p:sp>
        <p:nvSpPr>
          <p:cNvPr id="61455" name="Rectangle 18"/>
          <p:cNvSpPr>
            <a:spLocks noChangeArrowheads="1"/>
          </p:cNvSpPr>
          <p:nvPr/>
        </p:nvSpPr>
        <p:spPr bwMode="auto">
          <a:xfrm>
            <a:off x="4223812" y="3455550"/>
            <a:ext cx="814387" cy="3794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56" name="Text Box 19"/>
          <p:cNvSpPr txBox="1">
            <a:spLocks noChangeArrowheads="1"/>
          </p:cNvSpPr>
          <p:nvPr/>
        </p:nvSpPr>
        <p:spPr bwMode="auto">
          <a:xfrm>
            <a:off x="3515787" y="3507938"/>
            <a:ext cx="24225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r>
              <a:rPr lang="en-US" altLang="x-none" sz="1400"/>
              <a:t>Seq=42, ACK=79, data = </a:t>
            </a:r>
            <a:r>
              <a:rPr lang="ja-JP" altLang="en-US" sz="1400"/>
              <a:t>‘</a:t>
            </a:r>
            <a:r>
              <a:rPr lang="en-US" altLang="ja-JP" sz="1400"/>
              <a:t>C</a:t>
            </a:r>
            <a:r>
              <a:rPr lang="ja-JP" altLang="en-US" sz="1400"/>
              <a:t>’</a:t>
            </a:r>
            <a:endParaRPr lang="en-US" altLang="x-none" sz="1400"/>
          </a:p>
        </p:txBody>
      </p:sp>
      <p:sp>
        <p:nvSpPr>
          <p:cNvPr id="61457" name="Rectangle 20"/>
          <p:cNvSpPr>
            <a:spLocks noChangeArrowheads="1"/>
          </p:cNvSpPr>
          <p:nvPr/>
        </p:nvSpPr>
        <p:spPr bwMode="auto">
          <a:xfrm>
            <a:off x="4258737" y="4414400"/>
            <a:ext cx="823912" cy="2460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58" name="Text Box 21"/>
          <p:cNvSpPr txBox="1">
            <a:spLocks noChangeArrowheads="1"/>
          </p:cNvSpPr>
          <p:nvPr/>
        </p:nvSpPr>
        <p:spPr bwMode="auto">
          <a:xfrm>
            <a:off x="3518962" y="4403288"/>
            <a:ext cx="2417762"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r>
              <a:rPr lang="en-US" altLang="x-none" sz="1400">
                <a:latin typeface="Arial" charset="0"/>
              </a:rPr>
              <a:t>Seq=79, ACK=43, data = </a:t>
            </a:r>
            <a:r>
              <a:rPr lang="ja-JP" altLang="en-US" sz="1400">
                <a:latin typeface="Arial" charset="0"/>
              </a:rPr>
              <a:t>‘</a:t>
            </a:r>
            <a:r>
              <a:rPr lang="en-US" altLang="ja-JP" sz="1400">
                <a:latin typeface="Arial" charset="0"/>
              </a:rPr>
              <a:t>C</a:t>
            </a:r>
            <a:r>
              <a:rPr lang="ja-JP" altLang="en-US" sz="1400">
                <a:latin typeface="Arial" charset="0"/>
              </a:rPr>
              <a:t>’</a:t>
            </a:r>
            <a:endParaRPr lang="en-US" altLang="x-none" sz="1000">
              <a:latin typeface="Times New Roman" charset="0"/>
            </a:endParaRPr>
          </a:p>
        </p:txBody>
      </p:sp>
      <p:sp>
        <p:nvSpPr>
          <p:cNvPr id="61459" name="Rectangle 22"/>
          <p:cNvSpPr>
            <a:spLocks noChangeArrowheads="1"/>
          </p:cNvSpPr>
          <p:nvPr/>
        </p:nvSpPr>
        <p:spPr bwMode="auto">
          <a:xfrm>
            <a:off x="4325412" y="5262125"/>
            <a:ext cx="958850" cy="3571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1460" name="Text Box 23"/>
          <p:cNvSpPr txBox="1">
            <a:spLocks noChangeArrowheads="1"/>
          </p:cNvSpPr>
          <p:nvPr/>
        </p:nvSpPr>
        <p:spPr bwMode="auto">
          <a:xfrm>
            <a:off x="4004737" y="5276413"/>
            <a:ext cx="15652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latin typeface="Arial" charset="0"/>
              </a:rPr>
              <a:t>Seq=43, ACK=80</a:t>
            </a:r>
            <a:endParaRPr lang="en-US" sz="1000">
              <a:latin typeface="Times New Roman" charset="0"/>
            </a:endParaRPr>
          </a:p>
        </p:txBody>
      </p:sp>
      <p:sp>
        <p:nvSpPr>
          <p:cNvPr id="61461" name="Line 24"/>
          <p:cNvSpPr>
            <a:spLocks noChangeShapeType="1"/>
          </p:cNvSpPr>
          <p:nvPr/>
        </p:nvSpPr>
        <p:spPr bwMode="auto">
          <a:xfrm>
            <a:off x="3388787" y="3122175"/>
            <a:ext cx="0" cy="258762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1462" name="Line 25"/>
          <p:cNvSpPr>
            <a:spLocks noChangeShapeType="1"/>
          </p:cNvSpPr>
          <p:nvPr/>
        </p:nvSpPr>
        <p:spPr bwMode="auto">
          <a:xfrm>
            <a:off x="6051024" y="3174563"/>
            <a:ext cx="0" cy="2587625"/>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76822" name="Group 27"/>
          <p:cNvGrpSpPr>
            <a:grpSpLocks/>
          </p:cNvGrpSpPr>
          <p:nvPr/>
        </p:nvGrpSpPr>
        <p:grpSpPr bwMode="auto">
          <a:xfrm>
            <a:off x="2880787" y="2301438"/>
            <a:ext cx="755650" cy="782637"/>
            <a:chOff x="-44" y="1473"/>
            <a:chExt cx="981" cy="1105"/>
          </a:xfrm>
        </p:grpSpPr>
        <p:pic>
          <p:nvPicPr>
            <p:cNvPr id="76826" name="Picture 2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7" name="Freeform 2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76823" name="Group 30"/>
          <p:cNvGrpSpPr>
            <a:grpSpLocks/>
          </p:cNvGrpSpPr>
          <p:nvPr/>
        </p:nvGrpSpPr>
        <p:grpSpPr bwMode="auto">
          <a:xfrm flipH="1">
            <a:off x="5743049" y="2341125"/>
            <a:ext cx="788988" cy="862013"/>
            <a:chOff x="-44" y="1473"/>
            <a:chExt cx="981" cy="1105"/>
          </a:xfrm>
        </p:grpSpPr>
        <p:pic>
          <p:nvPicPr>
            <p:cNvPr id="76824" name="Picture 3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5" name="Freeform 3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extLst>
      <p:ext uri="{BB962C8B-B14F-4D97-AF65-F5344CB8AC3E}">
        <p14:creationId xmlns:p14="http://schemas.microsoft.com/office/powerpoint/2010/main" val="121774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1026"/>
          <p:cNvSpPr>
            <a:spLocks noGrp="1" noChangeArrowheads="1"/>
          </p:cNvSpPr>
          <p:nvPr>
            <p:ph type="ctrTitle"/>
          </p:nvPr>
        </p:nvSpPr>
        <p:spPr>
          <a:xfrm>
            <a:off x="395536" y="548680"/>
            <a:ext cx="6768752" cy="1152128"/>
          </a:xfrm>
        </p:spPr>
        <p:txBody>
          <a:bodyPr/>
          <a:lstStyle/>
          <a:p>
            <a:pPr>
              <a:defRPr/>
            </a:pPr>
            <a:r>
              <a:rPr lang="en-US" dirty="0">
                <a:latin typeface="Gill Sans MT" panose="020B0502020104020203" pitchFamily="34" charset="77"/>
              </a:rPr>
              <a:t>TCP Round Trip Time</a:t>
            </a:r>
            <a:br>
              <a:rPr lang="en-US" dirty="0">
                <a:latin typeface="Gill Sans MT" panose="020B0502020104020203" pitchFamily="34" charset="77"/>
              </a:rPr>
            </a:br>
            <a:r>
              <a:rPr lang="en-US" dirty="0">
                <a:solidFill>
                  <a:srgbClr val="666666"/>
                </a:solidFill>
                <a:latin typeface="Gill Sans MT" panose="020B0502020104020203" pitchFamily="34" charset="77"/>
              </a:rPr>
              <a:t>Timeout</a:t>
            </a:r>
            <a:endParaRPr lang="en-US" sz="4800" dirty="0">
              <a:latin typeface="Gill Sans MT" panose="020B0502020104020203" pitchFamily="34" charset="77"/>
            </a:endParaRPr>
          </a:p>
        </p:txBody>
      </p:sp>
      <p:sp>
        <p:nvSpPr>
          <p:cNvPr id="62470" name="Rectangle 1027"/>
          <p:cNvSpPr>
            <a:spLocks noGrp="1" noChangeArrowheads="1"/>
          </p:cNvSpPr>
          <p:nvPr>
            <p:ph type="body" sz="half" idx="4294967295"/>
          </p:nvPr>
        </p:nvSpPr>
        <p:spPr>
          <a:xfrm>
            <a:off x="194952" y="1848194"/>
            <a:ext cx="4572000" cy="4648200"/>
          </a:xfrm>
          <a:prstGeom prst="rect">
            <a:avLst/>
          </a:prstGeom>
        </p:spPr>
        <p:txBody>
          <a:bodyPr/>
          <a:lstStyle/>
          <a:p>
            <a:pPr>
              <a:buFont typeface="Wingdings" charset="0"/>
              <a:buNone/>
              <a:defRPr/>
            </a:pPr>
            <a:r>
              <a:rPr lang="en-US" sz="3200" u="sng" dirty="0">
                <a:solidFill>
                  <a:srgbClr val="FF0000"/>
                </a:solidFill>
                <a:latin typeface="Gill Sans MT" panose="020B0502020104020203" pitchFamily="34" charset="77"/>
              </a:rPr>
              <a:t>Q:</a:t>
            </a:r>
            <a:r>
              <a:rPr lang="en-US" sz="3200" dirty="0">
                <a:latin typeface="Gill Sans MT" panose="020B0502020104020203" pitchFamily="34" charset="77"/>
              </a:rPr>
              <a:t> how to set TCP timeout value?</a:t>
            </a:r>
          </a:p>
          <a:p>
            <a:pPr>
              <a:lnSpc>
                <a:spcPct val="90000"/>
              </a:lnSpc>
              <a:defRPr/>
            </a:pPr>
            <a:r>
              <a:rPr lang="en-US" dirty="0">
                <a:latin typeface="Gill Sans MT" panose="020B0502020104020203" pitchFamily="34" charset="77"/>
              </a:rPr>
              <a:t>longer than RTT</a:t>
            </a:r>
          </a:p>
          <a:p>
            <a:pPr lvl="1">
              <a:lnSpc>
                <a:spcPct val="90000"/>
              </a:lnSpc>
              <a:buFont typeface="Arial"/>
              <a:buChar char="•"/>
              <a:defRPr/>
            </a:pPr>
            <a:r>
              <a:rPr lang="en-US" dirty="0">
                <a:latin typeface="Gill Sans MT" panose="020B0502020104020203" pitchFamily="34" charset="77"/>
              </a:rPr>
              <a:t>but RTT varies</a:t>
            </a:r>
          </a:p>
          <a:p>
            <a:pPr>
              <a:lnSpc>
                <a:spcPct val="90000"/>
              </a:lnSpc>
              <a:defRPr/>
            </a:pPr>
            <a:r>
              <a:rPr lang="en-US" i="1" dirty="0">
                <a:latin typeface="Gill Sans MT" panose="020B0502020104020203" pitchFamily="34" charset="77"/>
              </a:rPr>
              <a:t>too short:</a:t>
            </a:r>
            <a:r>
              <a:rPr lang="en-US" dirty="0">
                <a:latin typeface="Gill Sans MT" panose="020B0502020104020203" pitchFamily="34" charset="77"/>
              </a:rPr>
              <a:t> premature timeout, unnecessary retransmissions</a:t>
            </a:r>
          </a:p>
          <a:p>
            <a:pPr>
              <a:lnSpc>
                <a:spcPct val="90000"/>
              </a:lnSpc>
              <a:defRPr/>
            </a:pPr>
            <a:r>
              <a:rPr lang="en-US" i="1" dirty="0">
                <a:latin typeface="Gill Sans MT" panose="020B0502020104020203" pitchFamily="34" charset="77"/>
              </a:rPr>
              <a:t>too long:</a:t>
            </a:r>
            <a:r>
              <a:rPr lang="en-US" dirty="0">
                <a:latin typeface="Gill Sans MT" panose="020B0502020104020203" pitchFamily="34" charset="77"/>
              </a:rPr>
              <a:t> slow reaction to segment loss</a:t>
            </a:r>
          </a:p>
        </p:txBody>
      </p:sp>
      <p:sp>
        <p:nvSpPr>
          <p:cNvPr id="62471" name="Rectangle 1028"/>
          <p:cNvSpPr>
            <a:spLocks noGrp="1" noChangeArrowheads="1"/>
          </p:cNvSpPr>
          <p:nvPr>
            <p:ph type="body" sz="half" idx="4294967295"/>
          </p:nvPr>
        </p:nvSpPr>
        <p:spPr>
          <a:xfrm>
            <a:off x="4572000" y="1848194"/>
            <a:ext cx="4572000" cy="4648200"/>
          </a:xfrm>
          <a:prstGeom prst="rect">
            <a:avLst/>
          </a:prstGeom>
        </p:spPr>
        <p:txBody>
          <a:bodyPr/>
          <a:lstStyle/>
          <a:p>
            <a:pPr>
              <a:buFont typeface="Wingdings" charset="2"/>
              <a:buNone/>
            </a:pPr>
            <a:r>
              <a:rPr lang="en-US" altLang="x-none" u="sng" dirty="0">
                <a:solidFill>
                  <a:srgbClr val="FF0000"/>
                </a:solidFill>
                <a:latin typeface="Gill Sans MT" panose="020B0502020104020203" pitchFamily="34" charset="77"/>
                <a:ea typeface="ＭＳ Ｐゴシック" charset="-128"/>
              </a:rPr>
              <a:t>Q:</a:t>
            </a:r>
            <a:r>
              <a:rPr lang="en-US" altLang="x-none" dirty="0">
                <a:latin typeface="Gill Sans MT" panose="020B0502020104020203" pitchFamily="34" charset="77"/>
                <a:ea typeface="ＭＳ Ｐゴシック" charset="-128"/>
              </a:rPr>
              <a:t> how to estimate RTT?</a:t>
            </a:r>
          </a:p>
          <a:p>
            <a:r>
              <a:rPr lang="en-US" altLang="x-none" sz="2400" b="1" dirty="0" err="1">
                <a:solidFill>
                  <a:srgbClr val="000099"/>
                </a:solidFill>
                <a:latin typeface="Courier" pitchFamily="2" charset="0"/>
                <a:ea typeface="ＭＳ Ｐゴシック" charset="-128"/>
              </a:rPr>
              <a:t>SampleRTT</a:t>
            </a:r>
            <a:r>
              <a:rPr lang="en-US" altLang="x-none" sz="2400" dirty="0">
                <a:solidFill>
                  <a:srgbClr val="000099"/>
                </a:solidFill>
                <a:latin typeface="Gill Sans MT" panose="020B0502020104020203" pitchFamily="34" charset="77"/>
                <a:ea typeface="ＭＳ Ｐゴシック" charset="-128"/>
              </a:rPr>
              <a:t>:</a:t>
            </a:r>
            <a:r>
              <a:rPr lang="en-US" altLang="x-none" sz="2400" dirty="0">
                <a:latin typeface="Gill Sans MT" panose="020B0502020104020203" pitchFamily="34" charset="77"/>
                <a:ea typeface="ＭＳ Ｐゴシック" charset="-128"/>
              </a:rPr>
              <a:t> measured time from segment transmission until ACK receipt</a:t>
            </a:r>
          </a:p>
          <a:p>
            <a:pPr lvl="1">
              <a:buFont typeface="Arial" panose="020B0604020202020204" pitchFamily="34" charset="0"/>
              <a:buChar char="•"/>
            </a:pPr>
            <a:r>
              <a:rPr lang="en-US" altLang="x-none" dirty="0">
                <a:latin typeface="Gill Sans MT" panose="020B0502020104020203" pitchFamily="34" charset="77"/>
                <a:ea typeface="ＭＳ Ｐゴシック" charset="-128"/>
              </a:rPr>
              <a:t>ignore retransmissions</a:t>
            </a:r>
          </a:p>
          <a:p>
            <a:r>
              <a:rPr lang="en-US" altLang="x-none" sz="2400" b="1" dirty="0" err="1">
                <a:latin typeface="Courier" pitchFamily="2" charset="0"/>
                <a:ea typeface="ＭＳ Ｐゴシック" charset="-128"/>
              </a:rPr>
              <a:t>SampleRTT</a:t>
            </a:r>
            <a:r>
              <a:rPr lang="en-US" altLang="x-none" sz="2400" dirty="0">
                <a:latin typeface="Gill Sans MT" panose="020B0502020104020203" pitchFamily="34" charset="77"/>
                <a:ea typeface="ＭＳ Ｐゴシック" charset="-128"/>
              </a:rPr>
              <a:t> will vary, want estimated RTT </a:t>
            </a:r>
            <a:r>
              <a:rPr lang="ja-JP" altLang="en-US" sz="2400" dirty="0">
                <a:latin typeface="Gill Sans MT" panose="020B0502020104020203" pitchFamily="34" charset="77"/>
                <a:ea typeface="ＭＳ Ｐゴシック" charset="-128"/>
              </a:rPr>
              <a:t>“</a:t>
            </a:r>
            <a:r>
              <a:rPr lang="en-US" altLang="ja-JP" sz="2400" dirty="0">
                <a:latin typeface="Gill Sans MT" panose="020B0502020104020203" pitchFamily="34" charset="77"/>
                <a:ea typeface="ＭＳ Ｐゴシック" charset="-128"/>
              </a:rPr>
              <a:t>smoother</a:t>
            </a:r>
            <a:r>
              <a:rPr lang="ja-JP" altLang="en-US" sz="2400" dirty="0">
                <a:latin typeface="Gill Sans MT" panose="020B0502020104020203" pitchFamily="34" charset="77"/>
                <a:ea typeface="ＭＳ Ｐゴシック" charset="-128"/>
              </a:rPr>
              <a:t>”</a:t>
            </a:r>
            <a:endParaRPr lang="en-US" altLang="ja-JP" dirty="0">
              <a:latin typeface="Gill Sans MT" panose="020B0502020104020203" pitchFamily="34" charset="77"/>
              <a:ea typeface="ＭＳ Ｐゴシック" charset="-128"/>
            </a:endParaRPr>
          </a:p>
          <a:p>
            <a:pPr lvl="1">
              <a:buFont typeface="Arial" panose="020B0604020202020204" pitchFamily="34" charset="0"/>
              <a:buChar char="•"/>
            </a:pPr>
            <a:r>
              <a:rPr lang="en-US" altLang="x-none" dirty="0">
                <a:latin typeface="Gill Sans MT" panose="020B0502020104020203" pitchFamily="34" charset="77"/>
                <a:ea typeface="ＭＳ Ｐゴシック" charset="-128"/>
              </a:rPr>
              <a:t>average several </a:t>
            </a:r>
            <a:r>
              <a:rPr lang="en-US" altLang="x-none" i="1" dirty="0">
                <a:latin typeface="Gill Sans MT" panose="020B0502020104020203" pitchFamily="34" charset="77"/>
                <a:ea typeface="ＭＳ Ｐゴシック" charset="-128"/>
              </a:rPr>
              <a:t>recent</a:t>
            </a:r>
            <a:r>
              <a:rPr lang="en-US" altLang="x-none" dirty="0">
                <a:latin typeface="Gill Sans MT" panose="020B0502020104020203" pitchFamily="34" charset="77"/>
                <a:ea typeface="ＭＳ Ｐゴシック" charset="-128"/>
              </a:rPr>
              <a:t> measurements, not just current </a:t>
            </a:r>
            <a:r>
              <a:rPr lang="en-US" altLang="x-none" b="1" dirty="0" err="1">
                <a:latin typeface="Courier" pitchFamily="2" charset="0"/>
                <a:ea typeface="ＭＳ Ｐゴシック" charset="-128"/>
              </a:rPr>
              <a:t>SampleRTT</a:t>
            </a:r>
            <a:endParaRPr lang="en-US" altLang="x-none" dirty="0">
              <a:latin typeface="Courier" pitchFamily="2" charset="0"/>
              <a:ea typeface="ＭＳ Ｐゴシック" charset="-128"/>
            </a:endParaRPr>
          </a:p>
        </p:txBody>
      </p:sp>
    </p:spTree>
    <p:extLst>
      <p:ext uri="{BB962C8B-B14F-4D97-AF65-F5344CB8AC3E}">
        <p14:creationId xmlns:p14="http://schemas.microsoft.com/office/powerpoint/2010/main" val="111870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11"/>
          <p:cNvSpPr>
            <a:spLocks noGrp="1" noChangeArrowheads="1"/>
          </p:cNvSpPr>
          <p:nvPr>
            <p:ph type="ctrTitle"/>
          </p:nvPr>
        </p:nvSpPr>
        <p:spPr/>
        <p:txBody>
          <a:bodyPr/>
          <a:lstStyle/>
          <a:p>
            <a:pPr>
              <a:defRPr/>
            </a:pPr>
            <a:r>
              <a:rPr lang="en-US" dirty="0">
                <a:latin typeface="Gill Sans MT" panose="020B0502020104020203" pitchFamily="34" charset="77"/>
              </a:rPr>
              <a:t>TCP Round Trip Time</a:t>
            </a:r>
            <a:br>
              <a:rPr lang="en-US" dirty="0">
                <a:latin typeface="Gill Sans MT" panose="020B0502020104020203" pitchFamily="34" charset="77"/>
              </a:rPr>
            </a:br>
            <a:r>
              <a:rPr lang="en-US" dirty="0">
                <a:solidFill>
                  <a:srgbClr val="666666"/>
                </a:solidFill>
                <a:latin typeface="Gill Sans MT" panose="020B0502020104020203" pitchFamily="34" charset="77"/>
              </a:rPr>
              <a:t>Timeout</a:t>
            </a:r>
            <a:endParaRPr lang="en-US" dirty="0">
              <a:latin typeface="Gill Sans MT" panose="020B0502020104020203" pitchFamily="34" charset="77"/>
            </a:endParaRPr>
          </a:p>
        </p:txBody>
      </p:sp>
      <p:pic>
        <p:nvPicPr>
          <p:cNvPr id="7886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871084"/>
            <a:ext cx="5832648" cy="399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Rectangle 4"/>
          <p:cNvSpPr>
            <a:spLocks noChangeArrowheads="1"/>
          </p:cNvSpPr>
          <p:nvPr/>
        </p:nvSpPr>
        <p:spPr bwMode="auto">
          <a:xfrm>
            <a:off x="395536" y="1836738"/>
            <a:ext cx="7835652"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lnSpc>
                <a:spcPct val="75000"/>
              </a:lnSpc>
              <a:spcBef>
                <a:spcPct val="20000"/>
              </a:spcBef>
              <a:buClr>
                <a:srgbClr val="000099"/>
              </a:buClr>
              <a:buSzPct val="100000"/>
              <a:buFont typeface="Arial" panose="020B0604020202020204" pitchFamily="34" charset="0"/>
              <a:buChar char="•"/>
              <a:defRPr/>
            </a:pPr>
            <a:r>
              <a:rPr lang="en-US" sz="2400" b="1" dirty="0" err="1">
                <a:latin typeface="Courier" pitchFamily="2" charset="0"/>
                <a:ea typeface="ＭＳ Ｐゴシック" charset="0"/>
                <a:cs typeface="Courier New" panose="02070309020205020404" pitchFamily="49" charset="0"/>
              </a:rPr>
              <a:t>EstimatedRTT</a:t>
            </a:r>
            <a:r>
              <a:rPr lang="en-US" sz="2400" dirty="0">
                <a:latin typeface="Gill Sans MT" charset="0"/>
                <a:ea typeface="ＭＳ Ｐゴシック" charset="0"/>
              </a:rPr>
              <a:t>:</a:t>
            </a:r>
          </a:p>
          <a:p>
            <a:pPr marL="800100" lvl="1" indent="-342900">
              <a:lnSpc>
                <a:spcPct val="75000"/>
              </a:lnSpc>
              <a:spcBef>
                <a:spcPct val="20000"/>
              </a:spcBef>
              <a:buClr>
                <a:srgbClr val="000099"/>
              </a:buClr>
              <a:buSzPct val="100000"/>
              <a:buFont typeface="Arial" panose="020B0604020202020204" pitchFamily="34" charset="0"/>
              <a:buChar char="•"/>
              <a:defRPr/>
            </a:pPr>
            <a:r>
              <a:rPr lang="en-US" sz="2400" dirty="0">
                <a:latin typeface="Gill Sans MT" charset="0"/>
                <a:ea typeface="ＭＳ Ｐゴシック" charset="0"/>
              </a:rPr>
              <a:t>Exponential weighted moving average</a:t>
            </a:r>
          </a:p>
          <a:p>
            <a:pPr marL="800100" lvl="1" indent="-342900">
              <a:lnSpc>
                <a:spcPct val="75000"/>
              </a:lnSpc>
              <a:spcBef>
                <a:spcPct val="20000"/>
              </a:spcBef>
              <a:buClr>
                <a:srgbClr val="000099"/>
              </a:buClr>
              <a:buSzPct val="100000"/>
              <a:buFont typeface="Arial" panose="020B0604020202020204" pitchFamily="34" charset="0"/>
              <a:buChar char="•"/>
              <a:defRPr/>
            </a:pPr>
            <a:r>
              <a:rPr lang="en-US" sz="2400" dirty="0">
                <a:latin typeface="Gill Sans MT" charset="0"/>
                <a:ea typeface="ＭＳ Ｐゴシック" charset="0"/>
              </a:rPr>
              <a:t>Influence of past sample decreases exponentially fast</a:t>
            </a:r>
          </a:p>
        </p:txBody>
      </p:sp>
    </p:spTree>
    <p:extLst>
      <p:ext uri="{BB962C8B-B14F-4D97-AF65-F5344CB8AC3E}">
        <p14:creationId xmlns:p14="http://schemas.microsoft.com/office/powerpoint/2010/main" val="87426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9" name="Rectangle 11"/>
          <p:cNvSpPr>
            <a:spLocks noGrp="1" noChangeArrowheads="1"/>
          </p:cNvSpPr>
          <p:nvPr>
            <p:ph type="ctrTitle"/>
          </p:nvPr>
        </p:nvSpPr>
        <p:spPr/>
        <p:txBody>
          <a:bodyPr/>
          <a:lstStyle/>
          <a:p>
            <a:pPr>
              <a:defRPr/>
            </a:pPr>
            <a:r>
              <a:rPr lang="en-US" dirty="0">
                <a:latin typeface="Gill Sans MT" panose="020B0502020104020203" pitchFamily="34" charset="77"/>
              </a:rPr>
              <a:t>TCP Round Trip Time</a:t>
            </a:r>
            <a:br>
              <a:rPr lang="en-US" dirty="0">
                <a:latin typeface="Gill Sans MT" panose="020B0502020104020203" pitchFamily="34" charset="77"/>
              </a:rPr>
            </a:br>
            <a:r>
              <a:rPr lang="en-US" dirty="0">
                <a:solidFill>
                  <a:srgbClr val="666666"/>
                </a:solidFill>
                <a:latin typeface="Gill Sans MT" panose="020B0502020104020203" pitchFamily="34" charset="77"/>
              </a:rPr>
              <a:t>Timeout</a:t>
            </a:r>
          </a:p>
        </p:txBody>
      </p:sp>
      <p:sp>
        <p:nvSpPr>
          <p:cNvPr id="64516" name="Rectangle 5"/>
          <p:cNvSpPr>
            <a:spLocks noGrp="1" noChangeArrowheads="1"/>
          </p:cNvSpPr>
          <p:nvPr>
            <p:ph type="body" sz="half" idx="4294967295"/>
          </p:nvPr>
        </p:nvSpPr>
        <p:spPr>
          <a:xfrm>
            <a:off x="298699" y="1784640"/>
            <a:ext cx="7918450" cy="1495425"/>
          </a:xfrm>
          <a:prstGeom prst="rect">
            <a:avLst/>
          </a:prstGeom>
        </p:spPr>
        <p:txBody>
          <a:bodyPr/>
          <a:lstStyle/>
          <a:p>
            <a:pPr>
              <a:lnSpc>
                <a:spcPct val="90000"/>
              </a:lnSpc>
            </a:pPr>
            <a:r>
              <a:rPr lang="en-US" altLang="x-none" dirty="0">
                <a:solidFill>
                  <a:srgbClr val="000099"/>
                </a:solidFill>
                <a:latin typeface="Gill Sans MT" panose="020B0502020104020203" pitchFamily="34" charset="77"/>
                <a:ea typeface="ＭＳ Ｐゴシック" charset="-128"/>
              </a:rPr>
              <a:t>Timeout interval:</a:t>
            </a:r>
            <a:r>
              <a:rPr lang="en-US" altLang="x-none" sz="2400" b="1" dirty="0">
                <a:latin typeface="Gill Sans MT" panose="020B0502020104020203" pitchFamily="34" charset="77"/>
                <a:ea typeface="ＭＳ Ｐゴシック" charset="-128"/>
              </a:rPr>
              <a:t> </a:t>
            </a:r>
            <a:r>
              <a:rPr lang="en-US" altLang="x-none" sz="2800" b="1" dirty="0" err="1">
                <a:latin typeface="Courier" pitchFamily="2" charset="0"/>
                <a:ea typeface="ＭＳ Ｐゴシック" charset="-128"/>
              </a:rPr>
              <a:t>EstimatedRTT</a:t>
            </a:r>
            <a:r>
              <a:rPr lang="en-US" altLang="x-none" sz="2800" dirty="0">
                <a:latin typeface="Gill Sans MT" panose="020B0502020104020203" pitchFamily="34" charset="77"/>
                <a:ea typeface="ＭＳ Ｐゴシック" charset="-128"/>
              </a:rPr>
              <a:t> plus </a:t>
            </a:r>
            <a:r>
              <a:rPr lang="ja-JP" altLang="en-US" sz="2800" dirty="0">
                <a:latin typeface="Gill Sans MT" panose="020B0502020104020203" pitchFamily="34" charset="77"/>
                <a:ea typeface="ＭＳ Ｐゴシック" charset="-128"/>
              </a:rPr>
              <a:t>“</a:t>
            </a:r>
            <a:r>
              <a:rPr lang="en-US" altLang="ja-JP" sz="2800" dirty="0">
                <a:latin typeface="Gill Sans MT" panose="020B0502020104020203" pitchFamily="34" charset="77"/>
                <a:ea typeface="ＭＳ Ｐゴシック" charset="-128"/>
              </a:rPr>
              <a:t>safety margin</a:t>
            </a:r>
            <a:r>
              <a:rPr lang="ja-JP" altLang="en-US" sz="2800" dirty="0">
                <a:latin typeface="Gill Sans MT" panose="020B0502020104020203" pitchFamily="34" charset="77"/>
                <a:ea typeface="ＭＳ Ｐゴシック" charset="-128"/>
              </a:rPr>
              <a:t>”</a:t>
            </a:r>
            <a:endParaRPr lang="en-US" altLang="ja-JP" sz="2800" dirty="0">
              <a:latin typeface="Gill Sans MT" panose="020B0502020104020203" pitchFamily="34" charset="77"/>
              <a:ea typeface="ＭＳ Ｐゴシック" charset="-128"/>
            </a:endParaRPr>
          </a:p>
          <a:p>
            <a:pPr lvl="1">
              <a:lnSpc>
                <a:spcPct val="90000"/>
              </a:lnSpc>
              <a:buFont typeface="Arial" panose="020B0604020202020204" pitchFamily="34" charset="0"/>
              <a:buChar char="•"/>
            </a:pPr>
            <a:r>
              <a:rPr lang="en-US" altLang="x-none" dirty="0">
                <a:latin typeface="Gill Sans MT" panose="020B0502020104020203" pitchFamily="34" charset="77"/>
                <a:ea typeface="ＭＳ Ｐゴシック" charset="-128"/>
              </a:rPr>
              <a:t>Large variation in </a:t>
            </a:r>
            <a:r>
              <a:rPr lang="en-US" altLang="x-none" b="1" dirty="0" err="1">
                <a:latin typeface="Courier" pitchFamily="2" charset="0"/>
                <a:ea typeface="ＭＳ Ｐゴシック" charset="-128"/>
              </a:rPr>
              <a:t>EstimatedRTT</a:t>
            </a:r>
            <a:r>
              <a:rPr lang="en-US" altLang="x-none" b="1" dirty="0">
                <a:latin typeface="Gill Sans MT" panose="020B0502020104020203" pitchFamily="34" charset="77"/>
                <a:ea typeface="ＭＳ Ｐゴシック" charset="-128"/>
              </a:rPr>
              <a:t> -&gt;</a:t>
            </a:r>
            <a:r>
              <a:rPr lang="en-US" altLang="x-none" dirty="0">
                <a:latin typeface="Gill Sans MT" panose="020B0502020104020203" pitchFamily="34" charset="77"/>
                <a:ea typeface="ＭＳ Ｐゴシック" charset="-128"/>
              </a:rPr>
              <a:t> larger safety margin</a:t>
            </a:r>
          </a:p>
        </p:txBody>
      </p:sp>
    </p:spTree>
    <p:extLst>
      <p:ext uri="{BB962C8B-B14F-4D97-AF65-F5344CB8AC3E}">
        <p14:creationId xmlns:p14="http://schemas.microsoft.com/office/powerpoint/2010/main" val="62630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E732-0A42-1248-B8E7-FD7284A400D7}"/>
              </a:ext>
            </a:extLst>
          </p:cNvPr>
          <p:cNvSpPr>
            <a:spLocks noGrp="1"/>
          </p:cNvSpPr>
          <p:nvPr>
            <p:ph type="ctrTitle"/>
          </p:nvPr>
        </p:nvSpPr>
        <p:spPr/>
        <p:txBody>
          <a:bodyPr/>
          <a:lstStyle/>
          <a:p>
            <a:r>
              <a:rPr lang="en-GB" dirty="0">
                <a:latin typeface="Gill Sans MT" panose="020B0502020104020203" pitchFamily="34" charset="77"/>
              </a:rPr>
              <a:t>Transmission Control Protocol</a:t>
            </a:r>
            <a:br>
              <a:rPr lang="en-GB" dirty="0">
                <a:latin typeface="Gill Sans MT" panose="020B0502020104020203" pitchFamily="34" charset="77"/>
              </a:rPr>
            </a:br>
            <a:r>
              <a:rPr lang="en-GB" dirty="0">
                <a:solidFill>
                  <a:srgbClr val="666666"/>
                </a:solidFill>
                <a:latin typeface="Gill Sans MT" panose="020B0502020104020203" pitchFamily="34" charset="77"/>
              </a:rPr>
              <a:t>Reliable Data Transfer</a:t>
            </a:r>
          </a:p>
        </p:txBody>
      </p:sp>
      <p:sp>
        <p:nvSpPr>
          <p:cNvPr id="3" name="Subtitle 2">
            <a:extLst>
              <a:ext uri="{FF2B5EF4-FFF2-40B4-BE49-F238E27FC236}">
                <a16:creationId xmlns:a16="http://schemas.microsoft.com/office/drawing/2014/main" id="{13923C1B-451E-3B4F-999B-08AEC1F3C80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3771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ctrTitle"/>
          </p:nvPr>
        </p:nvSpPr>
        <p:spPr/>
        <p:txBody>
          <a:bodyPr/>
          <a:lstStyle/>
          <a:p>
            <a:pPr>
              <a:defRPr/>
            </a:pPr>
            <a:r>
              <a:rPr lang="en-US" dirty="0">
                <a:latin typeface="Gill Sans MT" panose="020B0502020104020203" pitchFamily="34" charset="77"/>
              </a:rPr>
              <a:t>TCP </a:t>
            </a:r>
            <a:br>
              <a:rPr lang="en-US" dirty="0">
                <a:latin typeface="Gill Sans MT" panose="020B0502020104020203" pitchFamily="34" charset="77"/>
              </a:rPr>
            </a:br>
            <a:r>
              <a:rPr lang="en-US" dirty="0">
                <a:solidFill>
                  <a:srgbClr val="666666"/>
                </a:solidFill>
                <a:latin typeface="Gill Sans MT" panose="020B0502020104020203" pitchFamily="34" charset="77"/>
              </a:rPr>
              <a:t>Reliable Data Transfer (RDT)</a:t>
            </a:r>
          </a:p>
        </p:txBody>
      </p:sp>
      <p:sp>
        <p:nvSpPr>
          <p:cNvPr id="66565" name="Rectangle 3"/>
          <p:cNvSpPr>
            <a:spLocks noGrp="1" noChangeArrowheads="1"/>
          </p:cNvSpPr>
          <p:nvPr>
            <p:ph type="body" sz="half" idx="4294967295"/>
          </p:nvPr>
        </p:nvSpPr>
        <p:spPr>
          <a:xfrm>
            <a:off x="395536" y="1814513"/>
            <a:ext cx="8640960" cy="4648200"/>
          </a:xfrm>
          <a:prstGeom prst="rect">
            <a:avLst/>
          </a:prstGeom>
        </p:spPr>
        <p:txBody>
          <a:bodyPr/>
          <a:lstStyle/>
          <a:p>
            <a:r>
              <a:rPr lang="en-US" altLang="x-none" sz="2400" dirty="0">
                <a:latin typeface="Gill Sans MT" panose="020B0502020104020203" pitchFamily="34" charset="77"/>
                <a:ea typeface="ＭＳ Ｐゴシック" charset="-128"/>
              </a:rPr>
              <a:t>TCP creates RDT service on top of IP</a:t>
            </a:r>
            <a:r>
              <a:rPr lang="en-GB" altLang="x-none" sz="2400" dirty="0">
                <a:latin typeface="Gill Sans MT" panose="020B0502020104020203" pitchFamily="34" charset="77"/>
                <a:ea typeface="ＭＳ Ｐゴシック" charset="-128"/>
              </a:rPr>
              <a:t>’</a:t>
            </a:r>
            <a:r>
              <a:rPr lang="en-US" altLang="ja-JP" sz="2400" dirty="0">
                <a:latin typeface="Gill Sans MT" panose="020B0502020104020203" pitchFamily="34" charset="77"/>
                <a:ea typeface="ＭＳ Ｐゴシック" charset="-128"/>
              </a:rPr>
              <a:t>s unreliable service</a:t>
            </a: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Pipelined segments</a:t>
            </a: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Cumulative </a:t>
            </a:r>
            <a:r>
              <a:rPr lang="en-US" altLang="x-none" sz="2400" dirty="0" err="1">
                <a:latin typeface="Gill Sans MT" panose="020B0502020104020203" pitchFamily="34" charset="77"/>
                <a:ea typeface="ＭＳ Ｐゴシック" charset="-128"/>
              </a:rPr>
              <a:t>acks</a:t>
            </a:r>
            <a:endParaRPr lang="en-US" altLang="x-none" sz="2400" dirty="0">
              <a:latin typeface="Gill Sans MT" panose="020B0502020104020203" pitchFamily="34" charset="77"/>
              <a:ea typeface="ＭＳ Ｐゴシック" charset="-128"/>
            </a:endParaRP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Single retransmission timer</a:t>
            </a:r>
          </a:p>
          <a:p>
            <a:r>
              <a:rPr lang="en-US" altLang="x-none" sz="2400" dirty="0">
                <a:latin typeface="Gill Sans MT" panose="020B0502020104020203" pitchFamily="34" charset="77"/>
                <a:ea typeface="ＭＳ Ｐゴシック" charset="-128"/>
              </a:rPr>
              <a:t>Retransmissions triggered by:</a:t>
            </a: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Timeout events</a:t>
            </a: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Duplicate </a:t>
            </a:r>
            <a:r>
              <a:rPr lang="en-US" altLang="x-none" sz="2400" dirty="0" err="1">
                <a:latin typeface="Gill Sans MT" panose="020B0502020104020203" pitchFamily="34" charset="77"/>
                <a:ea typeface="ＭＳ Ｐゴシック" charset="-128"/>
              </a:rPr>
              <a:t>acks</a:t>
            </a:r>
            <a:endParaRPr lang="en-US" altLang="x-none" sz="2400" dirty="0">
              <a:latin typeface="Gill Sans MT" panose="020B0502020104020203" pitchFamily="34" charset="77"/>
              <a:ea typeface="ＭＳ Ｐゴシック" charset="-128"/>
            </a:endParaRPr>
          </a:p>
          <a:p>
            <a:r>
              <a:rPr lang="en-US" altLang="x-none" sz="2400" dirty="0">
                <a:latin typeface="Gill Sans MT" panose="020B0502020104020203" pitchFamily="34" charset="77"/>
                <a:ea typeface="ＭＳ Ｐゴシック" charset="-128"/>
              </a:rPr>
              <a:t>Let’</a:t>
            </a:r>
            <a:r>
              <a:rPr lang="en-US" altLang="ja-JP" sz="2400" dirty="0">
                <a:latin typeface="Gill Sans MT" panose="020B0502020104020203" pitchFamily="34" charset="77"/>
                <a:ea typeface="ＭＳ Ｐゴシック" charset="-128"/>
              </a:rPr>
              <a:t>s initially consider simplified TCP sender:</a:t>
            </a: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Ignore duplicate </a:t>
            </a:r>
            <a:r>
              <a:rPr lang="en-US" altLang="x-none" sz="2400" dirty="0" err="1">
                <a:latin typeface="Gill Sans MT" panose="020B0502020104020203" pitchFamily="34" charset="77"/>
                <a:ea typeface="ＭＳ Ｐゴシック" charset="-128"/>
              </a:rPr>
              <a:t>acks</a:t>
            </a:r>
            <a:endParaRPr lang="en-US" altLang="x-none" sz="2400" dirty="0">
              <a:latin typeface="Gill Sans MT" panose="020B0502020104020203" pitchFamily="34" charset="77"/>
              <a:ea typeface="ＭＳ Ｐゴシック" charset="-128"/>
            </a:endParaRPr>
          </a:p>
          <a:p>
            <a:pPr lvl="1">
              <a:buFont typeface="Arial" panose="020B0604020202020204" pitchFamily="34" charset="0"/>
              <a:buChar char="•"/>
            </a:pPr>
            <a:r>
              <a:rPr lang="en-US" altLang="x-none" sz="2400" dirty="0">
                <a:latin typeface="Gill Sans MT" panose="020B0502020104020203" pitchFamily="34" charset="77"/>
                <a:ea typeface="ＭＳ Ｐゴシック" charset="-128"/>
              </a:rPr>
              <a:t>Ignore flow control, congestion control</a:t>
            </a:r>
          </a:p>
          <a:p>
            <a:endParaRPr lang="en-US" altLang="x-none" sz="2400" dirty="0">
              <a:latin typeface="Gill Sans MT" panose="020B0502020104020203" pitchFamily="34" charset="77"/>
              <a:ea typeface="ＭＳ Ｐゴシック" charset="-128"/>
            </a:endParaRPr>
          </a:p>
          <a:p>
            <a:endParaRPr lang="en-US" altLang="x-none" sz="2400" dirty="0">
              <a:latin typeface="Gill Sans MT" panose="020B0502020104020203" pitchFamily="34" charset="77"/>
              <a:ea typeface="ＭＳ Ｐゴシック" charset="-128"/>
            </a:endParaRPr>
          </a:p>
          <a:p>
            <a:endParaRPr lang="en-US" altLang="x-none" sz="2400" dirty="0">
              <a:latin typeface="Gill Sans MT" panose="020B0502020104020203" pitchFamily="34" charset="77"/>
              <a:ea typeface="ＭＳ Ｐゴシック" charset="-128"/>
            </a:endParaRPr>
          </a:p>
        </p:txBody>
      </p:sp>
    </p:spTree>
    <p:extLst>
      <p:ext uri="{BB962C8B-B14F-4D97-AF65-F5344CB8AC3E}">
        <p14:creationId xmlns:p14="http://schemas.microsoft.com/office/powerpoint/2010/main" val="200804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ill Sans MT" charset="0"/>
                <a:ea typeface="Gill Sans MT" charset="0"/>
                <a:cs typeface="Gill Sans MT" charset="0"/>
              </a:rPr>
              <a:t>What layer is ICMP?</a:t>
            </a:r>
            <a:endParaRPr lang="en-US" sz="2800" dirty="0">
              <a:solidFill>
                <a:srgbClr val="666666"/>
              </a:solidFill>
              <a:latin typeface="Gill Sans MT" charset="0"/>
              <a:ea typeface="Gill Sans MT" charset="0"/>
              <a:cs typeface="Gill Sans MT" charset="0"/>
            </a:endParaRPr>
          </a:p>
        </p:txBody>
      </p:sp>
      <p:sp>
        <p:nvSpPr>
          <p:cNvPr id="3" name="Text Placeholder 2"/>
          <p:cNvSpPr>
            <a:spLocks noGrp="1"/>
          </p:cNvSpPr>
          <p:nvPr>
            <p:ph type="body" sz="quarter" idx="14"/>
          </p:nvPr>
        </p:nvSpPr>
        <p:spPr>
          <a:xfrm>
            <a:off x="395288" y="1844675"/>
            <a:ext cx="8425184" cy="4752975"/>
          </a:xfrm>
        </p:spPr>
        <p:txBody>
          <a:bodyPr/>
          <a:lstStyle/>
          <a:p>
            <a:r>
              <a:rPr lang="en-US" dirty="0">
                <a:solidFill>
                  <a:schemeClr val="tx1"/>
                </a:solidFill>
                <a:latin typeface="Gill Sans MT" charset="0"/>
                <a:ea typeface="Gill Sans MT" charset="0"/>
                <a:cs typeface="Gill Sans MT" charset="0"/>
              </a:rPr>
              <a:t>RFC 792: </a:t>
            </a:r>
            <a:r>
              <a:rPr lang="en-US" i="1" dirty="0">
                <a:solidFill>
                  <a:schemeClr val="tx1"/>
                </a:solidFill>
                <a:latin typeface="Gill Sans MT" charset="0"/>
                <a:ea typeface="Gill Sans MT" charset="0"/>
                <a:cs typeface="Gill Sans MT" charset="0"/>
              </a:rPr>
              <a:t>“I</a:t>
            </a:r>
            <a:r>
              <a:rPr lang="en-GB" i="1" dirty="0">
                <a:solidFill>
                  <a:schemeClr val="tx1"/>
                </a:solidFill>
                <a:latin typeface="Gill Sans MT" charset="0"/>
                <a:ea typeface="Gill Sans MT" charset="0"/>
                <a:cs typeface="Gill Sans MT" charset="0"/>
              </a:rPr>
              <a:t>CMP uses the basic support of IP as if it were a higher-level protocol, however, ICMP is actually an integral part of IP, and must be implemented by every IP module.</a:t>
            </a:r>
            <a:r>
              <a:rPr lang="en-US" i="1" dirty="0">
                <a:solidFill>
                  <a:schemeClr val="tx1"/>
                </a:solidFill>
                <a:latin typeface="Gill Sans MT" charset="0"/>
                <a:ea typeface="Gill Sans MT" charset="0"/>
                <a:cs typeface="Gill Sans MT" charset="0"/>
              </a:rPr>
              <a:t>”</a:t>
            </a:r>
          </a:p>
          <a:p>
            <a:endParaRPr lang="en-US" dirty="0">
              <a:solidFill>
                <a:schemeClr val="tx1"/>
              </a:solidFill>
              <a:latin typeface="Gill Sans MT" charset="0"/>
              <a:ea typeface="Gill Sans MT" charset="0"/>
              <a:cs typeface="Gill Sans MT" charset="0"/>
            </a:endParaRPr>
          </a:p>
          <a:p>
            <a:pPr marL="0" indent="0">
              <a:buNone/>
            </a:pPr>
            <a:endParaRPr lang="en-US" dirty="0">
              <a:solidFill>
                <a:schemeClr val="tx1"/>
              </a:solidFill>
              <a:latin typeface="Gill Sans MT" charset="0"/>
              <a:ea typeface="Gill Sans MT" charset="0"/>
              <a:cs typeface="Gill Sans MT" charset="0"/>
            </a:endParaRPr>
          </a:p>
        </p:txBody>
      </p:sp>
      <p:pic>
        <p:nvPicPr>
          <p:cNvPr id="1026" name="Picture 2" descr="graphics/13fig01.gif">
            <a:extLst>
              <a:ext uri="{FF2B5EF4-FFF2-40B4-BE49-F238E27FC236}">
                <a16:creationId xmlns:a16="http://schemas.microsoft.com/office/drawing/2014/main" id="{732A8D0C-EAAD-4F2D-BD5D-E0438B5F4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652" y="3170659"/>
            <a:ext cx="5386295" cy="2706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24D941-E41F-42C9-8F11-1DED40845816}"/>
              </a:ext>
            </a:extLst>
          </p:cNvPr>
          <p:cNvSpPr/>
          <p:nvPr/>
        </p:nvSpPr>
        <p:spPr>
          <a:xfrm>
            <a:off x="35880" y="5997485"/>
            <a:ext cx="8640576" cy="523220"/>
          </a:xfrm>
          <a:prstGeom prst="rect">
            <a:avLst/>
          </a:prstGeom>
        </p:spPr>
        <p:txBody>
          <a:bodyPr wrap="square">
            <a:spAutoFit/>
          </a:bodyPr>
          <a:lstStyle/>
          <a:p>
            <a:r>
              <a:rPr lang="en-GB" sz="1400" dirty="0" err="1">
                <a:solidFill>
                  <a:srgbClr val="222222"/>
                </a:solidFill>
                <a:latin typeface="Arial" panose="020B0604020202020204" pitchFamily="34" charset="0"/>
              </a:rPr>
              <a:t>Wehrle</a:t>
            </a:r>
            <a:r>
              <a:rPr lang="en-GB" sz="1400" dirty="0">
                <a:solidFill>
                  <a:srgbClr val="222222"/>
                </a:solidFill>
                <a:latin typeface="Arial" panose="020B0604020202020204" pitchFamily="34" charset="0"/>
              </a:rPr>
              <a:t>, Klaus, F. </a:t>
            </a:r>
            <a:r>
              <a:rPr lang="en-GB" sz="1400" dirty="0" err="1">
                <a:solidFill>
                  <a:srgbClr val="222222"/>
                </a:solidFill>
                <a:latin typeface="Arial" panose="020B0604020202020204" pitchFamily="34" charset="0"/>
              </a:rPr>
              <a:t>Pahlke</a:t>
            </a:r>
            <a:r>
              <a:rPr lang="en-GB" sz="1400" dirty="0">
                <a:solidFill>
                  <a:srgbClr val="222222"/>
                </a:solidFill>
                <a:latin typeface="Arial" panose="020B0604020202020204" pitchFamily="34" charset="0"/>
              </a:rPr>
              <a:t>, and D. Muller. "Linux Networking Architecture: Design and Implementation of Networking Protocols in the Linux Kernel, 2004."</a:t>
            </a:r>
            <a:endParaRPr lang="en-GB" sz="1400" dirty="0"/>
          </a:p>
        </p:txBody>
      </p:sp>
    </p:spTree>
    <p:extLst>
      <p:ext uri="{BB962C8B-B14F-4D97-AF65-F5344CB8AC3E}">
        <p14:creationId xmlns:p14="http://schemas.microsoft.com/office/powerpoint/2010/main" val="2018260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ctrTitle"/>
          </p:nvPr>
        </p:nvSpPr>
        <p:spPr/>
        <p:txBody>
          <a:bodyPr/>
          <a:lstStyle/>
          <a:p>
            <a:pPr>
              <a:defRPr/>
            </a:pPr>
            <a:r>
              <a:rPr lang="en-US" dirty="0">
                <a:latin typeface="Gill Sans MT" panose="020B0502020104020203" pitchFamily="34" charset="77"/>
              </a:rPr>
              <a:t>TCP Sender Events</a:t>
            </a:r>
          </a:p>
        </p:txBody>
      </p:sp>
      <p:sp>
        <p:nvSpPr>
          <p:cNvPr id="67589" name="Rectangle 3"/>
          <p:cNvSpPr>
            <a:spLocks noGrp="1" noChangeArrowheads="1"/>
          </p:cNvSpPr>
          <p:nvPr>
            <p:ph type="body" sz="half" idx="4294967295"/>
          </p:nvPr>
        </p:nvSpPr>
        <p:spPr>
          <a:xfrm>
            <a:off x="395536" y="1844824"/>
            <a:ext cx="8280920" cy="4648200"/>
          </a:xfrm>
          <a:prstGeom prst="rect">
            <a:avLst/>
          </a:prstGeom>
        </p:spPr>
        <p:txBody>
          <a:bodyPr/>
          <a:lstStyle/>
          <a:p>
            <a:pPr>
              <a:buFont typeface="Wingdings" charset="0"/>
              <a:buNone/>
              <a:defRPr/>
            </a:pPr>
            <a:r>
              <a:rPr lang="en-US" i="1" dirty="0">
                <a:solidFill>
                  <a:srgbClr val="CC0000"/>
                </a:solidFill>
                <a:latin typeface="Gill Sans MT" panose="020B0502020104020203" pitchFamily="34" charset="77"/>
              </a:rPr>
              <a:t>Data received from app:</a:t>
            </a:r>
          </a:p>
          <a:p>
            <a:pPr>
              <a:defRPr/>
            </a:pPr>
            <a:r>
              <a:rPr lang="en-US" dirty="0">
                <a:latin typeface="Gill Sans MT" panose="020B0502020104020203" pitchFamily="34" charset="77"/>
              </a:rPr>
              <a:t>Create segment with </a:t>
            </a:r>
            <a:r>
              <a:rPr lang="en-US" dirty="0" err="1">
                <a:latin typeface="Gill Sans MT" panose="020B0502020104020203" pitchFamily="34" charset="77"/>
              </a:rPr>
              <a:t>seq</a:t>
            </a:r>
            <a:r>
              <a:rPr lang="en-US" dirty="0">
                <a:latin typeface="Gill Sans MT" panose="020B0502020104020203" pitchFamily="34" charset="77"/>
              </a:rPr>
              <a:t> #</a:t>
            </a:r>
          </a:p>
          <a:p>
            <a:pPr>
              <a:defRPr/>
            </a:pPr>
            <a:r>
              <a:rPr lang="en-US" dirty="0" err="1">
                <a:latin typeface="Gill Sans MT" panose="020B0502020104020203" pitchFamily="34" charset="77"/>
              </a:rPr>
              <a:t>Seq</a:t>
            </a:r>
            <a:r>
              <a:rPr lang="en-US" dirty="0">
                <a:latin typeface="Gill Sans MT" panose="020B0502020104020203" pitchFamily="34" charset="77"/>
              </a:rPr>
              <a:t> # is byte-stream number of first data byte in segment</a:t>
            </a:r>
          </a:p>
          <a:p>
            <a:pPr>
              <a:defRPr/>
            </a:pPr>
            <a:r>
              <a:rPr lang="en-US" dirty="0">
                <a:latin typeface="Gill Sans MT" panose="020B0502020104020203" pitchFamily="34" charset="77"/>
              </a:rPr>
              <a:t>Start timer if not already running </a:t>
            </a:r>
          </a:p>
          <a:p>
            <a:pPr lvl="1">
              <a:buFont typeface="Arial"/>
              <a:buChar char="•"/>
              <a:defRPr/>
            </a:pPr>
            <a:r>
              <a:rPr lang="en-US" dirty="0">
                <a:latin typeface="Gill Sans MT" panose="020B0502020104020203" pitchFamily="34" charset="77"/>
              </a:rPr>
              <a:t>Think of timer as for oldest </a:t>
            </a:r>
            <a:r>
              <a:rPr lang="en-US" dirty="0" err="1">
                <a:latin typeface="Gill Sans MT" panose="020B0502020104020203" pitchFamily="34" charset="77"/>
              </a:rPr>
              <a:t>unacked</a:t>
            </a:r>
            <a:r>
              <a:rPr lang="en-US" dirty="0">
                <a:latin typeface="Gill Sans MT" panose="020B0502020104020203" pitchFamily="34" charset="77"/>
              </a:rPr>
              <a:t> segment</a:t>
            </a:r>
          </a:p>
          <a:p>
            <a:pPr lvl="1">
              <a:buFont typeface="Arial"/>
              <a:buChar char="•"/>
              <a:defRPr/>
            </a:pPr>
            <a:r>
              <a:rPr lang="en-US" dirty="0">
                <a:latin typeface="Gill Sans MT" panose="020B0502020104020203" pitchFamily="34" charset="77"/>
              </a:rPr>
              <a:t>Expiration interval: </a:t>
            </a:r>
            <a:r>
              <a:rPr lang="en-US" sz="2000" b="1" dirty="0" err="1">
                <a:latin typeface="Courier New" charset="0"/>
              </a:rPr>
              <a:t>TimeOutInterval</a:t>
            </a:r>
            <a:r>
              <a:rPr lang="en-US" dirty="0">
                <a:latin typeface="Courier New" charset="0"/>
              </a:rPr>
              <a:t> </a:t>
            </a:r>
            <a:endParaRPr lang="en-US" dirty="0"/>
          </a:p>
        </p:txBody>
      </p:sp>
    </p:spTree>
    <p:extLst>
      <p:ext uri="{BB962C8B-B14F-4D97-AF65-F5344CB8AC3E}">
        <p14:creationId xmlns:p14="http://schemas.microsoft.com/office/powerpoint/2010/main" val="150498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ctrTitle"/>
          </p:nvPr>
        </p:nvSpPr>
        <p:spPr/>
        <p:txBody>
          <a:bodyPr/>
          <a:lstStyle/>
          <a:p>
            <a:pPr>
              <a:defRPr/>
            </a:pPr>
            <a:r>
              <a:rPr lang="en-US" dirty="0">
                <a:latin typeface="Gill Sans MT" panose="020B0502020104020203" pitchFamily="34" charset="77"/>
              </a:rPr>
              <a:t>TCP Sender Events</a:t>
            </a:r>
          </a:p>
        </p:txBody>
      </p:sp>
      <p:sp>
        <p:nvSpPr>
          <p:cNvPr id="6" name="Rectangle 4">
            <a:extLst>
              <a:ext uri="{FF2B5EF4-FFF2-40B4-BE49-F238E27FC236}">
                <a16:creationId xmlns:a16="http://schemas.microsoft.com/office/drawing/2014/main" id="{6ABB8DA2-6A55-374E-8DC3-CB51CFB2C5DD}"/>
              </a:ext>
            </a:extLst>
          </p:cNvPr>
          <p:cNvSpPr txBox="1">
            <a:spLocks noChangeArrowheads="1"/>
          </p:cNvSpPr>
          <p:nvPr/>
        </p:nvSpPr>
        <p:spPr>
          <a:xfrm>
            <a:off x="395536" y="1700808"/>
            <a:ext cx="8748464"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0"/>
              <a:buNone/>
              <a:defRPr/>
            </a:pPr>
            <a:r>
              <a:rPr lang="en-US" i="1" dirty="0">
                <a:solidFill>
                  <a:srgbClr val="CC0000"/>
                </a:solidFill>
              </a:rPr>
              <a:t>Timeout:</a:t>
            </a:r>
          </a:p>
          <a:p>
            <a:pPr>
              <a:defRPr/>
            </a:pPr>
            <a:r>
              <a:rPr lang="en-US" dirty="0"/>
              <a:t>Retransmit segment that caused timeout</a:t>
            </a:r>
          </a:p>
          <a:p>
            <a:pPr>
              <a:defRPr/>
            </a:pPr>
            <a:r>
              <a:rPr lang="en-US" dirty="0"/>
              <a:t>Restart timer</a:t>
            </a:r>
          </a:p>
          <a:p>
            <a:pPr>
              <a:buFont typeface="Wingdings" charset="0"/>
              <a:buNone/>
              <a:defRPr/>
            </a:pPr>
            <a:r>
              <a:rPr lang="en-US" dirty="0"/>
              <a:t> </a:t>
            </a:r>
            <a:r>
              <a:rPr lang="en-US" i="1" dirty="0">
                <a:solidFill>
                  <a:srgbClr val="CC0000"/>
                </a:solidFill>
              </a:rPr>
              <a:t>Acknowledgement received:</a:t>
            </a:r>
          </a:p>
          <a:p>
            <a:pPr>
              <a:defRPr/>
            </a:pPr>
            <a:r>
              <a:rPr lang="en-US" dirty="0"/>
              <a:t>If </a:t>
            </a:r>
            <a:r>
              <a:rPr lang="en-US" dirty="0" err="1"/>
              <a:t>ack</a:t>
            </a:r>
            <a:r>
              <a:rPr lang="en-US" dirty="0"/>
              <a:t> acknowledges previously </a:t>
            </a:r>
            <a:r>
              <a:rPr lang="en-US" dirty="0" err="1"/>
              <a:t>unacked</a:t>
            </a:r>
            <a:r>
              <a:rPr lang="en-US" dirty="0"/>
              <a:t> segments</a:t>
            </a:r>
          </a:p>
          <a:p>
            <a:pPr lvl="1">
              <a:buFont typeface="Arial"/>
              <a:buChar char="•"/>
              <a:defRPr/>
            </a:pPr>
            <a:r>
              <a:rPr lang="en-US" dirty="0"/>
              <a:t>Update what is known to be </a:t>
            </a:r>
            <a:r>
              <a:rPr lang="en-US" dirty="0" err="1"/>
              <a:t>ACKed</a:t>
            </a:r>
            <a:endParaRPr lang="en-US" dirty="0"/>
          </a:p>
          <a:p>
            <a:pPr lvl="1">
              <a:buFont typeface="Arial"/>
              <a:buChar char="•"/>
              <a:defRPr/>
            </a:pPr>
            <a:r>
              <a:rPr lang="en-US" dirty="0"/>
              <a:t>Start timer if there are  still </a:t>
            </a:r>
            <a:r>
              <a:rPr lang="en-US" dirty="0" err="1"/>
              <a:t>unACKed</a:t>
            </a:r>
            <a:r>
              <a:rPr lang="en-US" dirty="0"/>
              <a:t> segments</a:t>
            </a:r>
          </a:p>
          <a:p>
            <a:pPr lvl="1">
              <a:buFont typeface="Wingdings" charset="0"/>
              <a:buNone/>
              <a:defRPr/>
            </a:pPr>
            <a:endParaRPr lang="en-US" dirty="0"/>
          </a:p>
        </p:txBody>
      </p:sp>
    </p:spTree>
    <p:extLst>
      <p:ext uri="{BB962C8B-B14F-4D97-AF65-F5344CB8AC3E}">
        <p14:creationId xmlns:p14="http://schemas.microsoft.com/office/powerpoint/2010/main" val="313159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7"/>
          <p:cNvSpPr>
            <a:spLocks noGrp="1" noChangeArrowheads="1"/>
          </p:cNvSpPr>
          <p:nvPr>
            <p:ph type="ctrTitle"/>
          </p:nvPr>
        </p:nvSpPr>
        <p:spPr/>
        <p:txBody>
          <a:bodyPr/>
          <a:lstStyle/>
          <a:p>
            <a:pPr>
              <a:defRPr/>
            </a:pPr>
            <a:r>
              <a:rPr lang="en-US" sz="4000" dirty="0">
                <a:latin typeface="Gill Sans MT" panose="020B0502020104020203" pitchFamily="34" charset="77"/>
              </a:rPr>
              <a:t>TCP</a:t>
            </a:r>
            <a:br>
              <a:rPr lang="en-US" sz="4000" dirty="0">
                <a:latin typeface="Gill Sans MT" panose="020B0502020104020203" pitchFamily="34" charset="77"/>
              </a:rPr>
            </a:br>
            <a:r>
              <a:rPr lang="en-US" sz="4000" dirty="0">
                <a:solidFill>
                  <a:srgbClr val="666666"/>
                </a:solidFill>
                <a:latin typeface="Gill Sans MT" panose="020B0502020104020203" pitchFamily="34" charset="77"/>
              </a:rPr>
              <a:t>Retransmission Scenarios</a:t>
            </a:r>
            <a:endParaRPr lang="en-US" dirty="0">
              <a:solidFill>
                <a:srgbClr val="666666"/>
              </a:solidFill>
              <a:latin typeface="Gill Sans MT" panose="020B0502020104020203" pitchFamily="34" charset="77"/>
            </a:endParaRPr>
          </a:p>
        </p:txBody>
      </p:sp>
      <p:sp>
        <p:nvSpPr>
          <p:cNvPr id="69637" name="Text Box 105"/>
          <p:cNvSpPr txBox="1">
            <a:spLocks noChangeArrowheads="1"/>
          </p:cNvSpPr>
          <p:nvPr/>
        </p:nvSpPr>
        <p:spPr bwMode="auto">
          <a:xfrm>
            <a:off x="1236134" y="6440313"/>
            <a:ext cx="2255746"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a:latin typeface="Gill Sans MT" panose="020B0502020104020203" pitchFamily="34" charset="77"/>
              </a:rPr>
              <a:t>Lost ACK scenario</a:t>
            </a:r>
            <a:endParaRPr lang="en-US" sz="1000" b="1" dirty="0">
              <a:latin typeface="Gill Sans MT" panose="020B0502020104020203" pitchFamily="34" charset="77"/>
            </a:endParaRPr>
          </a:p>
        </p:txBody>
      </p:sp>
      <p:sp>
        <p:nvSpPr>
          <p:cNvPr id="69638" name="Line 99"/>
          <p:cNvSpPr>
            <a:spLocks noChangeShapeType="1"/>
          </p:cNvSpPr>
          <p:nvPr/>
        </p:nvSpPr>
        <p:spPr bwMode="auto">
          <a:xfrm>
            <a:off x="1065213" y="4678188"/>
            <a:ext cx="2351087" cy="50641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39" name="Line 100"/>
          <p:cNvSpPr>
            <a:spLocks noChangeShapeType="1"/>
          </p:cNvSpPr>
          <p:nvPr/>
        </p:nvSpPr>
        <p:spPr bwMode="auto">
          <a:xfrm>
            <a:off x="1077913" y="2909713"/>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40" name="Line 104"/>
          <p:cNvSpPr>
            <a:spLocks noChangeShapeType="1"/>
          </p:cNvSpPr>
          <p:nvPr/>
        </p:nvSpPr>
        <p:spPr bwMode="auto">
          <a:xfrm flipH="1">
            <a:off x="2114550" y="3571701"/>
            <a:ext cx="1273175" cy="4270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41" name="Text Box 107"/>
          <p:cNvSpPr txBox="1">
            <a:spLocks noChangeArrowheads="1"/>
          </p:cNvSpPr>
          <p:nvPr/>
        </p:nvSpPr>
        <p:spPr bwMode="auto">
          <a:xfrm>
            <a:off x="3016250" y="1750838"/>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B</a:t>
            </a:r>
          </a:p>
        </p:txBody>
      </p:sp>
      <p:sp>
        <p:nvSpPr>
          <p:cNvPr id="69642" name="Text Box 111"/>
          <p:cNvSpPr txBox="1">
            <a:spLocks noChangeArrowheads="1"/>
          </p:cNvSpPr>
          <p:nvPr/>
        </p:nvSpPr>
        <p:spPr bwMode="auto">
          <a:xfrm>
            <a:off x="682625" y="1768301"/>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A</a:t>
            </a:r>
          </a:p>
        </p:txBody>
      </p:sp>
      <p:sp>
        <p:nvSpPr>
          <p:cNvPr id="69643" name="Rectangle 112"/>
          <p:cNvSpPr>
            <a:spLocks noChangeArrowheads="1"/>
          </p:cNvSpPr>
          <p:nvPr/>
        </p:nvSpPr>
        <p:spPr bwMode="auto">
          <a:xfrm>
            <a:off x="1781175" y="2990676"/>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44" name="Text Box 113"/>
          <p:cNvSpPr txBox="1">
            <a:spLocks noChangeArrowheads="1"/>
          </p:cNvSpPr>
          <p:nvPr/>
        </p:nvSpPr>
        <p:spPr bwMode="auto">
          <a:xfrm>
            <a:off x="1222375" y="3043063"/>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Seq=92, 8 bytes of data</a:t>
            </a:r>
          </a:p>
        </p:txBody>
      </p:sp>
      <p:sp>
        <p:nvSpPr>
          <p:cNvPr id="69645" name="Rectangle 114"/>
          <p:cNvSpPr>
            <a:spLocks noChangeArrowheads="1"/>
          </p:cNvSpPr>
          <p:nvPr/>
        </p:nvSpPr>
        <p:spPr bwMode="auto">
          <a:xfrm>
            <a:off x="2349500" y="3657426"/>
            <a:ext cx="747713"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46" name="Text Box 115"/>
          <p:cNvSpPr txBox="1">
            <a:spLocks noChangeArrowheads="1"/>
          </p:cNvSpPr>
          <p:nvPr/>
        </p:nvSpPr>
        <p:spPr bwMode="auto">
          <a:xfrm>
            <a:off x="2270125" y="3612976"/>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sp>
        <p:nvSpPr>
          <p:cNvPr id="69647" name="Line 118"/>
          <p:cNvSpPr>
            <a:spLocks noChangeShapeType="1"/>
          </p:cNvSpPr>
          <p:nvPr/>
        </p:nvSpPr>
        <p:spPr bwMode="auto">
          <a:xfrm>
            <a:off x="1057275" y="2668413"/>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648" name="Line 119"/>
          <p:cNvSpPr>
            <a:spLocks noChangeShapeType="1"/>
          </p:cNvSpPr>
          <p:nvPr/>
        </p:nvSpPr>
        <p:spPr bwMode="auto">
          <a:xfrm>
            <a:off x="3484563" y="2663651"/>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649" name="Rectangle 122"/>
          <p:cNvSpPr>
            <a:spLocks noChangeArrowheads="1"/>
          </p:cNvSpPr>
          <p:nvPr/>
        </p:nvSpPr>
        <p:spPr bwMode="auto">
          <a:xfrm>
            <a:off x="1674813" y="4671838"/>
            <a:ext cx="989012" cy="4302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50" name="Text Box 123"/>
          <p:cNvSpPr txBox="1">
            <a:spLocks noChangeArrowheads="1"/>
          </p:cNvSpPr>
          <p:nvPr/>
        </p:nvSpPr>
        <p:spPr bwMode="auto">
          <a:xfrm>
            <a:off x="1211263" y="4752801"/>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Seq=92, 8 bytes of data</a:t>
            </a:r>
          </a:p>
        </p:txBody>
      </p:sp>
      <p:sp>
        <p:nvSpPr>
          <p:cNvPr id="69651" name="Text Box 124"/>
          <p:cNvSpPr txBox="1">
            <a:spLocks noChangeArrowheads="1"/>
          </p:cNvSpPr>
          <p:nvPr/>
        </p:nvSpPr>
        <p:spPr bwMode="auto">
          <a:xfrm>
            <a:off x="1903413" y="3803476"/>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a:solidFill>
                  <a:srgbClr val="FF0000"/>
                </a:solidFill>
              </a:rPr>
              <a:t>X</a:t>
            </a:r>
          </a:p>
        </p:txBody>
      </p:sp>
      <p:sp>
        <p:nvSpPr>
          <p:cNvPr id="69652" name="Text Box 126"/>
          <p:cNvSpPr txBox="1">
            <a:spLocks noChangeArrowheads="1"/>
          </p:cNvSpPr>
          <p:nvPr/>
        </p:nvSpPr>
        <p:spPr bwMode="auto">
          <a:xfrm rot="10800000">
            <a:off x="684213" y="3457401"/>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timeout</a:t>
            </a:r>
          </a:p>
        </p:txBody>
      </p:sp>
      <p:sp>
        <p:nvSpPr>
          <p:cNvPr id="69653" name="Line 127"/>
          <p:cNvSpPr>
            <a:spLocks noChangeShapeType="1"/>
          </p:cNvSpPr>
          <p:nvPr/>
        </p:nvSpPr>
        <p:spPr bwMode="auto">
          <a:xfrm flipH="1">
            <a:off x="1054100" y="5270326"/>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54" name="Rectangle 128"/>
          <p:cNvSpPr>
            <a:spLocks noChangeArrowheads="1"/>
          </p:cNvSpPr>
          <p:nvPr/>
        </p:nvSpPr>
        <p:spPr bwMode="auto">
          <a:xfrm>
            <a:off x="1887538" y="5527501"/>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55" name="Text Box 129"/>
          <p:cNvSpPr txBox="1">
            <a:spLocks noChangeArrowheads="1"/>
          </p:cNvSpPr>
          <p:nvPr/>
        </p:nvSpPr>
        <p:spPr bwMode="auto">
          <a:xfrm>
            <a:off x="1808163" y="5483051"/>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nvGrpSpPr>
          <p:cNvPr id="85015" name="Group 134"/>
          <p:cNvGrpSpPr>
            <a:grpSpLocks/>
          </p:cNvGrpSpPr>
          <p:nvPr/>
        </p:nvGrpSpPr>
        <p:grpSpPr bwMode="auto">
          <a:xfrm>
            <a:off x="825500" y="2914476"/>
            <a:ext cx="104775" cy="508000"/>
            <a:chOff x="3099" y="1749"/>
            <a:chExt cx="66" cy="320"/>
          </a:xfrm>
        </p:grpSpPr>
        <p:sp>
          <p:nvSpPr>
            <p:cNvPr id="69710" name="Line 13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711" name="Line 13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85016" name="Group 135"/>
          <p:cNvGrpSpPr>
            <a:grpSpLocks/>
          </p:cNvGrpSpPr>
          <p:nvPr/>
        </p:nvGrpSpPr>
        <p:grpSpPr bwMode="auto">
          <a:xfrm rot="10800000">
            <a:off x="820738" y="4157488"/>
            <a:ext cx="104775" cy="508000"/>
            <a:chOff x="3099" y="1749"/>
            <a:chExt cx="66" cy="320"/>
          </a:xfrm>
        </p:grpSpPr>
        <p:sp>
          <p:nvSpPr>
            <p:cNvPr id="69708" name="Line 136"/>
            <p:cNvSpPr>
              <a:spLocks noChangeShapeType="1"/>
            </p:cNvSpPr>
            <p:nvPr/>
          </p:nvSpPr>
          <p:spPr bwMode="auto">
            <a:xfrm flipV="1">
              <a:off x="3137" y="1757"/>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709" name="Line 137"/>
            <p:cNvSpPr>
              <a:spLocks noChangeShapeType="1"/>
            </p:cNvSpPr>
            <p:nvPr/>
          </p:nvSpPr>
          <p:spPr bwMode="auto">
            <a:xfrm>
              <a:off x="3107" y="1760"/>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69658" name="Text Box 172"/>
          <p:cNvSpPr txBox="1">
            <a:spLocks noChangeArrowheads="1"/>
          </p:cNvSpPr>
          <p:nvPr/>
        </p:nvSpPr>
        <p:spPr bwMode="auto">
          <a:xfrm>
            <a:off x="5796136" y="6446663"/>
            <a:ext cx="2291397"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a:latin typeface="Gill Sans MT" panose="020B0502020104020203" pitchFamily="34" charset="77"/>
              </a:rPr>
              <a:t>Premature timeout</a:t>
            </a:r>
            <a:endParaRPr lang="en-US" sz="1000" b="1" dirty="0">
              <a:latin typeface="Gill Sans MT" panose="020B0502020104020203" pitchFamily="34" charset="77"/>
            </a:endParaRPr>
          </a:p>
        </p:txBody>
      </p:sp>
      <p:sp>
        <p:nvSpPr>
          <p:cNvPr id="69659" name="Line 173"/>
          <p:cNvSpPr>
            <a:spLocks noChangeShapeType="1"/>
          </p:cNvSpPr>
          <p:nvPr/>
        </p:nvSpPr>
        <p:spPr bwMode="auto">
          <a:xfrm>
            <a:off x="5781675" y="4684538"/>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60" name="Line 174"/>
          <p:cNvSpPr>
            <a:spLocks noChangeShapeType="1"/>
          </p:cNvSpPr>
          <p:nvPr/>
        </p:nvSpPr>
        <p:spPr bwMode="auto">
          <a:xfrm>
            <a:off x="5815013" y="2916063"/>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61" name="Line 175"/>
          <p:cNvSpPr>
            <a:spLocks noChangeShapeType="1"/>
          </p:cNvSpPr>
          <p:nvPr/>
        </p:nvSpPr>
        <p:spPr bwMode="auto">
          <a:xfrm flipH="1">
            <a:off x="5789613" y="3578051"/>
            <a:ext cx="2335212" cy="1589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62" name="Text Box 177"/>
          <p:cNvSpPr txBox="1">
            <a:spLocks noChangeArrowheads="1"/>
          </p:cNvSpPr>
          <p:nvPr/>
        </p:nvSpPr>
        <p:spPr bwMode="auto">
          <a:xfrm>
            <a:off x="7753350" y="1757188"/>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B</a:t>
            </a:r>
          </a:p>
        </p:txBody>
      </p:sp>
      <p:sp>
        <p:nvSpPr>
          <p:cNvPr id="69663" name="Text Box 181"/>
          <p:cNvSpPr txBox="1">
            <a:spLocks noChangeArrowheads="1"/>
          </p:cNvSpPr>
          <p:nvPr/>
        </p:nvSpPr>
        <p:spPr bwMode="auto">
          <a:xfrm>
            <a:off x="5419725" y="1774651"/>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A</a:t>
            </a:r>
          </a:p>
        </p:txBody>
      </p:sp>
      <p:sp>
        <p:nvSpPr>
          <p:cNvPr id="69664" name="Rectangle 182"/>
          <p:cNvSpPr>
            <a:spLocks noChangeArrowheads="1"/>
          </p:cNvSpPr>
          <p:nvPr/>
        </p:nvSpPr>
        <p:spPr bwMode="auto">
          <a:xfrm>
            <a:off x="6518275" y="2997026"/>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65" name="Text Box 183"/>
          <p:cNvSpPr txBox="1">
            <a:spLocks noChangeArrowheads="1"/>
          </p:cNvSpPr>
          <p:nvPr/>
        </p:nvSpPr>
        <p:spPr bwMode="auto">
          <a:xfrm>
            <a:off x="5959475" y="3049413"/>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Seq=92, 8 bytes of data</a:t>
            </a:r>
          </a:p>
        </p:txBody>
      </p:sp>
      <p:grpSp>
        <p:nvGrpSpPr>
          <p:cNvPr id="85025" name="Group 202"/>
          <p:cNvGrpSpPr>
            <a:grpSpLocks/>
          </p:cNvGrpSpPr>
          <p:nvPr/>
        </p:nvGrpSpPr>
        <p:grpSpPr bwMode="auto">
          <a:xfrm>
            <a:off x="6691313" y="4070176"/>
            <a:ext cx="949325" cy="304800"/>
            <a:chOff x="4215" y="2253"/>
            <a:chExt cx="598" cy="192"/>
          </a:xfrm>
        </p:grpSpPr>
        <p:sp>
          <p:nvSpPr>
            <p:cNvPr id="69706" name="Rectangle 184"/>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707" name="Text Box 185"/>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sp>
        <p:nvSpPr>
          <p:cNvPr id="69667" name="Line 186"/>
          <p:cNvSpPr>
            <a:spLocks noChangeShapeType="1"/>
          </p:cNvSpPr>
          <p:nvPr/>
        </p:nvSpPr>
        <p:spPr bwMode="auto">
          <a:xfrm>
            <a:off x="5794375" y="2674763"/>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668" name="Line 187"/>
          <p:cNvSpPr>
            <a:spLocks noChangeShapeType="1"/>
          </p:cNvSpPr>
          <p:nvPr/>
        </p:nvSpPr>
        <p:spPr bwMode="auto">
          <a:xfrm>
            <a:off x="8199438" y="2670001"/>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669" name="Rectangle 188"/>
          <p:cNvSpPr>
            <a:spLocks noChangeArrowheads="1"/>
          </p:cNvSpPr>
          <p:nvPr/>
        </p:nvSpPr>
        <p:spPr bwMode="auto">
          <a:xfrm>
            <a:off x="6807200" y="4802013"/>
            <a:ext cx="1057275" cy="508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70" name="Text Box 189"/>
          <p:cNvSpPr txBox="1">
            <a:spLocks noChangeArrowheads="1"/>
          </p:cNvSpPr>
          <p:nvPr/>
        </p:nvSpPr>
        <p:spPr bwMode="auto">
          <a:xfrm>
            <a:off x="6727825" y="4835351"/>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t>Seq=92,  8</a:t>
            </a:r>
          </a:p>
          <a:p>
            <a:pPr algn="l">
              <a:defRPr/>
            </a:pPr>
            <a:r>
              <a:rPr lang="en-US" sz="1400"/>
              <a:t>bytes of data</a:t>
            </a:r>
          </a:p>
        </p:txBody>
      </p:sp>
      <p:sp>
        <p:nvSpPr>
          <p:cNvPr id="69671" name="Text Box 191"/>
          <p:cNvSpPr txBox="1">
            <a:spLocks noChangeArrowheads="1"/>
          </p:cNvSpPr>
          <p:nvPr/>
        </p:nvSpPr>
        <p:spPr bwMode="auto">
          <a:xfrm rot="10800000">
            <a:off x="5421313" y="3463751"/>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timeout</a:t>
            </a:r>
          </a:p>
        </p:txBody>
      </p:sp>
      <p:sp>
        <p:nvSpPr>
          <p:cNvPr id="69672" name="Line 192"/>
          <p:cNvSpPr>
            <a:spLocks noChangeShapeType="1"/>
          </p:cNvSpPr>
          <p:nvPr/>
        </p:nvSpPr>
        <p:spPr bwMode="auto">
          <a:xfrm flipH="1">
            <a:off x="5813425" y="5387801"/>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73" name="Rectangle 193"/>
          <p:cNvSpPr>
            <a:spLocks noChangeArrowheads="1"/>
          </p:cNvSpPr>
          <p:nvPr/>
        </p:nvSpPr>
        <p:spPr bwMode="auto">
          <a:xfrm>
            <a:off x="6646863" y="5644976"/>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74" name="Text Box 194"/>
          <p:cNvSpPr txBox="1">
            <a:spLocks noChangeArrowheads="1"/>
          </p:cNvSpPr>
          <p:nvPr/>
        </p:nvSpPr>
        <p:spPr bwMode="auto">
          <a:xfrm>
            <a:off x="6567488" y="5600526"/>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ACK=120</a:t>
            </a:r>
            <a:endParaRPr lang="en-US" sz="1000">
              <a:latin typeface="Times New Roman" charset="0"/>
            </a:endParaRPr>
          </a:p>
        </p:txBody>
      </p:sp>
      <p:grpSp>
        <p:nvGrpSpPr>
          <p:cNvPr id="85034" name="Group 195"/>
          <p:cNvGrpSpPr>
            <a:grpSpLocks/>
          </p:cNvGrpSpPr>
          <p:nvPr/>
        </p:nvGrpSpPr>
        <p:grpSpPr bwMode="auto">
          <a:xfrm>
            <a:off x="5562600" y="2920826"/>
            <a:ext cx="104775" cy="508000"/>
            <a:chOff x="3099" y="1749"/>
            <a:chExt cx="66" cy="320"/>
          </a:xfrm>
        </p:grpSpPr>
        <p:sp>
          <p:nvSpPr>
            <p:cNvPr id="69704" name="Line 196"/>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705" name="Line 197"/>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85035" name="Group 198"/>
          <p:cNvGrpSpPr>
            <a:grpSpLocks/>
          </p:cNvGrpSpPr>
          <p:nvPr/>
        </p:nvGrpSpPr>
        <p:grpSpPr bwMode="auto">
          <a:xfrm rot="10800000">
            <a:off x="5557838" y="4163838"/>
            <a:ext cx="104775" cy="508000"/>
            <a:chOff x="3099" y="1749"/>
            <a:chExt cx="66" cy="320"/>
          </a:xfrm>
        </p:grpSpPr>
        <p:sp>
          <p:nvSpPr>
            <p:cNvPr id="69702" name="Line 199"/>
            <p:cNvSpPr>
              <a:spLocks noChangeShapeType="1"/>
            </p:cNvSpPr>
            <p:nvPr/>
          </p:nvSpPr>
          <p:spPr bwMode="auto">
            <a:xfrm flipV="1">
              <a:off x="3137" y="1757"/>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69703" name="Line 200"/>
            <p:cNvSpPr>
              <a:spLocks noChangeShapeType="1"/>
            </p:cNvSpPr>
            <p:nvPr/>
          </p:nvSpPr>
          <p:spPr bwMode="auto">
            <a:xfrm>
              <a:off x="3107" y="1760"/>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85036" name="Group 206"/>
          <p:cNvGrpSpPr>
            <a:grpSpLocks/>
          </p:cNvGrpSpPr>
          <p:nvPr/>
        </p:nvGrpSpPr>
        <p:grpSpPr bwMode="auto">
          <a:xfrm>
            <a:off x="5800725" y="3301826"/>
            <a:ext cx="2346325" cy="571500"/>
            <a:chOff x="3759" y="1622"/>
            <a:chExt cx="1478" cy="360"/>
          </a:xfrm>
        </p:grpSpPr>
        <p:sp>
          <p:nvSpPr>
            <p:cNvPr id="69699"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700" name="Rectangle 204"/>
            <p:cNvSpPr>
              <a:spLocks noChangeArrowheads="1"/>
            </p:cNvSpPr>
            <p:nvPr/>
          </p:nvSpPr>
          <p:spPr bwMode="auto">
            <a:xfrm>
              <a:off x="4202" y="1673"/>
              <a:ext cx="548" cy="25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701" name="Text Box 205"/>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Seq=100, 20 bytes of data</a:t>
              </a:r>
            </a:p>
          </p:txBody>
        </p:sp>
      </p:grpSp>
      <p:sp>
        <p:nvSpPr>
          <p:cNvPr id="69678" name="Line 207"/>
          <p:cNvSpPr>
            <a:spLocks noChangeShapeType="1"/>
          </p:cNvSpPr>
          <p:nvPr/>
        </p:nvSpPr>
        <p:spPr bwMode="auto">
          <a:xfrm flipH="1">
            <a:off x="5794375" y="3933651"/>
            <a:ext cx="2335213" cy="1589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85038" name="Group 208"/>
          <p:cNvGrpSpPr>
            <a:grpSpLocks/>
          </p:cNvGrpSpPr>
          <p:nvPr/>
        </p:nvGrpSpPr>
        <p:grpSpPr bwMode="auto">
          <a:xfrm>
            <a:off x="6931025" y="4346401"/>
            <a:ext cx="949325" cy="304800"/>
            <a:chOff x="4215" y="2253"/>
            <a:chExt cx="598" cy="192"/>
          </a:xfrm>
        </p:grpSpPr>
        <p:sp>
          <p:nvSpPr>
            <p:cNvPr id="69697" name="Rectangle 209"/>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69698" name="Text Box 210"/>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ACK=120</a:t>
              </a:r>
              <a:endParaRPr lang="en-US" sz="1000">
                <a:latin typeface="Times New Roman" charset="0"/>
              </a:endParaRPr>
            </a:p>
          </p:txBody>
        </p:sp>
      </p:grpSp>
      <p:sp>
        <p:nvSpPr>
          <p:cNvPr id="69680" name="Text Box 211"/>
          <p:cNvSpPr txBox="1">
            <a:spLocks noChangeArrowheads="1"/>
          </p:cNvSpPr>
          <p:nvPr/>
        </p:nvSpPr>
        <p:spPr bwMode="auto">
          <a:xfrm>
            <a:off x="4427538" y="4989338"/>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SendBase=100</a:t>
            </a:r>
          </a:p>
        </p:txBody>
      </p:sp>
      <p:sp>
        <p:nvSpPr>
          <p:cNvPr id="69681" name="Text Box 212"/>
          <p:cNvSpPr txBox="1">
            <a:spLocks noChangeArrowheads="1"/>
          </p:cNvSpPr>
          <p:nvPr/>
        </p:nvSpPr>
        <p:spPr bwMode="auto">
          <a:xfrm>
            <a:off x="4446588" y="5330651"/>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SendBase=120</a:t>
            </a:r>
          </a:p>
        </p:txBody>
      </p:sp>
      <p:sp>
        <p:nvSpPr>
          <p:cNvPr id="69682" name="Text Box 213"/>
          <p:cNvSpPr txBox="1">
            <a:spLocks noChangeArrowheads="1"/>
          </p:cNvSpPr>
          <p:nvPr/>
        </p:nvSpPr>
        <p:spPr bwMode="auto">
          <a:xfrm>
            <a:off x="4465638" y="6005338"/>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SendBase=120</a:t>
            </a:r>
          </a:p>
        </p:txBody>
      </p:sp>
      <p:sp>
        <p:nvSpPr>
          <p:cNvPr id="69683" name="Text Box 214"/>
          <p:cNvSpPr txBox="1">
            <a:spLocks noChangeArrowheads="1"/>
          </p:cNvSpPr>
          <p:nvPr/>
        </p:nvSpPr>
        <p:spPr bwMode="auto">
          <a:xfrm>
            <a:off x="4492625" y="2760488"/>
            <a:ext cx="1266825"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SendBase=92</a:t>
            </a:r>
          </a:p>
        </p:txBody>
      </p:sp>
      <p:grpSp>
        <p:nvGrpSpPr>
          <p:cNvPr id="85044" name="Group 219"/>
          <p:cNvGrpSpPr>
            <a:grpSpLocks/>
          </p:cNvGrpSpPr>
          <p:nvPr/>
        </p:nvGrpSpPr>
        <p:grpSpPr bwMode="auto">
          <a:xfrm>
            <a:off x="5372100" y="2036588"/>
            <a:ext cx="630238" cy="533400"/>
            <a:chOff x="-44" y="1473"/>
            <a:chExt cx="981" cy="1105"/>
          </a:xfrm>
        </p:grpSpPr>
        <p:pic>
          <p:nvPicPr>
            <p:cNvPr id="85054" name="Picture 22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5" name="Freeform 22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85045" name="Group 225"/>
          <p:cNvGrpSpPr>
            <a:grpSpLocks/>
          </p:cNvGrpSpPr>
          <p:nvPr/>
        </p:nvGrpSpPr>
        <p:grpSpPr bwMode="auto">
          <a:xfrm flipH="1">
            <a:off x="7939088" y="2042938"/>
            <a:ext cx="631825" cy="622300"/>
            <a:chOff x="-44" y="1473"/>
            <a:chExt cx="981" cy="1105"/>
          </a:xfrm>
        </p:grpSpPr>
        <p:pic>
          <p:nvPicPr>
            <p:cNvPr id="85052"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3" name="Freeform 22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85046" name="Group 228"/>
          <p:cNvGrpSpPr>
            <a:grpSpLocks/>
          </p:cNvGrpSpPr>
          <p:nvPr/>
        </p:nvGrpSpPr>
        <p:grpSpPr bwMode="auto">
          <a:xfrm>
            <a:off x="647700" y="2041351"/>
            <a:ext cx="630238" cy="533400"/>
            <a:chOff x="-44" y="1473"/>
            <a:chExt cx="981" cy="1105"/>
          </a:xfrm>
        </p:grpSpPr>
        <p:pic>
          <p:nvPicPr>
            <p:cNvPr id="85050" name="Picture 2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1" name="Freeform 2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85047" name="Group 231"/>
          <p:cNvGrpSpPr>
            <a:grpSpLocks/>
          </p:cNvGrpSpPr>
          <p:nvPr/>
        </p:nvGrpSpPr>
        <p:grpSpPr bwMode="auto">
          <a:xfrm flipH="1">
            <a:off x="3225800" y="2025476"/>
            <a:ext cx="709613" cy="600075"/>
            <a:chOff x="-44" y="1473"/>
            <a:chExt cx="981" cy="1105"/>
          </a:xfrm>
        </p:grpSpPr>
        <p:pic>
          <p:nvPicPr>
            <p:cNvPr id="85048" name="Picture 23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9" name="Freeform 2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extLst>
      <p:ext uri="{BB962C8B-B14F-4D97-AF65-F5344CB8AC3E}">
        <p14:creationId xmlns:p14="http://schemas.microsoft.com/office/powerpoint/2010/main" val="129224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ctrTitle"/>
          </p:nvPr>
        </p:nvSpPr>
        <p:spPr/>
        <p:txBody>
          <a:bodyPr/>
          <a:lstStyle/>
          <a:p>
            <a:pPr>
              <a:defRPr/>
            </a:pPr>
            <a:r>
              <a:rPr lang="en-US" sz="4000" dirty="0">
                <a:latin typeface="Gill Sans MT" panose="020B0502020104020203" pitchFamily="34" charset="77"/>
              </a:rPr>
              <a:t>TCP</a:t>
            </a:r>
            <a:br>
              <a:rPr lang="en-US" sz="4000" dirty="0">
                <a:latin typeface="Gill Sans MT" panose="020B0502020104020203" pitchFamily="34" charset="77"/>
              </a:rPr>
            </a:br>
            <a:r>
              <a:rPr lang="en-US" sz="4000" dirty="0">
                <a:solidFill>
                  <a:srgbClr val="666666"/>
                </a:solidFill>
                <a:latin typeface="Gill Sans MT" panose="020B0502020104020203" pitchFamily="34" charset="77"/>
              </a:rPr>
              <a:t>Retransmission Scenarios</a:t>
            </a:r>
            <a:endParaRPr lang="en-US" dirty="0">
              <a:solidFill>
                <a:srgbClr val="666666"/>
              </a:solidFill>
              <a:latin typeface="Gill Sans MT" panose="020B0502020104020203" pitchFamily="34" charset="77"/>
            </a:endParaRPr>
          </a:p>
        </p:txBody>
      </p:sp>
      <p:sp>
        <p:nvSpPr>
          <p:cNvPr id="70661" name="Text Box 22"/>
          <p:cNvSpPr txBox="1">
            <a:spLocks noChangeArrowheads="1"/>
          </p:cNvSpPr>
          <p:nvPr/>
        </p:nvSpPr>
        <p:spPr bwMode="auto">
          <a:xfrm>
            <a:off x="1958975" y="3940001"/>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a:solidFill>
                  <a:srgbClr val="FF0000"/>
                </a:solidFill>
              </a:rPr>
              <a:t>X</a:t>
            </a:r>
          </a:p>
        </p:txBody>
      </p:sp>
      <p:sp>
        <p:nvSpPr>
          <p:cNvPr id="70662" name="Text Box 34"/>
          <p:cNvSpPr txBox="1">
            <a:spLocks noChangeArrowheads="1"/>
          </p:cNvSpPr>
          <p:nvPr/>
        </p:nvSpPr>
        <p:spPr bwMode="auto">
          <a:xfrm>
            <a:off x="1475656" y="6446663"/>
            <a:ext cx="2036135"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a:latin typeface="Gill Sans MT" panose="020B0502020104020203" pitchFamily="34" charset="77"/>
              </a:rPr>
              <a:t>Cumulative ACK</a:t>
            </a:r>
            <a:endParaRPr lang="en-US" sz="1000" b="1" dirty="0">
              <a:latin typeface="Gill Sans MT" panose="020B0502020104020203" pitchFamily="34" charset="77"/>
            </a:endParaRPr>
          </a:p>
        </p:txBody>
      </p:sp>
      <p:sp>
        <p:nvSpPr>
          <p:cNvPr id="70663" name="Line 35"/>
          <p:cNvSpPr>
            <a:spLocks noChangeShapeType="1"/>
          </p:cNvSpPr>
          <p:nvPr/>
        </p:nvSpPr>
        <p:spPr bwMode="auto">
          <a:xfrm>
            <a:off x="1368425" y="5011563"/>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64" name="Line 36"/>
          <p:cNvSpPr>
            <a:spLocks noChangeShapeType="1"/>
          </p:cNvSpPr>
          <p:nvPr/>
        </p:nvSpPr>
        <p:spPr bwMode="auto">
          <a:xfrm>
            <a:off x="1344613" y="2916063"/>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65" name="Line 37"/>
          <p:cNvSpPr>
            <a:spLocks noChangeShapeType="1"/>
          </p:cNvSpPr>
          <p:nvPr/>
        </p:nvSpPr>
        <p:spPr bwMode="auto">
          <a:xfrm flipH="1">
            <a:off x="2222500" y="3578051"/>
            <a:ext cx="1431925" cy="573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66" name="Text Box 39"/>
          <p:cNvSpPr txBox="1">
            <a:spLocks noChangeArrowheads="1"/>
          </p:cNvSpPr>
          <p:nvPr/>
        </p:nvSpPr>
        <p:spPr bwMode="auto">
          <a:xfrm>
            <a:off x="3270250" y="1744488"/>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B</a:t>
            </a:r>
          </a:p>
        </p:txBody>
      </p:sp>
      <p:sp>
        <p:nvSpPr>
          <p:cNvPr id="70667" name="Text Box 43"/>
          <p:cNvSpPr txBox="1">
            <a:spLocks noChangeArrowheads="1"/>
          </p:cNvSpPr>
          <p:nvPr/>
        </p:nvSpPr>
        <p:spPr bwMode="auto">
          <a:xfrm>
            <a:off x="949325" y="1774651"/>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A</a:t>
            </a:r>
          </a:p>
        </p:txBody>
      </p:sp>
      <p:sp>
        <p:nvSpPr>
          <p:cNvPr id="70668" name="Rectangle 44"/>
          <p:cNvSpPr>
            <a:spLocks noChangeArrowheads="1"/>
          </p:cNvSpPr>
          <p:nvPr/>
        </p:nvSpPr>
        <p:spPr bwMode="auto">
          <a:xfrm>
            <a:off x="2047875" y="2997026"/>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69" name="Text Box 45"/>
          <p:cNvSpPr txBox="1">
            <a:spLocks noChangeArrowheads="1"/>
          </p:cNvSpPr>
          <p:nvPr/>
        </p:nvSpPr>
        <p:spPr bwMode="auto">
          <a:xfrm>
            <a:off x="1489075" y="3049413"/>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Seq=92, 8 bytes of data</a:t>
            </a:r>
          </a:p>
        </p:txBody>
      </p:sp>
      <p:grpSp>
        <p:nvGrpSpPr>
          <p:cNvPr id="87053" name="Group 46"/>
          <p:cNvGrpSpPr>
            <a:grpSpLocks/>
          </p:cNvGrpSpPr>
          <p:nvPr/>
        </p:nvGrpSpPr>
        <p:grpSpPr bwMode="auto">
          <a:xfrm>
            <a:off x="2244725" y="3778076"/>
            <a:ext cx="949325" cy="304800"/>
            <a:chOff x="4215" y="2253"/>
            <a:chExt cx="598" cy="192"/>
          </a:xfrm>
        </p:grpSpPr>
        <p:sp>
          <p:nvSpPr>
            <p:cNvPr id="70699" name="Rectangle 47"/>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700" name="Text Box 48"/>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sp>
        <p:nvSpPr>
          <p:cNvPr id="70671" name="Line 49"/>
          <p:cNvSpPr>
            <a:spLocks noChangeShapeType="1"/>
          </p:cNvSpPr>
          <p:nvPr/>
        </p:nvSpPr>
        <p:spPr bwMode="auto">
          <a:xfrm>
            <a:off x="1323975" y="2674763"/>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0672" name="Line 50"/>
          <p:cNvSpPr>
            <a:spLocks noChangeShapeType="1"/>
          </p:cNvSpPr>
          <p:nvPr/>
        </p:nvSpPr>
        <p:spPr bwMode="auto">
          <a:xfrm>
            <a:off x="3729038" y="2670001"/>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0673" name="Rectangle 51"/>
          <p:cNvSpPr>
            <a:spLocks noChangeArrowheads="1"/>
          </p:cNvSpPr>
          <p:nvPr/>
        </p:nvSpPr>
        <p:spPr bwMode="auto">
          <a:xfrm>
            <a:off x="2065338" y="5084588"/>
            <a:ext cx="933450" cy="508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74" name="Text Box 52"/>
          <p:cNvSpPr txBox="1">
            <a:spLocks noChangeArrowheads="1"/>
          </p:cNvSpPr>
          <p:nvPr/>
        </p:nvSpPr>
        <p:spPr bwMode="auto">
          <a:xfrm>
            <a:off x="1339850" y="5171901"/>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t>Seq=120,  15 bytes of data</a:t>
            </a:r>
          </a:p>
        </p:txBody>
      </p:sp>
      <p:sp>
        <p:nvSpPr>
          <p:cNvPr id="70675" name="Rectangle 55"/>
          <p:cNvSpPr>
            <a:spLocks noChangeArrowheads="1"/>
          </p:cNvSpPr>
          <p:nvPr/>
        </p:nvSpPr>
        <p:spPr bwMode="auto">
          <a:xfrm>
            <a:off x="2176463" y="5644976"/>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87059" name="Group 75"/>
          <p:cNvGrpSpPr>
            <a:grpSpLocks/>
          </p:cNvGrpSpPr>
          <p:nvPr/>
        </p:nvGrpSpPr>
        <p:grpSpPr bwMode="auto">
          <a:xfrm>
            <a:off x="949325" y="2920826"/>
            <a:ext cx="396875" cy="2406650"/>
            <a:chOff x="3414" y="1529"/>
            <a:chExt cx="250" cy="1103"/>
          </a:xfrm>
        </p:grpSpPr>
        <p:sp>
          <p:nvSpPr>
            <p:cNvPr id="70692" name="Text Box 53"/>
            <p:cNvSpPr txBox="1">
              <a:spLocks noChangeArrowheads="1"/>
            </p:cNvSpPr>
            <p:nvPr/>
          </p:nvSpPr>
          <p:spPr bwMode="auto">
            <a:xfrm rot="10800000">
              <a:off x="3414" y="1931"/>
              <a:ext cx="250" cy="3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timeout</a:t>
              </a:r>
            </a:p>
          </p:txBody>
        </p:sp>
        <p:grpSp>
          <p:nvGrpSpPr>
            <p:cNvPr id="87076" name="Group 57"/>
            <p:cNvGrpSpPr>
              <a:grpSpLocks/>
            </p:cNvGrpSpPr>
            <p:nvPr/>
          </p:nvGrpSpPr>
          <p:grpSpPr bwMode="auto">
            <a:xfrm>
              <a:off x="3504" y="1529"/>
              <a:ext cx="66" cy="320"/>
              <a:chOff x="3099" y="1749"/>
              <a:chExt cx="66" cy="320"/>
            </a:xfrm>
          </p:grpSpPr>
          <p:sp>
            <p:nvSpPr>
              <p:cNvPr id="70697" name="Line 58"/>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0698" name="Line 59"/>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87077" name="Group 60"/>
            <p:cNvGrpSpPr>
              <a:grpSpLocks/>
            </p:cNvGrpSpPr>
            <p:nvPr/>
          </p:nvGrpSpPr>
          <p:grpSpPr bwMode="auto">
            <a:xfrm rot="10800000">
              <a:off x="3501" y="2312"/>
              <a:ext cx="66" cy="320"/>
              <a:chOff x="3099" y="1749"/>
              <a:chExt cx="66" cy="320"/>
            </a:xfrm>
          </p:grpSpPr>
          <p:sp>
            <p:nvSpPr>
              <p:cNvPr id="70695" name="Line 61"/>
              <p:cNvSpPr>
                <a:spLocks noChangeShapeType="1"/>
              </p:cNvSpPr>
              <p:nvPr/>
            </p:nvSpPr>
            <p:spPr bwMode="auto">
              <a:xfrm flipV="1">
                <a:off x="3137" y="1750"/>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0696" name="Line 62"/>
              <p:cNvSpPr>
                <a:spLocks noChangeShapeType="1"/>
              </p:cNvSpPr>
              <p:nvPr/>
            </p:nvSpPr>
            <p:spPr bwMode="auto">
              <a:xfrm>
                <a:off x="3107" y="1758"/>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grpSp>
        <p:nvGrpSpPr>
          <p:cNvPr id="87060" name="Group 63"/>
          <p:cNvGrpSpPr>
            <a:grpSpLocks/>
          </p:cNvGrpSpPr>
          <p:nvPr/>
        </p:nvGrpSpPr>
        <p:grpSpPr bwMode="auto">
          <a:xfrm>
            <a:off x="1330325" y="3301826"/>
            <a:ext cx="2346325" cy="571500"/>
            <a:chOff x="3759" y="1622"/>
            <a:chExt cx="1478" cy="360"/>
          </a:xfrm>
        </p:grpSpPr>
        <p:sp>
          <p:nvSpPr>
            <p:cNvPr id="70689" name="Line 64"/>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90" name="Rectangle 65"/>
            <p:cNvSpPr>
              <a:spLocks noChangeArrowheads="1"/>
            </p:cNvSpPr>
            <p:nvPr/>
          </p:nvSpPr>
          <p:spPr bwMode="auto">
            <a:xfrm>
              <a:off x="4202" y="1673"/>
              <a:ext cx="548" cy="25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91" name="Text Box 66"/>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Seq=100, 20 bytes of data</a:t>
              </a:r>
            </a:p>
          </p:txBody>
        </p:sp>
      </p:grpSp>
      <p:sp>
        <p:nvSpPr>
          <p:cNvPr id="70678" name="Line 67"/>
          <p:cNvSpPr>
            <a:spLocks noChangeShapeType="1"/>
          </p:cNvSpPr>
          <p:nvPr/>
        </p:nvSpPr>
        <p:spPr bwMode="auto">
          <a:xfrm flipH="1">
            <a:off x="1335088" y="3933651"/>
            <a:ext cx="2324100" cy="10255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87062" name="Group 68"/>
          <p:cNvGrpSpPr>
            <a:grpSpLocks/>
          </p:cNvGrpSpPr>
          <p:nvPr/>
        </p:nvGrpSpPr>
        <p:grpSpPr bwMode="auto">
          <a:xfrm>
            <a:off x="1978025" y="4335288"/>
            <a:ext cx="949325" cy="304800"/>
            <a:chOff x="4215" y="2253"/>
            <a:chExt cx="598" cy="192"/>
          </a:xfrm>
        </p:grpSpPr>
        <p:sp>
          <p:nvSpPr>
            <p:cNvPr id="70687" name="Rectangle 69"/>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0688" name="Text Box 70"/>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ACK=120</a:t>
              </a:r>
              <a:endParaRPr lang="en-US" sz="1000">
                <a:latin typeface="Times New Roman" charset="0"/>
              </a:endParaRPr>
            </a:p>
          </p:txBody>
        </p:sp>
      </p:grpSp>
      <p:grpSp>
        <p:nvGrpSpPr>
          <p:cNvPr id="87064" name="Group 84"/>
          <p:cNvGrpSpPr>
            <a:grpSpLocks/>
          </p:cNvGrpSpPr>
          <p:nvPr/>
        </p:nvGrpSpPr>
        <p:grpSpPr bwMode="auto">
          <a:xfrm>
            <a:off x="903288" y="2036588"/>
            <a:ext cx="630237" cy="533400"/>
            <a:chOff x="-44" y="1473"/>
            <a:chExt cx="981" cy="1105"/>
          </a:xfrm>
        </p:grpSpPr>
        <p:pic>
          <p:nvPicPr>
            <p:cNvPr id="87068" name="Picture 8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9" name="Freeform 8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87065" name="Group 87"/>
          <p:cNvGrpSpPr>
            <a:grpSpLocks/>
          </p:cNvGrpSpPr>
          <p:nvPr/>
        </p:nvGrpSpPr>
        <p:grpSpPr bwMode="auto">
          <a:xfrm flipH="1">
            <a:off x="3481388" y="2031826"/>
            <a:ext cx="674687" cy="590550"/>
            <a:chOff x="-44" y="1473"/>
            <a:chExt cx="981" cy="1105"/>
          </a:xfrm>
        </p:grpSpPr>
        <p:pic>
          <p:nvPicPr>
            <p:cNvPr id="87066" name="Picture 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67"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extLst>
      <p:ext uri="{BB962C8B-B14F-4D97-AF65-F5344CB8AC3E}">
        <p14:creationId xmlns:p14="http://schemas.microsoft.com/office/powerpoint/2010/main" val="152569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ctrTitle"/>
          </p:nvPr>
        </p:nvSpPr>
        <p:spPr/>
        <p:txBody>
          <a:bodyPr/>
          <a:lstStyle/>
          <a:p>
            <a:pPr>
              <a:defRPr/>
            </a:pPr>
            <a:r>
              <a:rPr lang="en-US" sz="4000" dirty="0">
                <a:latin typeface="Gill Sans MT" panose="020B0502020104020203" pitchFamily="34" charset="77"/>
              </a:rPr>
              <a:t>TCP ACK Generation</a:t>
            </a:r>
            <a:r>
              <a:rPr lang="en-US" dirty="0">
                <a:latin typeface="Gill Sans MT" panose="020B0502020104020203" pitchFamily="34" charset="77"/>
              </a:rPr>
              <a:t> </a:t>
            </a:r>
            <a:br>
              <a:rPr lang="en-US" dirty="0">
                <a:latin typeface="Gill Sans MT" panose="020B0502020104020203" pitchFamily="34" charset="77"/>
              </a:rPr>
            </a:br>
            <a:r>
              <a:rPr lang="en-US" sz="2400" dirty="0">
                <a:solidFill>
                  <a:srgbClr val="666666"/>
                </a:solidFill>
                <a:latin typeface="Gill Sans MT" panose="020B0502020104020203" pitchFamily="34" charset="77"/>
              </a:rPr>
              <a:t>[RFC 1122, RFC 2581]</a:t>
            </a:r>
          </a:p>
        </p:txBody>
      </p:sp>
      <p:sp>
        <p:nvSpPr>
          <p:cNvPr id="71685" name="Text Box 3"/>
          <p:cNvSpPr txBox="1">
            <a:spLocks noChangeArrowheads="1"/>
          </p:cNvSpPr>
          <p:nvPr/>
        </p:nvSpPr>
        <p:spPr bwMode="auto">
          <a:xfrm>
            <a:off x="770313" y="1909856"/>
            <a:ext cx="3224665" cy="5047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400" i="1" dirty="0">
                <a:solidFill>
                  <a:srgbClr val="CC0000"/>
                </a:solidFill>
                <a:latin typeface="Gill Sans MT" panose="020B0502020104020203" pitchFamily="34" charset="77"/>
              </a:rPr>
              <a:t>Event at receiver</a:t>
            </a:r>
            <a:endParaRPr lang="en-US" sz="1800" i="1" dirty="0">
              <a:solidFill>
                <a:srgbClr val="CC0000"/>
              </a:solidFill>
              <a:latin typeface="Gill Sans MT" panose="020B0502020104020203" pitchFamily="34" charset="77"/>
            </a:endParaRPr>
          </a:p>
          <a:p>
            <a:pPr algn="l">
              <a:defRPr/>
            </a:pPr>
            <a:endParaRPr lang="en-US" sz="1800" i="1" dirty="0">
              <a:solidFill>
                <a:srgbClr val="CC0000"/>
              </a:solidFill>
              <a:latin typeface="Gill Sans MT" panose="020B0502020104020203" pitchFamily="34" charset="77"/>
            </a:endParaRPr>
          </a:p>
          <a:p>
            <a:pPr algn="l">
              <a:defRPr/>
            </a:pPr>
            <a:r>
              <a:rPr lang="en-US" sz="1800" dirty="0">
                <a:latin typeface="Gill Sans MT" panose="020B0502020104020203" pitchFamily="34" charset="77"/>
              </a:rPr>
              <a:t>Arrival of in-order segment with</a:t>
            </a:r>
          </a:p>
          <a:p>
            <a:pPr algn="l">
              <a:defRPr/>
            </a:pPr>
            <a:r>
              <a:rPr lang="en-US" sz="1800" dirty="0">
                <a:latin typeface="Gill Sans MT" panose="020B0502020104020203" pitchFamily="34" charset="77"/>
              </a:rPr>
              <a:t>expected </a:t>
            </a:r>
            <a:r>
              <a:rPr lang="en-US" sz="1800" dirty="0" err="1">
                <a:latin typeface="Gill Sans MT" panose="020B0502020104020203" pitchFamily="34" charset="77"/>
              </a:rPr>
              <a:t>seq</a:t>
            </a:r>
            <a:r>
              <a:rPr lang="en-US" sz="1800" dirty="0">
                <a:latin typeface="Gill Sans MT" panose="020B0502020104020203" pitchFamily="34" charset="77"/>
              </a:rPr>
              <a:t> #.  All data up to</a:t>
            </a:r>
          </a:p>
          <a:p>
            <a:pPr algn="l">
              <a:defRPr/>
            </a:pPr>
            <a:r>
              <a:rPr lang="en-US" sz="1800" dirty="0">
                <a:latin typeface="Gill Sans MT" panose="020B0502020104020203" pitchFamily="34" charset="77"/>
              </a:rPr>
              <a:t>expected </a:t>
            </a:r>
            <a:r>
              <a:rPr lang="en-US" sz="1800" dirty="0" err="1">
                <a:latin typeface="Gill Sans MT" panose="020B0502020104020203" pitchFamily="34" charset="77"/>
              </a:rPr>
              <a:t>seq</a:t>
            </a:r>
            <a:r>
              <a:rPr lang="en-US" sz="1800" dirty="0">
                <a:latin typeface="Gill Sans MT" panose="020B0502020104020203" pitchFamily="34" charset="77"/>
              </a:rPr>
              <a:t> # already </a:t>
            </a:r>
            <a:r>
              <a:rPr lang="en-US" sz="1800" dirty="0" err="1">
                <a:latin typeface="Gill Sans MT" panose="020B0502020104020203" pitchFamily="34" charset="77"/>
              </a:rPr>
              <a:t>ACKed</a:t>
            </a:r>
            <a:endParaRPr lang="en-US" sz="1800" dirty="0">
              <a:latin typeface="Gill Sans MT" panose="020B0502020104020203" pitchFamily="34" charset="77"/>
            </a:endParaRPr>
          </a:p>
          <a:p>
            <a:pPr algn="l">
              <a:defRPr/>
            </a:pPr>
            <a:endParaRPr lang="en-US" sz="1800" dirty="0">
              <a:latin typeface="Gill Sans MT" panose="020B0502020104020203" pitchFamily="34" charset="77"/>
            </a:endParaRPr>
          </a:p>
          <a:p>
            <a:pPr algn="l">
              <a:defRPr/>
            </a:pPr>
            <a:r>
              <a:rPr lang="en-US" sz="1800" dirty="0">
                <a:latin typeface="Gill Sans MT" panose="020B0502020104020203" pitchFamily="34" charset="77"/>
              </a:rPr>
              <a:t>Arrival of in-order segment with</a:t>
            </a:r>
          </a:p>
          <a:p>
            <a:pPr algn="l">
              <a:defRPr/>
            </a:pPr>
            <a:r>
              <a:rPr lang="en-US" sz="1800" dirty="0">
                <a:latin typeface="Gill Sans MT" panose="020B0502020104020203" pitchFamily="34" charset="77"/>
              </a:rPr>
              <a:t>expected </a:t>
            </a:r>
            <a:r>
              <a:rPr lang="en-US" sz="1800" dirty="0" err="1">
                <a:latin typeface="Gill Sans MT" panose="020B0502020104020203" pitchFamily="34" charset="77"/>
              </a:rPr>
              <a:t>seq</a:t>
            </a:r>
            <a:r>
              <a:rPr lang="en-US" sz="1800" dirty="0">
                <a:latin typeface="Gill Sans MT" panose="020B0502020104020203" pitchFamily="34" charset="77"/>
              </a:rPr>
              <a:t> #. One other </a:t>
            </a:r>
          </a:p>
          <a:p>
            <a:pPr algn="l">
              <a:defRPr/>
            </a:pPr>
            <a:r>
              <a:rPr lang="en-US" sz="1800" dirty="0">
                <a:latin typeface="Gill Sans MT" panose="020B0502020104020203" pitchFamily="34" charset="77"/>
              </a:rPr>
              <a:t>segment has ACK pending</a:t>
            </a:r>
          </a:p>
          <a:p>
            <a:pPr algn="l">
              <a:defRPr/>
            </a:pPr>
            <a:endParaRPr lang="en-US" sz="1800" dirty="0">
              <a:latin typeface="Gill Sans MT" panose="020B0502020104020203" pitchFamily="34" charset="77"/>
            </a:endParaRPr>
          </a:p>
          <a:p>
            <a:pPr algn="l">
              <a:defRPr/>
            </a:pPr>
            <a:r>
              <a:rPr lang="en-US" sz="1800" dirty="0">
                <a:latin typeface="Gill Sans MT" panose="020B0502020104020203" pitchFamily="34" charset="77"/>
              </a:rPr>
              <a:t>Arrival of out-of-order segment</a:t>
            </a:r>
          </a:p>
          <a:p>
            <a:pPr algn="l">
              <a:defRPr/>
            </a:pPr>
            <a:r>
              <a:rPr lang="en-US" sz="1800" dirty="0">
                <a:latin typeface="Gill Sans MT" panose="020B0502020104020203" pitchFamily="34" charset="77"/>
              </a:rPr>
              <a:t>higher-than-expect seq. # .</a:t>
            </a:r>
          </a:p>
          <a:p>
            <a:pPr algn="l">
              <a:defRPr/>
            </a:pPr>
            <a:r>
              <a:rPr lang="en-US" sz="1800" dirty="0">
                <a:latin typeface="Gill Sans MT" panose="020B0502020104020203" pitchFamily="34" charset="77"/>
              </a:rPr>
              <a:t>Gap detected</a:t>
            </a:r>
          </a:p>
          <a:p>
            <a:pPr algn="l">
              <a:defRPr/>
            </a:pPr>
            <a:endParaRPr lang="en-US" sz="1800" dirty="0">
              <a:latin typeface="Gill Sans MT" panose="020B0502020104020203" pitchFamily="34" charset="77"/>
            </a:endParaRPr>
          </a:p>
          <a:p>
            <a:pPr algn="l">
              <a:defRPr/>
            </a:pPr>
            <a:r>
              <a:rPr lang="en-US" sz="1800" dirty="0">
                <a:latin typeface="Gill Sans MT" panose="020B0502020104020203" pitchFamily="34" charset="77"/>
              </a:rPr>
              <a:t>Arrival of segment that </a:t>
            </a:r>
          </a:p>
          <a:p>
            <a:pPr algn="l">
              <a:defRPr/>
            </a:pPr>
            <a:r>
              <a:rPr lang="en-US" sz="1800" dirty="0">
                <a:latin typeface="Gill Sans MT" panose="020B0502020104020203" pitchFamily="34" charset="77"/>
              </a:rPr>
              <a:t>partially or completely fills gap</a:t>
            </a:r>
          </a:p>
          <a:p>
            <a:pPr algn="l">
              <a:defRPr/>
            </a:pPr>
            <a:endParaRPr lang="en-US" sz="1800" dirty="0">
              <a:latin typeface="Gill Sans MT" panose="020B0502020104020203" pitchFamily="34" charset="77"/>
            </a:endParaRPr>
          </a:p>
          <a:p>
            <a:pPr algn="l">
              <a:defRPr/>
            </a:pPr>
            <a:endParaRPr lang="en-US" sz="1000" dirty="0">
              <a:latin typeface="Gill Sans MT" panose="020B0502020104020203" pitchFamily="34" charset="77"/>
            </a:endParaRPr>
          </a:p>
        </p:txBody>
      </p:sp>
      <p:sp>
        <p:nvSpPr>
          <p:cNvPr id="71686" name="Text Box 4"/>
          <p:cNvSpPr txBox="1">
            <a:spLocks noChangeArrowheads="1"/>
          </p:cNvSpPr>
          <p:nvPr/>
        </p:nvSpPr>
        <p:spPr bwMode="auto">
          <a:xfrm>
            <a:off x="4532688" y="1900331"/>
            <a:ext cx="3783728" cy="5047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400" i="1" dirty="0">
                <a:solidFill>
                  <a:srgbClr val="CC0000"/>
                </a:solidFill>
                <a:latin typeface="Gill Sans MT" panose="020B0502020104020203" pitchFamily="34" charset="77"/>
              </a:rPr>
              <a:t>TCP receiver action</a:t>
            </a:r>
            <a:endParaRPr lang="en-US" sz="1800" i="1" dirty="0">
              <a:solidFill>
                <a:srgbClr val="CC0000"/>
              </a:solidFill>
              <a:latin typeface="Gill Sans MT" panose="020B0502020104020203" pitchFamily="34" charset="77"/>
            </a:endParaRPr>
          </a:p>
          <a:p>
            <a:pPr algn="l">
              <a:defRPr/>
            </a:pPr>
            <a:endParaRPr lang="en-US" sz="1800" i="1" dirty="0">
              <a:solidFill>
                <a:srgbClr val="CC0000"/>
              </a:solidFill>
              <a:latin typeface="Gill Sans MT" panose="020B0502020104020203" pitchFamily="34" charset="77"/>
            </a:endParaRPr>
          </a:p>
          <a:p>
            <a:pPr algn="l">
              <a:defRPr/>
            </a:pPr>
            <a:r>
              <a:rPr lang="en-US" sz="1800" dirty="0">
                <a:latin typeface="Gill Sans MT" panose="020B0502020104020203" pitchFamily="34" charset="77"/>
              </a:rPr>
              <a:t>Delayed ACK. Wait up to 500ms</a:t>
            </a:r>
          </a:p>
          <a:p>
            <a:pPr algn="l">
              <a:defRPr/>
            </a:pPr>
            <a:r>
              <a:rPr lang="en-US" sz="1800" dirty="0">
                <a:latin typeface="Gill Sans MT" panose="020B0502020104020203" pitchFamily="34" charset="77"/>
              </a:rPr>
              <a:t>for next segment. If no next segment,</a:t>
            </a:r>
          </a:p>
          <a:p>
            <a:pPr algn="l">
              <a:defRPr/>
            </a:pPr>
            <a:r>
              <a:rPr lang="en-US" sz="1800" dirty="0">
                <a:latin typeface="Gill Sans MT" panose="020B0502020104020203" pitchFamily="34" charset="77"/>
              </a:rPr>
              <a:t>send ACK</a:t>
            </a:r>
          </a:p>
          <a:p>
            <a:pPr algn="l">
              <a:defRPr/>
            </a:pPr>
            <a:endParaRPr lang="en-US" sz="1800" dirty="0">
              <a:latin typeface="Gill Sans MT" panose="020B0502020104020203" pitchFamily="34" charset="77"/>
            </a:endParaRPr>
          </a:p>
          <a:p>
            <a:pPr algn="l">
              <a:defRPr/>
            </a:pPr>
            <a:r>
              <a:rPr lang="en-US" sz="1800" dirty="0">
                <a:latin typeface="Gill Sans MT" panose="020B0502020104020203" pitchFamily="34" charset="77"/>
              </a:rPr>
              <a:t>Immediately send single cumulative </a:t>
            </a:r>
          </a:p>
          <a:p>
            <a:pPr algn="l">
              <a:defRPr/>
            </a:pPr>
            <a:r>
              <a:rPr lang="en-US" sz="1800" dirty="0">
                <a:latin typeface="Gill Sans MT" panose="020B0502020104020203" pitchFamily="34" charset="77"/>
              </a:rPr>
              <a:t>ACK, </a:t>
            </a:r>
            <a:r>
              <a:rPr lang="en-US" sz="1800" dirty="0" err="1">
                <a:latin typeface="Gill Sans MT" panose="020B0502020104020203" pitchFamily="34" charset="77"/>
              </a:rPr>
              <a:t>ACKing</a:t>
            </a:r>
            <a:r>
              <a:rPr lang="en-US" sz="1800" dirty="0">
                <a:latin typeface="Gill Sans MT" panose="020B0502020104020203" pitchFamily="34" charset="77"/>
              </a:rPr>
              <a:t> both in-order segments </a:t>
            </a:r>
          </a:p>
          <a:p>
            <a:pPr algn="l">
              <a:defRPr/>
            </a:pPr>
            <a:endParaRPr lang="en-US" sz="1800" dirty="0">
              <a:latin typeface="Gill Sans MT" panose="020B0502020104020203" pitchFamily="34" charset="77"/>
            </a:endParaRPr>
          </a:p>
          <a:p>
            <a:pPr algn="l">
              <a:defRPr/>
            </a:pPr>
            <a:endParaRPr lang="en-US" sz="1800" dirty="0">
              <a:latin typeface="Gill Sans MT" panose="020B0502020104020203" pitchFamily="34" charset="77"/>
            </a:endParaRPr>
          </a:p>
          <a:p>
            <a:pPr algn="l">
              <a:defRPr/>
            </a:pPr>
            <a:r>
              <a:rPr lang="en-US" sz="1800" dirty="0">
                <a:latin typeface="Gill Sans MT" panose="020B0502020104020203" pitchFamily="34" charset="77"/>
              </a:rPr>
              <a:t>Immediately send </a:t>
            </a:r>
            <a:r>
              <a:rPr lang="en-US" sz="1800" i="1" dirty="0">
                <a:solidFill>
                  <a:srgbClr val="CC0000"/>
                </a:solidFill>
                <a:latin typeface="Gill Sans MT" panose="020B0502020104020203" pitchFamily="34" charset="77"/>
              </a:rPr>
              <a:t>duplicate ACK</a:t>
            </a:r>
            <a:r>
              <a:rPr lang="en-US" sz="1800" dirty="0">
                <a:solidFill>
                  <a:srgbClr val="CC0000"/>
                </a:solidFill>
                <a:latin typeface="Gill Sans MT" panose="020B0502020104020203" pitchFamily="34" charset="77"/>
              </a:rPr>
              <a:t>,</a:t>
            </a:r>
            <a:r>
              <a:rPr lang="en-US" sz="1800" dirty="0">
                <a:latin typeface="Gill Sans MT" panose="020B0502020104020203" pitchFamily="34" charset="77"/>
              </a:rPr>
              <a:t> </a:t>
            </a:r>
          </a:p>
          <a:p>
            <a:pPr algn="l">
              <a:defRPr/>
            </a:pPr>
            <a:r>
              <a:rPr lang="en-US" sz="1800" dirty="0">
                <a:latin typeface="Gill Sans MT" panose="020B0502020104020203" pitchFamily="34" charset="77"/>
              </a:rPr>
              <a:t>indicating seq. # of next expected byte</a:t>
            </a:r>
          </a:p>
          <a:p>
            <a:pPr algn="l">
              <a:defRPr/>
            </a:pPr>
            <a:endParaRPr lang="en-US" sz="1800" dirty="0">
              <a:latin typeface="Gill Sans MT" panose="020B0502020104020203" pitchFamily="34" charset="77"/>
            </a:endParaRPr>
          </a:p>
          <a:p>
            <a:pPr algn="l">
              <a:defRPr/>
            </a:pPr>
            <a:endParaRPr lang="en-US" sz="1800" dirty="0">
              <a:latin typeface="Gill Sans MT" panose="020B0502020104020203" pitchFamily="34" charset="77"/>
            </a:endParaRPr>
          </a:p>
          <a:p>
            <a:pPr algn="l">
              <a:defRPr/>
            </a:pPr>
            <a:r>
              <a:rPr lang="en-US" sz="1800" dirty="0">
                <a:latin typeface="Gill Sans MT" panose="020B0502020104020203" pitchFamily="34" charset="77"/>
              </a:rPr>
              <a:t>Immediate send ACK, provided that</a:t>
            </a:r>
          </a:p>
          <a:p>
            <a:pPr algn="l">
              <a:defRPr/>
            </a:pPr>
            <a:r>
              <a:rPr lang="en-US" sz="1800" dirty="0">
                <a:latin typeface="Gill Sans MT" panose="020B0502020104020203" pitchFamily="34" charset="77"/>
              </a:rPr>
              <a:t>segment starts at lower end of gap</a:t>
            </a:r>
          </a:p>
          <a:p>
            <a:pPr algn="l">
              <a:defRPr/>
            </a:pPr>
            <a:endParaRPr lang="en-US" sz="1800" dirty="0">
              <a:latin typeface="Gill Sans MT" panose="020B0502020104020203" pitchFamily="34" charset="77"/>
            </a:endParaRPr>
          </a:p>
          <a:p>
            <a:pPr algn="l">
              <a:defRPr/>
            </a:pPr>
            <a:endParaRPr lang="en-US" sz="1000" dirty="0">
              <a:latin typeface="Gill Sans MT" panose="020B0502020104020203" pitchFamily="34" charset="77"/>
            </a:endParaRPr>
          </a:p>
        </p:txBody>
      </p:sp>
      <p:sp>
        <p:nvSpPr>
          <p:cNvPr id="71687" name="Line 9"/>
          <p:cNvSpPr>
            <a:spLocks noChangeShapeType="1"/>
          </p:cNvSpPr>
          <p:nvPr/>
        </p:nvSpPr>
        <p:spPr bwMode="auto">
          <a:xfrm>
            <a:off x="4342188" y="2060668"/>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ill Sans MT" panose="020B0502020104020203" pitchFamily="34" charset="77"/>
              <a:ea typeface="ＭＳ Ｐゴシック" charset="0"/>
            </a:endParaRPr>
          </a:p>
        </p:txBody>
      </p:sp>
      <p:sp>
        <p:nvSpPr>
          <p:cNvPr id="71689" name="Line 11"/>
          <p:cNvSpPr>
            <a:spLocks noChangeShapeType="1"/>
          </p:cNvSpPr>
          <p:nvPr/>
        </p:nvSpPr>
        <p:spPr bwMode="auto">
          <a:xfrm>
            <a:off x="786188" y="2500406"/>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Gill Sans MT" panose="020B0502020104020203" pitchFamily="34" charset="77"/>
              <a:ea typeface="ＭＳ Ｐゴシック" charset="0"/>
            </a:endParaRPr>
          </a:p>
        </p:txBody>
      </p:sp>
      <p:sp>
        <p:nvSpPr>
          <p:cNvPr id="71690" name="Line 12"/>
          <p:cNvSpPr>
            <a:spLocks noChangeShapeType="1"/>
          </p:cNvSpPr>
          <p:nvPr/>
        </p:nvSpPr>
        <p:spPr bwMode="auto">
          <a:xfrm>
            <a:off x="770313" y="3554506"/>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Gill Sans MT" panose="020B0502020104020203" pitchFamily="34" charset="77"/>
              <a:ea typeface="ＭＳ Ｐゴシック" charset="0"/>
            </a:endParaRPr>
          </a:p>
        </p:txBody>
      </p:sp>
      <p:sp>
        <p:nvSpPr>
          <p:cNvPr id="71691" name="Line 13"/>
          <p:cNvSpPr>
            <a:spLocks noChangeShapeType="1"/>
          </p:cNvSpPr>
          <p:nvPr/>
        </p:nvSpPr>
        <p:spPr bwMode="auto">
          <a:xfrm>
            <a:off x="787776" y="4653056"/>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Gill Sans MT" panose="020B0502020104020203" pitchFamily="34" charset="77"/>
              <a:ea typeface="ＭＳ Ｐゴシック" charset="0"/>
            </a:endParaRPr>
          </a:p>
        </p:txBody>
      </p:sp>
      <p:sp>
        <p:nvSpPr>
          <p:cNvPr id="71692" name="Line 14"/>
          <p:cNvSpPr>
            <a:spLocks noChangeShapeType="1"/>
          </p:cNvSpPr>
          <p:nvPr/>
        </p:nvSpPr>
        <p:spPr bwMode="auto">
          <a:xfrm>
            <a:off x="781426" y="5742081"/>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Gill Sans MT" panose="020B0502020104020203" pitchFamily="34" charset="77"/>
              <a:ea typeface="ＭＳ Ｐゴシック" charset="0"/>
            </a:endParaRPr>
          </a:p>
        </p:txBody>
      </p:sp>
    </p:spTree>
    <p:extLst>
      <p:ext uri="{BB962C8B-B14F-4D97-AF65-F5344CB8AC3E}">
        <p14:creationId xmlns:p14="http://schemas.microsoft.com/office/powerpoint/2010/main" val="613319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ctrTitle"/>
          </p:nvPr>
        </p:nvSpPr>
        <p:spPr/>
        <p:txBody>
          <a:bodyPr/>
          <a:lstStyle/>
          <a:p>
            <a:pPr>
              <a:defRPr/>
            </a:pPr>
            <a:r>
              <a:rPr lang="en-US" dirty="0">
                <a:latin typeface="Gill Sans MT" panose="020B0502020104020203" pitchFamily="34" charset="77"/>
              </a:rPr>
              <a:t>TCP </a:t>
            </a:r>
            <a:br>
              <a:rPr lang="en-US" dirty="0">
                <a:latin typeface="Gill Sans MT" panose="020B0502020104020203" pitchFamily="34" charset="77"/>
              </a:rPr>
            </a:br>
            <a:r>
              <a:rPr lang="en-US" dirty="0">
                <a:solidFill>
                  <a:srgbClr val="666666"/>
                </a:solidFill>
                <a:latin typeface="Gill Sans MT" panose="020B0502020104020203" pitchFamily="34" charset="77"/>
              </a:rPr>
              <a:t>Fast Retransmit</a:t>
            </a:r>
          </a:p>
        </p:txBody>
      </p:sp>
      <p:sp>
        <p:nvSpPr>
          <p:cNvPr id="72709" name="Rectangle 3"/>
          <p:cNvSpPr>
            <a:spLocks noGrp="1" noChangeArrowheads="1"/>
          </p:cNvSpPr>
          <p:nvPr>
            <p:ph type="body" sz="half" idx="4294967295"/>
          </p:nvPr>
        </p:nvSpPr>
        <p:spPr>
          <a:xfrm>
            <a:off x="133350" y="1814513"/>
            <a:ext cx="4618038" cy="4648200"/>
          </a:xfrm>
          <a:prstGeom prst="rect">
            <a:avLst/>
          </a:prstGeom>
        </p:spPr>
        <p:txBody>
          <a:bodyPr/>
          <a:lstStyle/>
          <a:p>
            <a:pPr>
              <a:defRPr/>
            </a:pPr>
            <a:r>
              <a:rPr lang="en-US" sz="2400" dirty="0">
                <a:latin typeface="Gill Sans MT" panose="020B0502020104020203" pitchFamily="34" charset="77"/>
              </a:rPr>
              <a:t>Time-out period  often relatively long:</a:t>
            </a:r>
          </a:p>
          <a:p>
            <a:pPr lvl="1">
              <a:buFont typeface="Arial"/>
              <a:buChar char="•"/>
              <a:defRPr/>
            </a:pPr>
            <a:r>
              <a:rPr lang="en-US" sz="2400" dirty="0">
                <a:latin typeface="Gill Sans MT" panose="020B0502020104020203" pitchFamily="34" charset="77"/>
              </a:rPr>
              <a:t>Long delay before resending lost packet</a:t>
            </a:r>
          </a:p>
          <a:p>
            <a:pPr>
              <a:defRPr/>
            </a:pPr>
            <a:r>
              <a:rPr lang="en-US" sz="2400" dirty="0">
                <a:latin typeface="Gill Sans MT" panose="020B0502020104020203" pitchFamily="34" charset="77"/>
              </a:rPr>
              <a:t>Detect lost segments via duplicate ACKs</a:t>
            </a:r>
          </a:p>
          <a:p>
            <a:pPr lvl="1">
              <a:buFont typeface="Arial"/>
              <a:buChar char="•"/>
              <a:defRPr/>
            </a:pPr>
            <a:r>
              <a:rPr lang="en-US" sz="2400" dirty="0">
                <a:latin typeface="Gill Sans MT" panose="020B0502020104020203" pitchFamily="34" charset="77"/>
              </a:rPr>
              <a:t>Sender often sends many segments back-to-back</a:t>
            </a:r>
          </a:p>
          <a:p>
            <a:pPr lvl="1">
              <a:buFont typeface="Arial"/>
              <a:buChar char="•"/>
              <a:defRPr/>
            </a:pPr>
            <a:r>
              <a:rPr lang="en-US" sz="2400" dirty="0">
                <a:latin typeface="Gill Sans MT" panose="020B0502020104020203" pitchFamily="34" charset="77"/>
              </a:rPr>
              <a:t>If segment is lost, there will likely be many duplicate ACKs</a:t>
            </a:r>
          </a:p>
          <a:p>
            <a:pPr lvl="1">
              <a:buFont typeface="Arial"/>
              <a:buChar char="•"/>
              <a:defRPr/>
            </a:pPr>
            <a:endParaRPr lang="en-US" sz="2400" dirty="0">
              <a:latin typeface="Gill Sans MT" panose="020B0502020104020203" pitchFamily="34" charset="77"/>
            </a:endParaRPr>
          </a:p>
          <a:p>
            <a:pPr lvl="1">
              <a:buFont typeface="Arial"/>
              <a:buChar char="•"/>
              <a:defRPr/>
            </a:pPr>
            <a:endParaRPr lang="en-US" sz="2400" dirty="0">
              <a:latin typeface="Gill Sans MT" panose="020B0502020104020203" pitchFamily="34" charset="77"/>
            </a:endParaRPr>
          </a:p>
        </p:txBody>
      </p:sp>
      <p:sp>
        <p:nvSpPr>
          <p:cNvPr id="72710" name="Rectangle 5"/>
          <p:cNvSpPr>
            <a:spLocks noChangeArrowheads="1"/>
          </p:cNvSpPr>
          <p:nvPr/>
        </p:nvSpPr>
        <p:spPr bwMode="auto">
          <a:xfrm>
            <a:off x="5109344" y="2143125"/>
            <a:ext cx="3567112" cy="3813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128"/>
              </a:defRPr>
            </a:lvl1pPr>
            <a:lvl2pPr marL="463550" indent="-238125">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lnSpc>
                <a:spcPct val="85000"/>
              </a:lnSpc>
              <a:spcBef>
                <a:spcPct val="20000"/>
              </a:spcBef>
              <a:buClr>
                <a:srgbClr val="000099"/>
              </a:buClr>
              <a:buSzPct val="65000"/>
              <a:buFont typeface="Wingdings" charset="2"/>
              <a:buNone/>
            </a:pPr>
            <a:r>
              <a:rPr lang="en-US" altLang="x-none" sz="2800" dirty="0">
                <a:latin typeface="Gill Sans MT" panose="020B0502020104020203" pitchFamily="34" charset="77"/>
              </a:rPr>
              <a:t>If sender receives 3 ACKs for same data</a:t>
            </a:r>
          </a:p>
          <a:p>
            <a:pPr algn="l">
              <a:lnSpc>
                <a:spcPct val="85000"/>
              </a:lnSpc>
              <a:spcBef>
                <a:spcPct val="20000"/>
              </a:spcBef>
              <a:buClr>
                <a:srgbClr val="000099"/>
              </a:buClr>
              <a:buSzPct val="65000"/>
              <a:buFont typeface="Wingdings" charset="2"/>
              <a:buNone/>
            </a:pPr>
            <a:r>
              <a:rPr lang="en-US" altLang="x-none" sz="2400" dirty="0">
                <a:latin typeface="Gill Sans MT" panose="020B0502020104020203" pitchFamily="34" charset="77"/>
              </a:rPr>
              <a:t>(</a:t>
            </a:r>
            <a:r>
              <a:rPr lang="ja-JP" altLang="en-US" sz="2400" dirty="0">
                <a:latin typeface="Gill Sans MT" panose="020B0502020104020203" pitchFamily="34" charset="77"/>
              </a:rPr>
              <a:t>“</a:t>
            </a:r>
            <a:r>
              <a:rPr lang="en-US" altLang="ja-JP" sz="2400" dirty="0">
                <a:latin typeface="Gill Sans MT" panose="020B0502020104020203" pitchFamily="34" charset="77"/>
              </a:rPr>
              <a:t>triple duplicate ACKs</a:t>
            </a:r>
            <a:r>
              <a:rPr lang="ja-JP" altLang="en-US" sz="2400" dirty="0">
                <a:latin typeface="Gill Sans MT" panose="020B0502020104020203" pitchFamily="34" charset="77"/>
              </a:rPr>
              <a:t>”</a:t>
            </a:r>
            <a:r>
              <a:rPr lang="en-US" altLang="ja-JP" sz="2400" dirty="0">
                <a:latin typeface="Gill Sans MT" panose="020B0502020104020203" pitchFamily="34" charset="77"/>
              </a:rPr>
              <a:t>),</a:t>
            </a:r>
            <a:r>
              <a:rPr lang="en-US" altLang="ja-JP" sz="2800" dirty="0">
                <a:latin typeface="Gill Sans MT" panose="020B0502020104020203" pitchFamily="34" charset="77"/>
              </a:rPr>
              <a:t> resend </a:t>
            </a:r>
            <a:r>
              <a:rPr lang="en-US" altLang="ja-JP" sz="2800" dirty="0" err="1">
                <a:latin typeface="Gill Sans MT" panose="020B0502020104020203" pitchFamily="34" charset="77"/>
              </a:rPr>
              <a:t>unacked</a:t>
            </a:r>
            <a:r>
              <a:rPr lang="en-US" altLang="ja-JP" sz="2800" dirty="0">
                <a:latin typeface="Gill Sans MT" panose="020B0502020104020203" pitchFamily="34" charset="77"/>
              </a:rPr>
              <a:t> segment with smallest </a:t>
            </a:r>
            <a:r>
              <a:rPr lang="en-US" altLang="ja-JP" sz="2800" dirty="0" err="1">
                <a:latin typeface="Gill Sans MT" panose="020B0502020104020203" pitchFamily="34" charset="77"/>
              </a:rPr>
              <a:t>seq</a:t>
            </a:r>
            <a:r>
              <a:rPr lang="en-US" altLang="ja-JP" sz="2800" dirty="0">
                <a:latin typeface="Gill Sans MT" panose="020B0502020104020203" pitchFamily="34" charset="77"/>
              </a:rPr>
              <a:t> #</a:t>
            </a:r>
          </a:p>
          <a:p>
            <a:pPr lvl="1" algn="l">
              <a:lnSpc>
                <a:spcPct val="85000"/>
              </a:lnSpc>
              <a:spcBef>
                <a:spcPct val="20000"/>
              </a:spcBef>
              <a:buClr>
                <a:srgbClr val="000099"/>
              </a:buClr>
              <a:buFont typeface="Wingdings" charset="2"/>
              <a:buChar char="§"/>
            </a:pPr>
            <a:r>
              <a:rPr lang="en-US" altLang="x-none" sz="2400" dirty="0">
                <a:latin typeface="Gill Sans MT" panose="020B0502020104020203" pitchFamily="34" charset="77"/>
              </a:rPr>
              <a:t>likely that </a:t>
            </a:r>
            <a:r>
              <a:rPr lang="en-US" altLang="x-none" sz="2400" dirty="0" err="1">
                <a:latin typeface="Gill Sans MT" panose="020B0502020104020203" pitchFamily="34" charset="77"/>
              </a:rPr>
              <a:t>unacked</a:t>
            </a:r>
            <a:r>
              <a:rPr lang="en-US" altLang="x-none" sz="2400" dirty="0">
                <a:latin typeface="Gill Sans MT" panose="020B0502020104020203" pitchFamily="34" charset="77"/>
              </a:rPr>
              <a:t> segment lost, so don’</a:t>
            </a:r>
            <a:r>
              <a:rPr lang="en-US" altLang="ja-JP" sz="2400" dirty="0">
                <a:latin typeface="Gill Sans MT" panose="020B0502020104020203" pitchFamily="34" charset="77"/>
              </a:rPr>
              <a:t>t wait for timeout</a:t>
            </a:r>
            <a:endParaRPr lang="en-US" altLang="x-none" sz="2400" dirty="0">
              <a:latin typeface="Gill Sans MT" panose="020B0502020104020203" pitchFamily="34" charset="77"/>
            </a:endParaRPr>
          </a:p>
        </p:txBody>
      </p:sp>
      <p:sp>
        <p:nvSpPr>
          <p:cNvPr id="72711" name="Rectangle 6"/>
          <p:cNvSpPr>
            <a:spLocks noChangeArrowheads="1"/>
          </p:cNvSpPr>
          <p:nvPr/>
        </p:nvSpPr>
        <p:spPr bwMode="auto">
          <a:xfrm>
            <a:off x="5033144" y="1914525"/>
            <a:ext cx="3509962" cy="3681413"/>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2712" name="Text Box 7"/>
          <p:cNvSpPr txBox="1">
            <a:spLocks noChangeArrowheads="1"/>
          </p:cNvSpPr>
          <p:nvPr/>
        </p:nvSpPr>
        <p:spPr bwMode="auto">
          <a:xfrm>
            <a:off x="5164906" y="1679575"/>
            <a:ext cx="2911631" cy="4616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i="1" dirty="0">
                <a:solidFill>
                  <a:srgbClr val="CC0000"/>
                </a:solidFill>
              </a:rPr>
              <a:t>TCP Fast Retransmit</a:t>
            </a:r>
          </a:p>
        </p:txBody>
      </p:sp>
      <p:sp>
        <p:nvSpPr>
          <p:cNvPr id="72713" name="Rectangle 9"/>
          <p:cNvSpPr>
            <a:spLocks noChangeArrowheads="1"/>
          </p:cNvSpPr>
          <p:nvPr/>
        </p:nvSpPr>
        <p:spPr bwMode="auto">
          <a:xfrm>
            <a:off x="5076006" y="2925763"/>
            <a:ext cx="3408363" cy="5032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lnSpc>
                <a:spcPct val="85000"/>
              </a:lnSpc>
              <a:spcBef>
                <a:spcPct val="20000"/>
              </a:spcBef>
              <a:buClr>
                <a:srgbClr val="000099"/>
              </a:buClr>
              <a:buSzPct val="65000"/>
              <a:buFont typeface="Wingdings" charset="2"/>
              <a:buNone/>
            </a:pPr>
            <a:r>
              <a:rPr lang="en-US" altLang="x-none" sz="2400" dirty="0">
                <a:latin typeface="Gill Sans MT" charset="0"/>
              </a:rPr>
              <a:t>(</a:t>
            </a:r>
            <a:r>
              <a:rPr lang="ja-JP" altLang="en-US" sz="2400" dirty="0">
                <a:latin typeface="Gill Sans MT" charset="0"/>
              </a:rPr>
              <a:t>“</a:t>
            </a:r>
            <a:r>
              <a:rPr lang="en-US" altLang="ja-JP" sz="2400" dirty="0">
                <a:latin typeface="Gill Sans MT" charset="0"/>
              </a:rPr>
              <a:t>triple duplicate ACKs</a:t>
            </a:r>
            <a:r>
              <a:rPr lang="ja-JP" altLang="en-US" sz="2400" dirty="0">
                <a:latin typeface="Gill Sans MT" charset="0"/>
              </a:rPr>
              <a:t>”</a:t>
            </a:r>
            <a:r>
              <a:rPr lang="en-US" altLang="ja-JP" sz="2400" dirty="0">
                <a:latin typeface="Gill Sans MT" charset="0"/>
              </a:rPr>
              <a:t>),</a:t>
            </a:r>
            <a:r>
              <a:rPr lang="en-US" altLang="ja-JP" sz="2800" dirty="0">
                <a:latin typeface="Gill Sans MT" charset="0"/>
              </a:rPr>
              <a:t> </a:t>
            </a:r>
            <a:endParaRPr lang="en-US" altLang="x-none" sz="2800" dirty="0">
              <a:latin typeface="Gill Sans MT" charset="0"/>
            </a:endParaRPr>
          </a:p>
        </p:txBody>
      </p:sp>
    </p:spTree>
    <p:extLst>
      <p:ext uri="{BB962C8B-B14F-4D97-AF65-F5344CB8AC3E}">
        <p14:creationId xmlns:p14="http://schemas.microsoft.com/office/powerpoint/2010/main" val="14270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54" name="Rectangle 81"/>
          <p:cNvSpPr>
            <a:spLocks noGrp="1" noChangeArrowheads="1"/>
          </p:cNvSpPr>
          <p:nvPr>
            <p:ph type="ctrTitle"/>
          </p:nvPr>
        </p:nvSpPr>
        <p:spPr/>
        <p:txBody>
          <a:bodyPr/>
          <a:lstStyle/>
          <a:p>
            <a:pPr>
              <a:defRPr/>
            </a:pPr>
            <a:r>
              <a:rPr lang="en-US" dirty="0">
                <a:latin typeface="Gill Sans MT" panose="020B0502020104020203" pitchFamily="34" charset="77"/>
              </a:rPr>
              <a:t>TCP </a:t>
            </a:r>
            <a:br>
              <a:rPr lang="en-US" dirty="0">
                <a:latin typeface="Gill Sans MT" panose="020B0502020104020203" pitchFamily="34" charset="77"/>
              </a:rPr>
            </a:br>
            <a:r>
              <a:rPr lang="en-US" dirty="0">
                <a:solidFill>
                  <a:srgbClr val="666666"/>
                </a:solidFill>
                <a:latin typeface="Gill Sans MT" panose="020B0502020104020203" pitchFamily="34" charset="77"/>
              </a:rPr>
              <a:t>Fast Retransmit</a:t>
            </a:r>
          </a:p>
        </p:txBody>
      </p:sp>
      <p:sp>
        <p:nvSpPr>
          <p:cNvPr id="73732" name="Line 3"/>
          <p:cNvSpPr>
            <a:spLocks noChangeShapeType="1"/>
          </p:cNvSpPr>
          <p:nvPr/>
        </p:nvSpPr>
        <p:spPr bwMode="auto">
          <a:xfrm>
            <a:off x="2723927" y="2980010"/>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3" name="Line 9"/>
          <p:cNvSpPr>
            <a:spLocks noChangeShapeType="1"/>
          </p:cNvSpPr>
          <p:nvPr/>
        </p:nvSpPr>
        <p:spPr bwMode="auto">
          <a:xfrm>
            <a:off x="2723927" y="3208610"/>
            <a:ext cx="1757362" cy="4143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4" name="Line 10"/>
          <p:cNvSpPr>
            <a:spLocks noChangeShapeType="1"/>
          </p:cNvSpPr>
          <p:nvPr/>
        </p:nvSpPr>
        <p:spPr bwMode="auto">
          <a:xfrm flipH="1">
            <a:off x="2720752" y="2675210"/>
            <a:ext cx="3175" cy="39941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5" name="Line 11"/>
          <p:cNvSpPr>
            <a:spLocks noChangeShapeType="1"/>
          </p:cNvSpPr>
          <p:nvPr/>
        </p:nvSpPr>
        <p:spPr bwMode="auto">
          <a:xfrm>
            <a:off x="5238527" y="2751410"/>
            <a:ext cx="11112" cy="3903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6" name="Line 12"/>
          <p:cNvSpPr>
            <a:spLocks noChangeShapeType="1"/>
          </p:cNvSpPr>
          <p:nvPr/>
        </p:nvSpPr>
        <p:spPr bwMode="auto">
          <a:xfrm flipH="1">
            <a:off x="2687414" y="3622947"/>
            <a:ext cx="2519363" cy="8096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7" name="Line 14"/>
          <p:cNvSpPr>
            <a:spLocks noChangeShapeType="1"/>
          </p:cNvSpPr>
          <p:nvPr/>
        </p:nvSpPr>
        <p:spPr bwMode="auto">
          <a:xfrm>
            <a:off x="2723927" y="3437210"/>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8" name="Line 15"/>
          <p:cNvSpPr>
            <a:spLocks noChangeShapeType="1"/>
          </p:cNvSpPr>
          <p:nvPr/>
        </p:nvSpPr>
        <p:spPr bwMode="auto">
          <a:xfrm>
            <a:off x="2723927" y="3894410"/>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39" name="Line 16"/>
          <p:cNvSpPr>
            <a:spLocks noChangeShapeType="1"/>
          </p:cNvSpPr>
          <p:nvPr/>
        </p:nvSpPr>
        <p:spPr bwMode="auto">
          <a:xfrm>
            <a:off x="2723927" y="3665810"/>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40" name="Line 17"/>
          <p:cNvSpPr>
            <a:spLocks noChangeShapeType="1"/>
          </p:cNvSpPr>
          <p:nvPr/>
        </p:nvSpPr>
        <p:spPr bwMode="auto">
          <a:xfrm flipH="1">
            <a:off x="2689002" y="4046810"/>
            <a:ext cx="2530475" cy="83026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41" name="Line 18"/>
          <p:cNvSpPr>
            <a:spLocks noChangeShapeType="1"/>
          </p:cNvSpPr>
          <p:nvPr/>
        </p:nvSpPr>
        <p:spPr bwMode="auto">
          <a:xfrm flipH="1">
            <a:off x="2723927" y="4275410"/>
            <a:ext cx="2506662" cy="8874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42" name="Line 19"/>
          <p:cNvSpPr>
            <a:spLocks noChangeShapeType="1"/>
          </p:cNvSpPr>
          <p:nvPr/>
        </p:nvSpPr>
        <p:spPr bwMode="auto">
          <a:xfrm flipH="1">
            <a:off x="2723927" y="4504010"/>
            <a:ext cx="2495550" cy="9001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43" name="Text Box 20"/>
          <p:cNvSpPr txBox="1">
            <a:spLocks noChangeArrowheads="1"/>
          </p:cNvSpPr>
          <p:nvPr/>
        </p:nvSpPr>
        <p:spPr bwMode="auto">
          <a:xfrm>
            <a:off x="4397152" y="3375297"/>
            <a:ext cx="282575"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a:solidFill>
                  <a:srgbClr val="FF0000"/>
                </a:solidFill>
                <a:latin typeface="Arial" charset="0"/>
              </a:rPr>
              <a:t>X</a:t>
            </a:r>
            <a:endParaRPr lang="en-US" sz="1000">
              <a:latin typeface="Times New Roman" charset="0"/>
            </a:endParaRPr>
          </a:p>
        </p:txBody>
      </p:sp>
      <p:sp>
        <p:nvSpPr>
          <p:cNvPr id="73744" name="Line 24"/>
          <p:cNvSpPr>
            <a:spLocks noChangeShapeType="1"/>
          </p:cNvSpPr>
          <p:nvPr/>
        </p:nvSpPr>
        <p:spPr bwMode="auto">
          <a:xfrm>
            <a:off x="2749327" y="5445397"/>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45" name="Text Box 29"/>
          <p:cNvSpPr txBox="1">
            <a:spLocks noChangeArrowheads="1"/>
          </p:cNvSpPr>
          <p:nvPr/>
        </p:nvSpPr>
        <p:spPr bwMode="auto">
          <a:xfrm>
            <a:off x="5661555" y="4074481"/>
            <a:ext cx="346755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a:latin typeface="Gill Sans MT" panose="020B0502020104020203" pitchFamily="34" charset="77"/>
              </a:rPr>
              <a:t>Fast retransmit after sender </a:t>
            </a:r>
          </a:p>
          <a:p>
            <a:pPr>
              <a:defRPr/>
            </a:pPr>
            <a:r>
              <a:rPr lang="en-US" sz="1800" b="1" dirty="0">
                <a:latin typeface="Gill Sans MT" panose="020B0502020104020203" pitchFamily="34" charset="77"/>
              </a:rPr>
              <a:t>receipt of triple duplicate ACK</a:t>
            </a:r>
            <a:endParaRPr lang="en-US" sz="1000" b="1" dirty="0">
              <a:latin typeface="Gill Sans MT" panose="020B0502020104020203" pitchFamily="34" charset="77"/>
            </a:endParaRPr>
          </a:p>
        </p:txBody>
      </p:sp>
      <p:sp>
        <p:nvSpPr>
          <p:cNvPr id="73746" name="Text Box 34"/>
          <p:cNvSpPr txBox="1">
            <a:spLocks noChangeArrowheads="1"/>
          </p:cNvSpPr>
          <p:nvPr/>
        </p:nvSpPr>
        <p:spPr bwMode="auto">
          <a:xfrm>
            <a:off x="4765452" y="1800497"/>
            <a:ext cx="773112"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B</a:t>
            </a:r>
          </a:p>
        </p:txBody>
      </p:sp>
      <p:sp>
        <p:nvSpPr>
          <p:cNvPr id="73747" name="Text Box 38"/>
          <p:cNvSpPr txBox="1">
            <a:spLocks noChangeArrowheads="1"/>
          </p:cNvSpPr>
          <p:nvPr/>
        </p:nvSpPr>
        <p:spPr bwMode="auto">
          <a:xfrm>
            <a:off x="2431827" y="1817960"/>
            <a:ext cx="776287"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Host A</a:t>
            </a:r>
          </a:p>
        </p:txBody>
      </p:sp>
      <p:sp>
        <p:nvSpPr>
          <p:cNvPr id="73748" name="Text Box 40"/>
          <p:cNvSpPr txBox="1">
            <a:spLocks noChangeArrowheads="1"/>
          </p:cNvSpPr>
          <p:nvPr/>
        </p:nvSpPr>
        <p:spPr bwMode="auto">
          <a:xfrm>
            <a:off x="2871564" y="2900635"/>
            <a:ext cx="2085975"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Seq=92, 8 bytes of data</a:t>
            </a:r>
          </a:p>
        </p:txBody>
      </p:sp>
      <p:grpSp>
        <p:nvGrpSpPr>
          <p:cNvPr id="91156" name="Group 41"/>
          <p:cNvGrpSpPr>
            <a:grpSpLocks/>
          </p:cNvGrpSpPr>
          <p:nvPr/>
        </p:nvGrpSpPr>
        <p:grpSpPr bwMode="auto">
          <a:xfrm>
            <a:off x="2825527" y="4149997"/>
            <a:ext cx="949325" cy="304800"/>
            <a:chOff x="4215" y="2253"/>
            <a:chExt cx="598" cy="192"/>
          </a:xfrm>
        </p:grpSpPr>
        <p:sp>
          <p:nvSpPr>
            <p:cNvPr id="73779" name="Rectangle 42"/>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80" name="Text Box 43"/>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grpSp>
        <p:nvGrpSpPr>
          <p:cNvPr id="91157" name="Group 78"/>
          <p:cNvGrpSpPr>
            <a:grpSpLocks/>
          </p:cNvGrpSpPr>
          <p:nvPr/>
        </p:nvGrpSpPr>
        <p:grpSpPr bwMode="auto">
          <a:xfrm>
            <a:off x="2339752" y="2953022"/>
            <a:ext cx="396875" cy="3524250"/>
            <a:chOff x="397" y="868"/>
            <a:chExt cx="250" cy="2220"/>
          </a:xfrm>
        </p:grpSpPr>
        <p:sp>
          <p:nvSpPr>
            <p:cNvPr id="73772" name="Text Box 50"/>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timeout</a:t>
              </a:r>
            </a:p>
          </p:txBody>
        </p:sp>
        <p:grpSp>
          <p:nvGrpSpPr>
            <p:cNvPr id="91180" name="Group 51"/>
            <p:cNvGrpSpPr>
              <a:grpSpLocks/>
            </p:cNvGrpSpPr>
            <p:nvPr/>
          </p:nvGrpSpPr>
          <p:grpSpPr bwMode="auto">
            <a:xfrm>
              <a:off x="488" y="868"/>
              <a:ext cx="66" cy="893"/>
              <a:chOff x="3099" y="1749"/>
              <a:chExt cx="66" cy="320"/>
            </a:xfrm>
          </p:grpSpPr>
          <p:sp>
            <p:nvSpPr>
              <p:cNvPr id="73777" name="Line 5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3778" name="Line 5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91181" name="Group 54"/>
            <p:cNvGrpSpPr>
              <a:grpSpLocks/>
            </p:cNvGrpSpPr>
            <p:nvPr/>
          </p:nvGrpSpPr>
          <p:grpSpPr bwMode="auto">
            <a:xfrm rot="10800000">
              <a:off x="485" y="2224"/>
              <a:ext cx="66" cy="864"/>
              <a:chOff x="3099" y="1749"/>
              <a:chExt cx="66" cy="320"/>
            </a:xfrm>
          </p:grpSpPr>
          <p:sp>
            <p:nvSpPr>
              <p:cNvPr id="73775" name="Line 55"/>
              <p:cNvSpPr>
                <a:spLocks noChangeShapeType="1"/>
              </p:cNvSpPr>
              <p:nvPr/>
            </p:nvSpPr>
            <p:spPr bwMode="auto">
              <a:xfrm flipV="1">
                <a:off x="3132"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3776" name="Line 56"/>
              <p:cNvSpPr>
                <a:spLocks noChangeShapeType="1"/>
              </p:cNvSpPr>
              <p:nvPr/>
            </p:nvSpPr>
            <p:spPr bwMode="auto">
              <a:xfrm>
                <a:off x="3107"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grpSp>
        <p:nvGrpSpPr>
          <p:cNvPr id="91158" name="Group 71"/>
          <p:cNvGrpSpPr>
            <a:grpSpLocks/>
          </p:cNvGrpSpPr>
          <p:nvPr/>
        </p:nvGrpSpPr>
        <p:grpSpPr bwMode="auto">
          <a:xfrm>
            <a:off x="2836639" y="4461147"/>
            <a:ext cx="949325" cy="304800"/>
            <a:chOff x="35" y="1825"/>
            <a:chExt cx="598" cy="192"/>
          </a:xfrm>
        </p:grpSpPr>
        <p:sp>
          <p:nvSpPr>
            <p:cNvPr id="73770" name="Rectangle 6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71" name="Text Box 67"/>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grpSp>
        <p:nvGrpSpPr>
          <p:cNvPr id="91159" name="Group 72"/>
          <p:cNvGrpSpPr>
            <a:grpSpLocks/>
          </p:cNvGrpSpPr>
          <p:nvPr/>
        </p:nvGrpSpPr>
        <p:grpSpPr bwMode="auto">
          <a:xfrm>
            <a:off x="2822352" y="4791347"/>
            <a:ext cx="949325" cy="304800"/>
            <a:chOff x="35" y="1825"/>
            <a:chExt cx="598" cy="192"/>
          </a:xfrm>
        </p:grpSpPr>
        <p:sp>
          <p:nvSpPr>
            <p:cNvPr id="73768" name="Rectangle 73"/>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69" name="Text Box 74"/>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grpSp>
        <p:nvGrpSpPr>
          <p:cNvPr id="91160" name="Group 75"/>
          <p:cNvGrpSpPr>
            <a:grpSpLocks/>
          </p:cNvGrpSpPr>
          <p:nvPr/>
        </p:nvGrpSpPr>
        <p:grpSpPr bwMode="auto">
          <a:xfrm>
            <a:off x="2830289" y="5088210"/>
            <a:ext cx="949325" cy="304800"/>
            <a:chOff x="35" y="1825"/>
            <a:chExt cx="598" cy="192"/>
          </a:xfrm>
        </p:grpSpPr>
        <p:sp>
          <p:nvSpPr>
            <p:cNvPr id="73766" name="Rectangle 7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67" name="Text Box 77"/>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Arial" charset="0"/>
                </a:rPr>
                <a:t>ACK=100</a:t>
              </a:r>
              <a:endParaRPr lang="en-US" sz="1000">
                <a:latin typeface="Times New Roman" charset="0"/>
              </a:endParaRPr>
            </a:p>
          </p:txBody>
        </p:sp>
      </p:grpSp>
      <p:sp>
        <p:nvSpPr>
          <p:cNvPr id="73756" name="Rectangle 84"/>
          <p:cNvSpPr>
            <a:spLocks noChangeArrowheads="1"/>
          </p:cNvSpPr>
          <p:nvPr/>
        </p:nvSpPr>
        <p:spPr bwMode="auto">
          <a:xfrm>
            <a:off x="2939827" y="3222897"/>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57" name="Text Box 83"/>
          <p:cNvSpPr txBox="1">
            <a:spLocks noChangeArrowheads="1"/>
          </p:cNvSpPr>
          <p:nvPr/>
        </p:nvSpPr>
        <p:spPr bwMode="auto">
          <a:xfrm>
            <a:off x="2847752" y="3167335"/>
            <a:ext cx="2281237"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Seq=100, 20 bytes of data</a:t>
            </a:r>
          </a:p>
        </p:txBody>
      </p:sp>
      <p:sp>
        <p:nvSpPr>
          <p:cNvPr id="73758" name="Rectangle 85"/>
          <p:cNvSpPr>
            <a:spLocks noChangeArrowheads="1"/>
          </p:cNvSpPr>
          <p:nvPr/>
        </p:nvSpPr>
        <p:spPr bwMode="auto">
          <a:xfrm>
            <a:off x="2901727" y="5431110"/>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3759" name="Text Box 86"/>
          <p:cNvSpPr txBox="1">
            <a:spLocks noChangeArrowheads="1"/>
          </p:cNvSpPr>
          <p:nvPr/>
        </p:nvSpPr>
        <p:spPr bwMode="auto">
          <a:xfrm>
            <a:off x="2809652" y="5375547"/>
            <a:ext cx="2281237"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Seq=100, 20 bytes of data</a:t>
            </a:r>
          </a:p>
        </p:txBody>
      </p:sp>
      <p:grpSp>
        <p:nvGrpSpPr>
          <p:cNvPr id="91167" name="Group 93"/>
          <p:cNvGrpSpPr>
            <a:grpSpLocks/>
          </p:cNvGrpSpPr>
          <p:nvPr/>
        </p:nvGrpSpPr>
        <p:grpSpPr bwMode="auto">
          <a:xfrm>
            <a:off x="2341339" y="2057672"/>
            <a:ext cx="630238" cy="533400"/>
            <a:chOff x="-44" y="1473"/>
            <a:chExt cx="981" cy="1105"/>
          </a:xfrm>
        </p:grpSpPr>
        <p:pic>
          <p:nvPicPr>
            <p:cNvPr id="91171"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2"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91168" name="Group 96"/>
          <p:cNvGrpSpPr>
            <a:grpSpLocks/>
          </p:cNvGrpSpPr>
          <p:nvPr/>
        </p:nvGrpSpPr>
        <p:grpSpPr bwMode="auto">
          <a:xfrm flipH="1">
            <a:off x="4919439" y="2084660"/>
            <a:ext cx="654050" cy="579437"/>
            <a:chOff x="-44" y="1473"/>
            <a:chExt cx="981" cy="1105"/>
          </a:xfrm>
        </p:grpSpPr>
        <p:pic>
          <p:nvPicPr>
            <p:cNvPr id="91169"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70"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extLst>
      <p:ext uri="{BB962C8B-B14F-4D97-AF65-F5344CB8AC3E}">
        <p14:creationId xmlns:p14="http://schemas.microsoft.com/office/powerpoint/2010/main" val="192021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E732-0A42-1248-B8E7-FD7284A400D7}"/>
              </a:ext>
            </a:extLst>
          </p:cNvPr>
          <p:cNvSpPr>
            <a:spLocks noGrp="1"/>
          </p:cNvSpPr>
          <p:nvPr>
            <p:ph type="ctrTitle"/>
          </p:nvPr>
        </p:nvSpPr>
        <p:spPr/>
        <p:txBody>
          <a:bodyPr/>
          <a:lstStyle/>
          <a:p>
            <a:r>
              <a:rPr lang="en-GB" dirty="0">
                <a:latin typeface="Gill Sans MT" panose="020B0502020104020203" pitchFamily="34" charset="77"/>
              </a:rPr>
              <a:t>Transmission Control Protocol</a:t>
            </a:r>
            <a:br>
              <a:rPr lang="en-GB" dirty="0">
                <a:latin typeface="Gill Sans MT" panose="020B0502020104020203" pitchFamily="34" charset="77"/>
              </a:rPr>
            </a:br>
            <a:r>
              <a:rPr lang="en-GB" dirty="0">
                <a:solidFill>
                  <a:srgbClr val="666666"/>
                </a:solidFill>
                <a:latin typeface="Gill Sans MT" panose="020B0502020104020203" pitchFamily="34" charset="77"/>
              </a:rPr>
              <a:t>Flow Control</a:t>
            </a:r>
          </a:p>
        </p:txBody>
      </p:sp>
    </p:spTree>
    <p:extLst>
      <p:ext uri="{BB962C8B-B14F-4D97-AF65-F5344CB8AC3E}">
        <p14:creationId xmlns:p14="http://schemas.microsoft.com/office/powerpoint/2010/main" val="168451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4D1B93-376C-714A-BCF0-C7FB699C2157}"/>
              </a:ext>
            </a:extLst>
          </p:cNvPr>
          <p:cNvSpPr/>
          <p:nvPr/>
        </p:nvSpPr>
        <p:spPr>
          <a:xfrm>
            <a:off x="3098800" y="1416315"/>
            <a:ext cx="6017923" cy="5603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5780" name="Rectangle 2"/>
          <p:cNvSpPr>
            <a:spLocks noGrp="1" noChangeArrowheads="1"/>
          </p:cNvSpPr>
          <p:nvPr>
            <p:ph type="ctrTitle"/>
          </p:nvPr>
        </p:nvSpPr>
        <p:spPr/>
        <p:txBody>
          <a:bodyPr/>
          <a:lstStyle/>
          <a:p>
            <a:pPr>
              <a:defRPr/>
            </a:pPr>
            <a:r>
              <a:rPr lang="en-US" dirty="0">
                <a:latin typeface="Gill Sans MT" panose="020B0502020104020203" pitchFamily="34" charset="77"/>
              </a:rPr>
              <a:t>TCP </a:t>
            </a:r>
            <a:br>
              <a:rPr lang="en-US" dirty="0">
                <a:latin typeface="Gill Sans MT" panose="020B0502020104020203" pitchFamily="34" charset="77"/>
              </a:rPr>
            </a:br>
            <a:r>
              <a:rPr lang="en-US" dirty="0">
                <a:solidFill>
                  <a:srgbClr val="666666"/>
                </a:solidFill>
                <a:latin typeface="Gill Sans MT" panose="020B0502020104020203" pitchFamily="34" charset="77"/>
              </a:rPr>
              <a:t>Flow Control</a:t>
            </a:r>
          </a:p>
        </p:txBody>
      </p:sp>
      <p:sp>
        <p:nvSpPr>
          <p:cNvPr id="75781" name="Rectangle 72"/>
          <p:cNvSpPr>
            <a:spLocks noChangeArrowheads="1"/>
          </p:cNvSpPr>
          <p:nvPr/>
        </p:nvSpPr>
        <p:spPr bwMode="auto">
          <a:xfrm>
            <a:off x="5410200" y="855663"/>
            <a:ext cx="2524125" cy="3854450"/>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93189" name="Freeform 32"/>
          <p:cNvSpPr>
            <a:spLocks/>
          </p:cNvSpPr>
          <p:nvPr/>
        </p:nvSpPr>
        <p:spPr bwMode="auto">
          <a:xfrm>
            <a:off x="7851775" y="849313"/>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5783" name="Rectangle 40"/>
          <p:cNvSpPr>
            <a:spLocks noChangeArrowheads="1"/>
          </p:cNvSpPr>
          <p:nvPr/>
        </p:nvSpPr>
        <p:spPr bwMode="auto">
          <a:xfrm>
            <a:off x="5324475" y="957263"/>
            <a:ext cx="2533650" cy="381476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84" name="Oval 31"/>
          <p:cNvSpPr>
            <a:spLocks noChangeArrowheads="1"/>
          </p:cNvSpPr>
          <p:nvPr/>
        </p:nvSpPr>
        <p:spPr bwMode="auto">
          <a:xfrm>
            <a:off x="5864225" y="1014413"/>
            <a:ext cx="137795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application</a:t>
            </a:r>
          </a:p>
          <a:p>
            <a:pPr>
              <a:defRPr/>
            </a:pPr>
            <a:r>
              <a:rPr lang="en-US">
                <a:latin typeface="Arial" charset="0"/>
                <a:ea typeface="ＭＳ Ｐゴシック" charset="0"/>
              </a:rPr>
              <a:t>process</a:t>
            </a:r>
          </a:p>
        </p:txBody>
      </p:sp>
      <p:grpSp>
        <p:nvGrpSpPr>
          <p:cNvPr id="93192" name="Group 47"/>
          <p:cNvGrpSpPr>
            <a:grpSpLocks/>
          </p:cNvGrpSpPr>
          <p:nvPr/>
        </p:nvGrpSpPr>
        <p:grpSpPr bwMode="auto">
          <a:xfrm>
            <a:off x="5632450" y="2082800"/>
            <a:ext cx="1795463" cy="688975"/>
            <a:chOff x="1173" y="2345"/>
            <a:chExt cx="1131" cy="434"/>
          </a:xfrm>
        </p:grpSpPr>
        <p:sp>
          <p:nvSpPr>
            <p:cNvPr id="75832" name="Rectangle 44"/>
            <p:cNvSpPr>
              <a:spLocks noChangeArrowheads="1"/>
            </p:cNvSpPr>
            <p:nvPr/>
          </p:nvSpPr>
          <p:spPr bwMode="auto">
            <a:xfrm>
              <a:off x="1173" y="2345"/>
              <a:ext cx="1131" cy="434"/>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33" name="Text Box 46"/>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TCP socket</a:t>
              </a:r>
            </a:p>
            <a:p>
              <a:pPr>
                <a:defRPr/>
              </a:pPr>
              <a:r>
                <a:rPr lang="en-US"/>
                <a:t>receiver buffers</a:t>
              </a:r>
            </a:p>
          </p:txBody>
        </p:sp>
      </p:grpSp>
      <p:sp>
        <p:nvSpPr>
          <p:cNvPr id="75786" name="Oval 48"/>
          <p:cNvSpPr>
            <a:spLocks noChangeArrowheads="1"/>
          </p:cNvSpPr>
          <p:nvPr/>
        </p:nvSpPr>
        <p:spPr bwMode="auto">
          <a:xfrm>
            <a:off x="5800725" y="3106738"/>
            <a:ext cx="156210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5787" name="Text Box 64"/>
          <p:cNvSpPr txBox="1">
            <a:spLocks noChangeArrowheads="1"/>
          </p:cNvSpPr>
          <p:nvPr/>
        </p:nvSpPr>
        <p:spPr bwMode="auto">
          <a:xfrm>
            <a:off x="6704013" y="3130550"/>
            <a:ext cx="555625"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t>TCP</a:t>
            </a:r>
          </a:p>
          <a:p>
            <a:pPr algn="l">
              <a:defRPr/>
            </a:pPr>
            <a:r>
              <a:rPr lang="en-US" sz="1400"/>
              <a:t>code</a:t>
            </a:r>
          </a:p>
        </p:txBody>
      </p:sp>
      <p:sp>
        <p:nvSpPr>
          <p:cNvPr id="75788" name="Oval 65"/>
          <p:cNvSpPr>
            <a:spLocks noChangeArrowheads="1"/>
          </p:cNvSpPr>
          <p:nvPr/>
        </p:nvSpPr>
        <p:spPr bwMode="auto">
          <a:xfrm>
            <a:off x="5808663" y="4092575"/>
            <a:ext cx="156210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5789" name="Text Box 66"/>
          <p:cNvSpPr txBox="1">
            <a:spLocks noChangeArrowheads="1"/>
          </p:cNvSpPr>
          <p:nvPr/>
        </p:nvSpPr>
        <p:spPr bwMode="auto">
          <a:xfrm>
            <a:off x="6711950" y="4116388"/>
            <a:ext cx="555625"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a:t>IP</a:t>
            </a:r>
          </a:p>
          <a:p>
            <a:pPr algn="l">
              <a:defRPr/>
            </a:pPr>
            <a:r>
              <a:rPr lang="en-US" sz="1400"/>
              <a:t>code</a:t>
            </a:r>
          </a:p>
        </p:txBody>
      </p:sp>
      <p:sp>
        <p:nvSpPr>
          <p:cNvPr id="93197" name="Freeform 61"/>
          <p:cNvSpPr>
            <a:spLocks/>
          </p:cNvSpPr>
          <p:nvPr/>
        </p:nvSpPr>
        <p:spPr bwMode="auto">
          <a:xfrm>
            <a:off x="6310313" y="2649538"/>
            <a:ext cx="530225" cy="2505075"/>
          </a:xfrm>
          <a:custGeom>
            <a:avLst/>
            <a:gdLst>
              <a:gd name="T0" fmla="*/ 2147483647 w 412"/>
              <a:gd name="T1" fmla="*/ 2147483647 h 2005"/>
              <a:gd name="T2" fmla="*/ 2147483647 w 412"/>
              <a:gd name="T3" fmla="*/ 0 h 2005"/>
              <a:gd name="T4" fmla="*/ 2147483647 w 412"/>
              <a:gd name="T5" fmla="*/ 2147483647 h 2005"/>
              <a:gd name="T6" fmla="*/ 0 60000 65536"/>
              <a:gd name="T7" fmla="*/ 0 60000 65536"/>
              <a:gd name="T8" fmla="*/ 0 60000 65536"/>
            </a:gdLst>
            <a:ahLst/>
            <a:cxnLst>
              <a:cxn ang="T6">
                <a:pos x="T0" y="T1"/>
              </a:cxn>
              <a:cxn ang="T7">
                <a:pos x="T2" y="T3"/>
              </a:cxn>
              <a:cxn ang="T8">
                <a:pos x="T4" y="T5"/>
              </a:cxn>
            </a:cxnLst>
            <a:rect l="0" t="0" r="r" b="b"/>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75791" name="Line 68"/>
          <p:cNvSpPr>
            <a:spLocks noChangeShapeType="1"/>
          </p:cNvSpPr>
          <p:nvPr/>
        </p:nvSpPr>
        <p:spPr bwMode="auto">
          <a:xfrm>
            <a:off x="5318125" y="3841750"/>
            <a:ext cx="25463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792" name="Line 69"/>
          <p:cNvSpPr>
            <a:spLocks noChangeShapeType="1"/>
          </p:cNvSpPr>
          <p:nvPr/>
        </p:nvSpPr>
        <p:spPr bwMode="auto">
          <a:xfrm>
            <a:off x="5330825" y="1990725"/>
            <a:ext cx="25463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93200" name="Group 56"/>
          <p:cNvGrpSpPr>
            <a:grpSpLocks/>
          </p:cNvGrpSpPr>
          <p:nvPr/>
        </p:nvGrpSpPr>
        <p:grpSpPr bwMode="auto">
          <a:xfrm>
            <a:off x="6307138" y="1874838"/>
            <a:ext cx="533400" cy="206375"/>
            <a:chOff x="2003" y="1816"/>
            <a:chExt cx="336" cy="130"/>
          </a:xfrm>
        </p:grpSpPr>
        <p:sp>
          <p:nvSpPr>
            <p:cNvPr id="75828" name="Rectangle 16"/>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29" name="Rectangle 17"/>
            <p:cNvSpPr>
              <a:spLocks noChangeArrowheads="1"/>
            </p:cNvSpPr>
            <p:nvPr/>
          </p:nvSpPr>
          <p:spPr bwMode="auto">
            <a:xfrm>
              <a:off x="2105" y="183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30" name="Rectangle 18"/>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31" name="Rectangle 19"/>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93201" name="Freeform 63"/>
          <p:cNvSpPr>
            <a:spLocks/>
          </p:cNvSpPr>
          <p:nvPr/>
        </p:nvSpPr>
        <p:spPr bwMode="auto">
          <a:xfrm rot="10800000">
            <a:off x="6299200" y="1544638"/>
            <a:ext cx="530225" cy="595312"/>
          </a:xfrm>
          <a:custGeom>
            <a:avLst/>
            <a:gdLst>
              <a:gd name="T0" fmla="*/ 2147483647 w 412"/>
              <a:gd name="T1" fmla="*/ 2147483647 h 2005"/>
              <a:gd name="T2" fmla="*/ 2147483647 w 412"/>
              <a:gd name="T3" fmla="*/ 0 h 2005"/>
              <a:gd name="T4" fmla="*/ 2147483647 w 412"/>
              <a:gd name="T5" fmla="*/ 2147483647 h 2005"/>
              <a:gd name="T6" fmla="*/ 0 60000 65536"/>
              <a:gd name="T7" fmla="*/ 0 60000 65536"/>
              <a:gd name="T8" fmla="*/ 0 60000 65536"/>
            </a:gdLst>
            <a:ahLst/>
            <a:cxnLst>
              <a:cxn ang="T6">
                <a:pos x="T0" y="T1"/>
              </a:cxn>
              <a:cxn ang="T7">
                <a:pos x="T2" y="T3"/>
              </a:cxn>
              <a:cxn ang="T8">
                <a:pos x="T4" y="T5"/>
              </a:cxn>
            </a:cxnLst>
            <a:rect l="0" t="0" r="r" b="b"/>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nvGrpSpPr>
          <p:cNvPr id="93202" name="Group 77"/>
          <p:cNvGrpSpPr>
            <a:grpSpLocks/>
          </p:cNvGrpSpPr>
          <p:nvPr/>
        </p:nvGrpSpPr>
        <p:grpSpPr bwMode="auto">
          <a:xfrm>
            <a:off x="5489575" y="4827588"/>
            <a:ext cx="1006475" cy="211137"/>
            <a:chOff x="314" y="1591"/>
            <a:chExt cx="634" cy="133"/>
          </a:xfrm>
        </p:grpSpPr>
        <p:sp>
          <p:nvSpPr>
            <p:cNvPr id="75825" name="Rectangle 74"/>
            <p:cNvSpPr>
              <a:spLocks noChangeArrowheads="1"/>
            </p:cNvSpPr>
            <p:nvPr/>
          </p:nvSpPr>
          <p:spPr bwMode="auto">
            <a:xfrm>
              <a:off x="314" y="1591"/>
              <a:ext cx="634" cy="1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26" name="Line 75"/>
            <p:cNvSpPr>
              <a:spLocks noChangeShapeType="1"/>
            </p:cNvSpPr>
            <p:nvPr/>
          </p:nvSpPr>
          <p:spPr bwMode="auto">
            <a:xfrm>
              <a:off x="388" y="1594"/>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27" name="Line 76"/>
            <p:cNvSpPr>
              <a:spLocks noChangeShapeType="1"/>
            </p:cNvSpPr>
            <p:nvPr/>
          </p:nvSpPr>
          <p:spPr bwMode="auto">
            <a:xfrm>
              <a:off x="484" y="1594"/>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75796" name="Rectangle 80"/>
          <p:cNvSpPr>
            <a:spLocks noChangeArrowheads="1"/>
          </p:cNvSpPr>
          <p:nvPr/>
        </p:nvSpPr>
        <p:spPr bwMode="auto">
          <a:xfrm>
            <a:off x="5608638" y="3892550"/>
            <a:ext cx="876300" cy="2095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97" name="Rectangle 86"/>
          <p:cNvSpPr>
            <a:spLocks noChangeArrowheads="1"/>
          </p:cNvSpPr>
          <p:nvPr/>
        </p:nvSpPr>
        <p:spPr bwMode="auto">
          <a:xfrm>
            <a:off x="5765800" y="2851150"/>
            <a:ext cx="720725" cy="2095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98" name="Rectangle 91"/>
          <p:cNvSpPr>
            <a:spLocks noChangeArrowheads="1"/>
          </p:cNvSpPr>
          <p:nvPr/>
        </p:nvSpPr>
        <p:spPr bwMode="auto">
          <a:xfrm>
            <a:off x="5773738" y="3892550"/>
            <a:ext cx="720725" cy="2095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799" name="Rectangle 92"/>
          <p:cNvSpPr>
            <a:spLocks noChangeArrowheads="1"/>
          </p:cNvSpPr>
          <p:nvPr/>
        </p:nvSpPr>
        <p:spPr bwMode="auto">
          <a:xfrm>
            <a:off x="5768975" y="4824413"/>
            <a:ext cx="733425" cy="212725"/>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93207" name="Group 99"/>
          <p:cNvGrpSpPr>
            <a:grpSpLocks/>
          </p:cNvGrpSpPr>
          <p:nvPr/>
        </p:nvGrpSpPr>
        <p:grpSpPr bwMode="auto">
          <a:xfrm>
            <a:off x="8002588" y="1657350"/>
            <a:ext cx="1146175" cy="703263"/>
            <a:chOff x="638" y="1651"/>
            <a:chExt cx="722" cy="443"/>
          </a:xfrm>
        </p:grpSpPr>
        <p:sp>
          <p:nvSpPr>
            <p:cNvPr id="75822" name="Text Box 95"/>
            <p:cNvSpPr txBox="1">
              <a:spLocks noChangeArrowheads="1"/>
            </p:cNvSpPr>
            <p:nvPr/>
          </p:nvSpPr>
          <p:spPr bwMode="auto">
            <a:xfrm>
              <a:off x="638" y="1651"/>
              <a:ext cx="72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application</a:t>
              </a:r>
            </a:p>
          </p:txBody>
        </p:sp>
        <p:sp>
          <p:nvSpPr>
            <p:cNvPr id="75823" name="Text Box 96"/>
            <p:cNvSpPr txBox="1">
              <a:spLocks noChangeArrowheads="1"/>
            </p:cNvSpPr>
            <p:nvPr/>
          </p:nvSpPr>
          <p:spPr bwMode="auto">
            <a:xfrm>
              <a:off x="647" y="1882"/>
              <a:ext cx="27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OS</a:t>
              </a:r>
            </a:p>
          </p:txBody>
        </p:sp>
        <p:sp>
          <p:nvSpPr>
            <p:cNvPr id="75824" name="Line 98"/>
            <p:cNvSpPr>
              <a:spLocks noChangeShapeType="1"/>
            </p:cNvSpPr>
            <p:nvPr/>
          </p:nvSpPr>
          <p:spPr bwMode="auto">
            <a:xfrm>
              <a:off x="711" y="1870"/>
              <a:ext cx="548" cy="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75801" name="Text Box 103"/>
          <p:cNvSpPr txBox="1">
            <a:spLocks noChangeArrowheads="1"/>
          </p:cNvSpPr>
          <p:nvPr/>
        </p:nvSpPr>
        <p:spPr bwMode="auto">
          <a:xfrm>
            <a:off x="5004048" y="5637213"/>
            <a:ext cx="299601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dirty="0">
                <a:latin typeface="Gill Sans MT" panose="020B0502020104020203" pitchFamily="34" charset="77"/>
              </a:rPr>
              <a:t>Receiver protocol stack</a:t>
            </a:r>
          </a:p>
        </p:txBody>
      </p:sp>
      <p:sp>
        <p:nvSpPr>
          <p:cNvPr id="75802" name="Text Box 104"/>
          <p:cNvSpPr txBox="1">
            <a:spLocks noChangeArrowheads="1"/>
          </p:cNvSpPr>
          <p:nvPr/>
        </p:nvSpPr>
        <p:spPr bwMode="auto">
          <a:xfrm>
            <a:off x="2014538" y="1314450"/>
            <a:ext cx="319246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r"/>
            <a:r>
              <a:rPr lang="en-US" altLang="x-none" dirty="0"/>
              <a:t>application may </a:t>
            </a:r>
          </a:p>
          <a:p>
            <a:pPr algn="r"/>
            <a:r>
              <a:rPr lang="en-US" altLang="x-none" dirty="0"/>
              <a:t>remove data from </a:t>
            </a:r>
          </a:p>
          <a:p>
            <a:pPr algn="r"/>
            <a:r>
              <a:rPr lang="en-US" altLang="x-none" dirty="0"/>
              <a:t>TCP socket buffers …. </a:t>
            </a:r>
          </a:p>
        </p:txBody>
      </p:sp>
      <p:sp>
        <p:nvSpPr>
          <p:cNvPr id="75803" name="Line 105"/>
          <p:cNvSpPr>
            <a:spLocks noChangeShapeType="1"/>
          </p:cNvSpPr>
          <p:nvPr/>
        </p:nvSpPr>
        <p:spPr bwMode="auto">
          <a:xfrm>
            <a:off x="5224463" y="1730375"/>
            <a:ext cx="1041400"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04" name="Text Box 106"/>
          <p:cNvSpPr txBox="1">
            <a:spLocks noChangeArrowheads="1"/>
          </p:cNvSpPr>
          <p:nvPr/>
        </p:nvSpPr>
        <p:spPr bwMode="auto">
          <a:xfrm>
            <a:off x="3098800" y="2525713"/>
            <a:ext cx="2081213"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r"/>
            <a:r>
              <a:rPr lang="en-US" altLang="x-none"/>
              <a:t>… slower than TCP </a:t>
            </a:r>
          </a:p>
          <a:p>
            <a:pPr algn="r"/>
            <a:r>
              <a:rPr lang="en-US" altLang="x-none"/>
              <a:t>receiver is delivering</a:t>
            </a:r>
          </a:p>
          <a:p>
            <a:pPr algn="r"/>
            <a:r>
              <a:rPr lang="en-US" altLang="x-none"/>
              <a:t>(sender is sending)</a:t>
            </a:r>
          </a:p>
        </p:txBody>
      </p:sp>
      <p:sp>
        <p:nvSpPr>
          <p:cNvPr id="75805" name="Line 108"/>
          <p:cNvSpPr>
            <a:spLocks noChangeShapeType="1"/>
          </p:cNvSpPr>
          <p:nvPr/>
        </p:nvSpPr>
        <p:spPr bwMode="auto">
          <a:xfrm>
            <a:off x="5145088" y="2935288"/>
            <a:ext cx="54451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06" name="Line 115"/>
          <p:cNvSpPr>
            <a:spLocks noChangeShapeType="1"/>
          </p:cNvSpPr>
          <p:nvPr/>
        </p:nvSpPr>
        <p:spPr bwMode="auto">
          <a:xfrm>
            <a:off x="6383338" y="5189538"/>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07" name="Text Box 116"/>
          <p:cNvSpPr txBox="1">
            <a:spLocks noChangeArrowheads="1"/>
          </p:cNvSpPr>
          <p:nvPr/>
        </p:nvSpPr>
        <p:spPr bwMode="auto">
          <a:xfrm>
            <a:off x="5291138" y="5249863"/>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t>from sender</a:t>
            </a:r>
          </a:p>
        </p:txBody>
      </p:sp>
      <p:grpSp>
        <p:nvGrpSpPr>
          <p:cNvPr id="384123" name="Group 123"/>
          <p:cNvGrpSpPr>
            <a:grpSpLocks/>
          </p:cNvGrpSpPr>
          <p:nvPr/>
        </p:nvGrpSpPr>
        <p:grpSpPr bwMode="auto">
          <a:xfrm>
            <a:off x="363538" y="4194175"/>
            <a:ext cx="5395912" cy="1755775"/>
            <a:chOff x="221" y="2091"/>
            <a:chExt cx="3399" cy="1106"/>
          </a:xfrm>
        </p:grpSpPr>
        <p:sp>
          <p:nvSpPr>
            <p:cNvPr id="75815" name="Line 82"/>
            <p:cNvSpPr>
              <a:spLocks noChangeShapeType="1"/>
            </p:cNvSpPr>
            <p:nvPr/>
          </p:nvSpPr>
          <p:spPr bwMode="auto">
            <a:xfrm>
              <a:off x="3620" y="2455"/>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5816" name="Rectangle 110"/>
            <p:cNvSpPr>
              <a:spLocks noChangeArrowheads="1"/>
            </p:cNvSpPr>
            <p:nvPr/>
          </p:nvSpPr>
          <p:spPr bwMode="auto">
            <a:xfrm>
              <a:off x="221" y="2219"/>
              <a:ext cx="2295" cy="978"/>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17" name="Text Box 111"/>
            <p:cNvSpPr txBox="1">
              <a:spLocks noChangeArrowheads="1"/>
            </p:cNvSpPr>
            <p:nvPr/>
          </p:nvSpPr>
          <p:spPr bwMode="auto">
            <a:xfrm>
              <a:off x="279" y="2315"/>
              <a:ext cx="2263" cy="8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128"/>
                </a:defRPr>
              </a:lvl1pPr>
              <a:lvl2pPr marL="742950" indent="-285750">
                <a:defRPr sz="1600">
                  <a:solidFill>
                    <a:schemeClr val="tx1"/>
                  </a:solidFill>
                  <a:latin typeface="Tahoma" charset="0"/>
                  <a:ea typeface="ＭＳ Ｐゴシック" charset="-128"/>
                </a:defRPr>
              </a:lvl2pPr>
              <a:lvl3pPr marL="1143000" indent="-228600">
                <a:defRPr sz="1600">
                  <a:solidFill>
                    <a:schemeClr val="tx1"/>
                  </a:solidFill>
                  <a:latin typeface="Tahoma" charset="0"/>
                  <a:ea typeface="ＭＳ Ｐゴシック" charset="-128"/>
                </a:defRPr>
              </a:lvl3pPr>
              <a:lvl4pPr marL="1600200" indent="-228600">
                <a:defRPr sz="1600">
                  <a:solidFill>
                    <a:schemeClr val="tx1"/>
                  </a:solidFill>
                  <a:latin typeface="Tahoma" charset="0"/>
                  <a:ea typeface="ＭＳ Ｐゴシック" charset="-128"/>
                </a:defRPr>
              </a:lvl4pPr>
              <a:lvl5pPr marL="2057400" indent="-228600">
                <a:defRPr sz="1600">
                  <a:solidFill>
                    <a:schemeClr val="tx1"/>
                  </a:solidFill>
                  <a:latin typeface="Tahoma" charset="0"/>
                  <a:ea typeface="ＭＳ Ｐゴシック" charset="-128"/>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128"/>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128"/>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128"/>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128"/>
                </a:defRPr>
              </a:lvl9pPr>
            </a:lstStyle>
            <a:p>
              <a:pPr algn="l"/>
              <a:r>
                <a:rPr lang="en-US" altLang="x-none" sz="2000" dirty="0">
                  <a:latin typeface="Gill Sans MT" charset="0"/>
                </a:rPr>
                <a:t>receiver controls sender, so sender won</a:t>
              </a:r>
              <a:r>
                <a:rPr lang="en-GB" altLang="x-none" sz="2000" dirty="0">
                  <a:latin typeface="Gill Sans MT" charset="0"/>
                </a:rPr>
                <a:t>’</a:t>
              </a:r>
              <a:r>
                <a:rPr lang="en-US" altLang="ja-JP" sz="2000" dirty="0">
                  <a:latin typeface="Gill Sans MT" charset="0"/>
                </a:rPr>
                <a:t>t overflow receiver</a:t>
              </a:r>
              <a:r>
                <a:rPr lang="en-GB" altLang="ja-JP" sz="2000" dirty="0">
                  <a:latin typeface="Gill Sans MT" charset="0"/>
                </a:rPr>
                <a:t>’</a:t>
              </a:r>
              <a:r>
                <a:rPr lang="en-US" altLang="ja-JP" sz="2000" dirty="0">
                  <a:latin typeface="Gill Sans MT" charset="0"/>
                </a:rPr>
                <a:t>s buffer by transmitting too much, too fast</a:t>
              </a:r>
              <a:endParaRPr lang="en-US" altLang="x-none" sz="1000" dirty="0">
                <a:latin typeface="Gill Sans MT" charset="0"/>
              </a:endParaRPr>
            </a:p>
          </p:txBody>
        </p:sp>
        <p:grpSp>
          <p:nvGrpSpPr>
            <p:cNvPr id="93224" name="Group 112"/>
            <p:cNvGrpSpPr>
              <a:grpSpLocks/>
            </p:cNvGrpSpPr>
            <p:nvPr/>
          </p:nvGrpSpPr>
          <p:grpSpPr bwMode="auto">
            <a:xfrm>
              <a:off x="510" y="2091"/>
              <a:ext cx="1217" cy="327"/>
              <a:chOff x="3486" y="272"/>
              <a:chExt cx="1134" cy="327"/>
            </a:xfrm>
          </p:grpSpPr>
          <p:sp>
            <p:nvSpPr>
              <p:cNvPr id="75820" name="Rectangle 113"/>
              <p:cNvSpPr>
                <a:spLocks noChangeArrowheads="1"/>
              </p:cNvSpPr>
              <p:nvPr/>
            </p:nvSpPr>
            <p:spPr bwMode="auto">
              <a:xfrm>
                <a:off x="3486" y="330"/>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5821" name="Text Box 114"/>
              <p:cNvSpPr txBox="1">
                <a:spLocks noChangeArrowheads="1"/>
              </p:cNvSpPr>
              <p:nvPr/>
            </p:nvSpPr>
            <p:spPr bwMode="auto">
              <a:xfrm>
                <a:off x="3539" y="272"/>
                <a:ext cx="1011" cy="32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800" i="1">
                    <a:solidFill>
                      <a:srgbClr val="CC0000"/>
                    </a:solidFill>
                    <a:latin typeface="Gill Sans MT" charset="0"/>
                  </a:rPr>
                  <a:t>flow control</a:t>
                </a:r>
              </a:p>
            </p:txBody>
          </p:sp>
        </p:grpSp>
        <p:sp>
          <p:nvSpPr>
            <p:cNvPr id="75819" name="Line 117"/>
            <p:cNvSpPr>
              <a:spLocks noChangeShapeType="1"/>
            </p:cNvSpPr>
            <p:nvPr/>
          </p:nvSpPr>
          <p:spPr bwMode="auto">
            <a:xfrm>
              <a:off x="3445" y="2578"/>
              <a:ext cx="0" cy="29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sp>
        <p:nvSpPr>
          <p:cNvPr id="75809" name="Line 118"/>
          <p:cNvSpPr>
            <a:spLocks noChangeShapeType="1"/>
          </p:cNvSpPr>
          <p:nvPr/>
        </p:nvSpPr>
        <p:spPr bwMode="auto">
          <a:xfrm>
            <a:off x="7847013" y="4767263"/>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93218" name="Group 124"/>
          <p:cNvGrpSpPr>
            <a:grpSpLocks/>
          </p:cNvGrpSpPr>
          <p:nvPr/>
        </p:nvGrpSpPr>
        <p:grpSpPr bwMode="auto">
          <a:xfrm flipH="1">
            <a:off x="8085138" y="4360863"/>
            <a:ext cx="869950" cy="906462"/>
            <a:chOff x="-44" y="1473"/>
            <a:chExt cx="981" cy="1105"/>
          </a:xfrm>
        </p:grpSpPr>
        <p:pic>
          <p:nvPicPr>
            <p:cNvPr id="93219" name="Picture 12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20" name="Freeform 12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extLst>
      <p:ext uri="{BB962C8B-B14F-4D97-AF65-F5344CB8AC3E}">
        <p14:creationId xmlns:p14="http://schemas.microsoft.com/office/powerpoint/2010/main" val="1664086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ctrTitle"/>
          </p:nvPr>
        </p:nvSpPr>
        <p:spPr/>
        <p:txBody>
          <a:bodyPr/>
          <a:lstStyle/>
          <a:p>
            <a:pPr>
              <a:defRPr/>
            </a:pPr>
            <a:r>
              <a:rPr lang="en-US" dirty="0">
                <a:latin typeface="Gill Sans MT" panose="020B0502020104020203" pitchFamily="34" charset="77"/>
              </a:rPr>
              <a:t>TCP </a:t>
            </a:r>
            <a:br>
              <a:rPr lang="en-US" dirty="0">
                <a:latin typeface="Gill Sans MT" panose="020B0502020104020203" pitchFamily="34" charset="77"/>
              </a:rPr>
            </a:br>
            <a:r>
              <a:rPr lang="en-US" dirty="0">
                <a:solidFill>
                  <a:srgbClr val="666666"/>
                </a:solidFill>
                <a:latin typeface="Gill Sans MT" panose="020B0502020104020203" pitchFamily="34" charset="77"/>
              </a:rPr>
              <a:t>Flow Control</a:t>
            </a:r>
          </a:p>
        </p:txBody>
      </p:sp>
      <p:sp>
        <p:nvSpPr>
          <p:cNvPr id="76818" name="Rectangle 75"/>
          <p:cNvSpPr>
            <a:spLocks noGrp="1" noChangeArrowheads="1"/>
          </p:cNvSpPr>
          <p:nvPr>
            <p:ph type="body" sz="half" idx="4294967295"/>
          </p:nvPr>
        </p:nvSpPr>
        <p:spPr>
          <a:xfrm>
            <a:off x="152454" y="1847305"/>
            <a:ext cx="4835472" cy="4906963"/>
          </a:xfrm>
          <a:prstGeom prst="rect">
            <a:avLst/>
          </a:prstGeom>
        </p:spPr>
        <p:txBody>
          <a:bodyPr/>
          <a:lstStyle/>
          <a:p>
            <a:r>
              <a:rPr lang="en-US" altLang="x-none" sz="2400" dirty="0">
                <a:latin typeface="Gill Sans MT" panose="020B0502020104020203" pitchFamily="34" charset="77"/>
                <a:ea typeface="ＭＳ Ｐゴシック" charset="-128"/>
              </a:rPr>
              <a:t>Receiver </a:t>
            </a:r>
            <a:r>
              <a:rPr lang="ja-JP" altLang="en-US" sz="2400" dirty="0">
                <a:latin typeface="Gill Sans MT" panose="020B0502020104020203" pitchFamily="34" charset="77"/>
                <a:ea typeface="ＭＳ Ｐゴシック" charset="-128"/>
              </a:rPr>
              <a:t>“</a:t>
            </a:r>
            <a:r>
              <a:rPr lang="en-US" altLang="ja-JP" sz="2400" dirty="0">
                <a:latin typeface="Gill Sans MT" panose="020B0502020104020203" pitchFamily="34" charset="77"/>
                <a:ea typeface="ＭＳ Ｐゴシック" charset="-128"/>
              </a:rPr>
              <a:t>advertises</a:t>
            </a:r>
            <a:r>
              <a:rPr lang="ja-JP" altLang="en-US" sz="2400" dirty="0">
                <a:latin typeface="Gill Sans MT" panose="020B0502020104020203" pitchFamily="34" charset="77"/>
                <a:ea typeface="ＭＳ Ｐゴシック" charset="-128"/>
              </a:rPr>
              <a:t>”</a:t>
            </a:r>
            <a:r>
              <a:rPr lang="en-US" altLang="ja-JP" sz="2400" dirty="0">
                <a:latin typeface="Gill Sans MT" panose="020B0502020104020203" pitchFamily="34" charset="77"/>
                <a:ea typeface="ＭＳ Ｐゴシック" charset="-128"/>
              </a:rPr>
              <a:t> free buffer space by including </a:t>
            </a:r>
            <a:r>
              <a:rPr lang="en-US" altLang="ja-JP" sz="2400" b="1" dirty="0" err="1">
                <a:latin typeface="Courier New" charset="0"/>
                <a:ea typeface="ＭＳ Ｐゴシック" charset="-128"/>
              </a:rPr>
              <a:t>rwnd</a:t>
            </a:r>
            <a:r>
              <a:rPr lang="en-US" altLang="ja-JP" sz="2400" dirty="0">
                <a:ea typeface="ＭＳ Ｐゴシック" charset="-128"/>
              </a:rPr>
              <a:t> </a:t>
            </a:r>
            <a:r>
              <a:rPr lang="en-US" altLang="ja-JP" sz="2400" dirty="0">
                <a:latin typeface="Gill Sans MT" panose="020B0502020104020203" pitchFamily="34" charset="77"/>
                <a:ea typeface="ＭＳ Ｐゴシック" charset="-128"/>
              </a:rPr>
              <a:t>value in TCP header of receiver-to-sender segments</a:t>
            </a:r>
          </a:p>
          <a:p>
            <a:pPr lvl="1"/>
            <a:r>
              <a:rPr lang="en-US" altLang="x-none" sz="2000" b="1" dirty="0" err="1">
                <a:latin typeface="Courier New" charset="0"/>
                <a:ea typeface="ＭＳ Ｐゴシック" charset="-128"/>
              </a:rPr>
              <a:t>RcvBuffer</a:t>
            </a:r>
            <a:r>
              <a:rPr lang="en-US" altLang="x-none" sz="2000" b="1" dirty="0">
                <a:latin typeface="Courier New" charset="0"/>
                <a:ea typeface="ＭＳ Ｐゴシック" charset="-128"/>
              </a:rPr>
              <a:t> </a:t>
            </a:r>
            <a:r>
              <a:rPr lang="en-US" altLang="x-none" sz="2000" dirty="0">
                <a:ea typeface="ＭＳ Ｐゴシック" charset="-128"/>
              </a:rPr>
              <a:t>size set via socket options (typical default is 4096 bytes)</a:t>
            </a:r>
          </a:p>
          <a:p>
            <a:pPr lvl="1"/>
            <a:r>
              <a:rPr lang="en-US" altLang="x-none" sz="2000" dirty="0">
                <a:ea typeface="ＭＳ Ｐゴシック" charset="-128"/>
              </a:rPr>
              <a:t>many operating systems </a:t>
            </a:r>
            <a:r>
              <a:rPr lang="en-US" altLang="x-none" sz="2000" dirty="0" err="1">
                <a:ea typeface="ＭＳ Ｐゴシック" charset="-128"/>
              </a:rPr>
              <a:t>autoadjust</a:t>
            </a:r>
            <a:r>
              <a:rPr lang="en-US" altLang="x-none" sz="2000" dirty="0">
                <a:ea typeface="ＭＳ Ｐゴシック" charset="-128"/>
              </a:rPr>
              <a:t> </a:t>
            </a:r>
            <a:r>
              <a:rPr lang="en-US" altLang="x-none" sz="2000" b="1" dirty="0" err="1">
                <a:latin typeface="Courier New" charset="0"/>
                <a:ea typeface="ＭＳ Ｐゴシック" charset="-128"/>
              </a:rPr>
              <a:t>RcvBuffer</a:t>
            </a:r>
            <a:endParaRPr lang="en-US" altLang="x-none" sz="2000" dirty="0">
              <a:ea typeface="ＭＳ Ｐゴシック" charset="-128"/>
            </a:endParaRPr>
          </a:p>
          <a:p>
            <a:r>
              <a:rPr lang="en-US" altLang="x-none" sz="2400" dirty="0">
                <a:ea typeface="ＭＳ Ｐゴシック" charset="-128"/>
              </a:rPr>
              <a:t>sender limits amount of </a:t>
            </a:r>
            <a:r>
              <a:rPr lang="en-US" altLang="x-none" sz="2400" dirty="0" err="1">
                <a:ea typeface="ＭＳ Ｐゴシック" charset="-128"/>
              </a:rPr>
              <a:t>unACKed</a:t>
            </a:r>
            <a:r>
              <a:rPr lang="en-US" altLang="x-none" sz="2400" dirty="0">
                <a:ea typeface="ＭＳ Ｐゴシック" charset="-128"/>
              </a:rPr>
              <a:t> (</a:t>
            </a:r>
            <a:r>
              <a:rPr lang="ja-JP" altLang="en-US" sz="2400" dirty="0">
                <a:ea typeface="ＭＳ Ｐゴシック" charset="-128"/>
              </a:rPr>
              <a:t>“</a:t>
            </a:r>
            <a:r>
              <a:rPr lang="en-US" altLang="ja-JP" sz="2400" dirty="0">
                <a:ea typeface="ＭＳ Ｐゴシック" charset="-128"/>
              </a:rPr>
              <a:t>in-flight</a:t>
            </a:r>
            <a:r>
              <a:rPr lang="ja-JP" altLang="en-US" sz="2400" dirty="0">
                <a:ea typeface="ＭＳ Ｐゴシック" charset="-128"/>
              </a:rPr>
              <a:t>”</a:t>
            </a:r>
            <a:r>
              <a:rPr lang="en-US" altLang="ja-JP" sz="2400" dirty="0">
                <a:ea typeface="ＭＳ Ｐゴシック" charset="-128"/>
              </a:rPr>
              <a:t>) data to receiver</a:t>
            </a:r>
            <a:r>
              <a:rPr lang="en-GB" altLang="ja-JP" sz="2400" dirty="0">
                <a:ea typeface="ＭＳ Ｐゴシック" charset="-128"/>
              </a:rPr>
              <a:t>’</a:t>
            </a:r>
            <a:r>
              <a:rPr lang="en-US" altLang="ja-JP" sz="2400" dirty="0">
                <a:ea typeface="ＭＳ Ｐゴシック" charset="-128"/>
              </a:rPr>
              <a:t>s </a:t>
            </a:r>
            <a:r>
              <a:rPr lang="en-US" altLang="ja-JP" sz="2400" b="1" dirty="0" err="1">
                <a:latin typeface="Courier New" charset="0"/>
                <a:ea typeface="ＭＳ Ｐゴシック" charset="-128"/>
              </a:rPr>
              <a:t>rwnd</a:t>
            </a:r>
            <a:r>
              <a:rPr lang="en-US" altLang="ja-JP" sz="2400" b="1" dirty="0">
                <a:latin typeface="Courier New" charset="0"/>
                <a:ea typeface="ＭＳ Ｐゴシック" charset="-128"/>
              </a:rPr>
              <a:t> </a:t>
            </a:r>
            <a:r>
              <a:rPr lang="en-US" altLang="ja-JP" sz="2400" dirty="0">
                <a:ea typeface="ＭＳ Ｐゴシック" charset="-128"/>
              </a:rPr>
              <a:t>value </a:t>
            </a:r>
          </a:p>
          <a:p>
            <a:r>
              <a:rPr lang="en-US" altLang="x-none" sz="2400" dirty="0">
                <a:ea typeface="ＭＳ Ｐゴシック" charset="-128"/>
              </a:rPr>
              <a:t>guarantees receive buffer will not overflow</a:t>
            </a:r>
          </a:p>
        </p:txBody>
      </p:sp>
      <p:grpSp>
        <p:nvGrpSpPr>
          <p:cNvPr id="94213" name="Group 72"/>
          <p:cNvGrpSpPr>
            <a:grpSpLocks/>
          </p:cNvGrpSpPr>
          <p:nvPr/>
        </p:nvGrpSpPr>
        <p:grpSpPr bwMode="auto">
          <a:xfrm>
            <a:off x="5995988" y="2230438"/>
            <a:ext cx="2578100" cy="2155825"/>
            <a:chOff x="512" y="1294"/>
            <a:chExt cx="1888" cy="1358"/>
          </a:xfrm>
        </p:grpSpPr>
        <p:grpSp>
          <p:nvGrpSpPr>
            <p:cNvPr id="94227" name="Group 17"/>
            <p:cNvGrpSpPr>
              <a:grpSpLocks/>
            </p:cNvGrpSpPr>
            <p:nvPr/>
          </p:nvGrpSpPr>
          <p:grpSpPr bwMode="auto">
            <a:xfrm>
              <a:off x="1232" y="1410"/>
              <a:ext cx="336" cy="130"/>
              <a:chOff x="2003" y="1816"/>
              <a:chExt cx="336" cy="130"/>
            </a:xfrm>
          </p:grpSpPr>
          <p:sp>
            <p:nvSpPr>
              <p:cNvPr id="76829"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30"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31"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32"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76821"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22" name="Line 53"/>
            <p:cNvSpPr>
              <a:spLocks noChangeShapeType="1"/>
            </p:cNvSpPr>
            <p:nvPr/>
          </p:nvSpPr>
          <p:spPr bwMode="auto">
            <a:xfrm>
              <a:off x="512" y="1863"/>
              <a:ext cx="188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23"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24"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25"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76826" name="Text Box 57"/>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t>buffered data</a:t>
              </a:r>
            </a:p>
          </p:txBody>
        </p:sp>
        <p:sp>
          <p:nvSpPr>
            <p:cNvPr id="76827" name="Line 58"/>
            <p:cNvSpPr>
              <a:spLocks noChangeShapeType="1"/>
            </p:cNvSpPr>
            <p:nvPr/>
          </p:nvSpPr>
          <p:spPr bwMode="auto">
            <a:xfrm>
              <a:off x="522" y="1857"/>
              <a:ext cx="1878" cy="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28" name="Text Box 59"/>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a:t>free buffer space</a:t>
              </a:r>
            </a:p>
          </p:txBody>
        </p:sp>
      </p:grpSp>
      <p:sp>
        <p:nvSpPr>
          <p:cNvPr id="76807" name="Text Box 62"/>
          <p:cNvSpPr txBox="1">
            <a:spLocks noChangeArrowheads="1"/>
          </p:cNvSpPr>
          <p:nvPr/>
        </p:nvSpPr>
        <p:spPr bwMode="auto">
          <a:xfrm>
            <a:off x="5108575" y="3375025"/>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latin typeface="Courier New" charset="0"/>
              </a:rPr>
              <a:t>rwnd</a:t>
            </a:r>
          </a:p>
        </p:txBody>
      </p:sp>
      <p:sp>
        <p:nvSpPr>
          <p:cNvPr id="76808" name="Line 64"/>
          <p:cNvSpPr>
            <a:spLocks noChangeShapeType="1"/>
          </p:cNvSpPr>
          <p:nvPr/>
        </p:nvSpPr>
        <p:spPr bwMode="auto">
          <a:xfrm>
            <a:off x="5619750" y="3108325"/>
            <a:ext cx="0" cy="32226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09" name="Line 65"/>
          <p:cNvSpPr>
            <a:spLocks noChangeShapeType="1"/>
          </p:cNvSpPr>
          <p:nvPr/>
        </p:nvSpPr>
        <p:spPr bwMode="auto">
          <a:xfrm flipV="1">
            <a:off x="5619750" y="3633788"/>
            <a:ext cx="0" cy="32226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10" name="Line 66"/>
          <p:cNvSpPr>
            <a:spLocks noChangeShapeType="1"/>
          </p:cNvSpPr>
          <p:nvPr/>
        </p:nvSpPr>
        <p:spPr bwMode="auto">
          <a:xfrm>
            <a:off x="5465763" y="3965575"/>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11" name="Line 67"/>
          <p:cNvSpPr>
            <a:spLocks noChangeShapeType="1"/>
          </p:cNvSpPr>
          <p:nvPr/>
        </p:nvSpPr>
        <p:spPr bwMode="auto">
          <a:xfrm>
            <a:off x="5514975" y="3097213"/>
            <a:ext cx="1968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12" name="Line 68"/>
          <p:cNvSpPr>
            <a:spLocks noChangeShapeType="1"/>
          </p:cNvSpPr>
          <p:nvPr/>
        </p:nvSpPr>
        <p:spPr bwMode="auto">
          <a:xfrm>
            <a:off x="5487988" y="2571750"/>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13" name="Line 69"/>
          <p:cNvSpPr>
            <a:spLocks noChangeShapeType="1"/>
          </p:cNvSpPr>
          <p:nvPr/>
        </p:nvSpPr>
        <p:spPr bwMode="auto">
          <a:xfrm>
            <a:off x="5876925" y="2576513"/>
            <a:ext cx="0" cy="177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14" name="Line 70"/>
          <p:cNvSpPr>
            <a:spLocks noChangeShapeType="1"/>
          </p:cNvSpPr>
          <p:nvPr/>
        </p:nvSpPr>
        <p:spPr bwMode="auto">
          <a:xfrm flipH="1">
            <a:off x="5875338" y="3000375"/>
            <a:ext cx="0" cy="954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76815" name="Text Box 71"/>
          <p:cNvSpPr txBox="1">
            <a:spLocks noChangeArrowheads="1"/>
          </p:cNvSpPr>
          <p:nvPr/>
        </p:nvSpPr>
        <p:spPr bwMode="auto">
          <a:xfrm>
            <a:off x="4722813" y="2736850"/>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b="1">
                <a:latin typeface="Courier New" charset="0"/>
              </a:rPr>
              <a:t>RcvBuffer</a:t>
            </a:r>
          </a:p>
        </p:txBody>
      </p:sp>
      <p:sp>
        <p:nvSpPr>
          <p:cNvPr id="76816" name="Text Box 73"/>
          <p:cNvSpPr txBox="1">
            <a:spLocks noChangeArrowheads="1"/>
          </p:cNvSpPr>
          <p:nvPr/>
        </p:nvSpPr>
        <p:spPr bwMode="auto">
          <a:xfrm>
            <a:off x="6153150" y="4365625"/>
            <a:ext cx="222091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t>TCP segment payloads</a:t>
            </a:r>
          </a:p>
        </p:txBody>
      </p:sp>
      <p:sp>
        <p:nvSpPr>
          <p:cNvPr id="76817" name="Text Box 74"/>
          <p:cNvSpPr txBox="1">
            <a:spLocks noChangeArrowheads="1"/>
          </p:cNvSpPr>
          <p:nvPr/>
        </p:nvSpPr>
        <p:spPr bwMode="auto">
          <a:xfrm>
            <a:off x="6226175" y="1865313"/>
            <a:ext cx="21304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a:t>to application process</a:t>
            </a:r>
          </a:p>
        </p:txBody>
      </p:sp>
      <p:sp>
        <p:nvSpPr>
          <p:cNvPr id="76819" name="Text Box 76"/>
          <p:cNvSpPr txBox="1">
            <a:spLocks noChangeArrowheads="1"/>
          </p:cNvSpPr>
          <p:nvPr/>
        </p:nvSpPr>
        <p:spPr bwMode="auto">
          <a:xfrm>
            <a:off x="5935898" y="5018088"/>
            <a:ext cx="274055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i="1" dirty="0">
                <a:latin typeface="Gill Sans MT" panose="020B0502020104020203" pitchFamily="34" charset="77"/>
              </a:rPr>
              <a:t>Receiver-side buffering</a:t>
            </a:r>
          </a:p>
        </p:txBody>
      </p:sp>
      <p:sp>
        <p:nvSpPr>
          <p:cNvPr id="2" name="Rectangle 1"/>
          <p:cNvSpPr/>
          <p:nvPr/>
        </p:nvSpPr>
        <p:spPr>
          <a:xfrm>
            <a:off x="5223559" y="6052166"/>
            <a:ext cx="2941831" cy="369332"/>
          </a:xfrm>
          <a:prstGeom prst="rect">
            <a:avLst/>
          </a:prstGeom>
        </p:spPr>
        <p:txBody>
          <a:bodyPr wrap="none">
            <a:spAutoFit/>
          </a:bodyPr>
          <a:lstStyle/>
          <a:p>
            <a:r>
              <a:rPr lang="en-US" altLang="ja-JP" b="1" dirty="0" err="1">
                <a:latin typeface="Courier New" charset="0"/>
                <a:ea typeface="ＭＳ Ｐゴシック" charset="-128"/>
              </a:rPr>
              <a:t>rwnd:</a:t>
            </a:r>
            <a:r>
              <a:rPr lang="en-US" altLang="ja-JP" b="1" dirty="0" err="1">
                <a:solidFill>
                  <a:srgbClr val="FF0000"/>
                </a:solidFill>
                <a:latin typeface="Courier New" charset="0"/>
                <a:ea typeface="ＭＳ Ｐゴシック" charset="-128"/>
              </a:rPr>
              <a:t>r</a:t>
            </a:r>
            <a:r>
              <a:rPr lang="en-US" altLang="ja-JP" b="1" dirty="0" err="1">
                <a:latin typeface="Courier New" charset="0"/>
                <a:ea typeface="ＭＳ Ｐゴシック" charset="-128"/>
              </a:rPr>
              <a:t>eceiver</a:t>
            </a:r>
            <a:r>
              <a:rPr lang="en-US" altLang="ja-JP" b="1" dirty="0">
                <a:latin typeface="Courier New" charset="0"/>
                <a:ea typeface="ＭＳ Ｐゴシック" charset="-128"/>
              </a:rPr>
              <a:t> </a:t>
            </a:r>
            <a:r>
              <a:rPr lang="en-US" altLang="ja-JP" b="1" dirty="0">
                <a:solidFill>
                  <a:srgbClr val="FF0000"/>
                </a:solidFill>
                <a:latin typeface="Courier New" charset="0"/>
                <a:ea typeface="ＭＳ Ｐゴシック" charset="-128"/>
              </a:rPr>
              <a:t>w</a:t>
            </a:r>
            <a:r>
              <a:rPr lang="en-US" altLang="ja-JP" b="1" dirty="0">
                <a:latin typeface="Courier New" charset="0"/>
                <a:ea typeface="ＭＳ Ｐゴシック" charset="-128"/>
              </a:rPr>
              <a:t>i</a:t>
            </a:r>
            <a:r>
              <a:rPr lang="en-US" altLang="ja-JP" b="1" dirty="0">
                <a:solidFill>
                  <a:srgbClr val="FF0000"/>
                </a:solidFill>
                <a:latin typeface="Courier New" charset="0"/>
                <a:ea typeface="ＭＳ Ｐゴシック" charset="-128"/>
              </a:rPr>
              <a:t>nd</a:t>
            </a:r>
            <a:r>
              <a:rPr lang="en-US" altLang="ja-JP" b="1" dirty="0">
                <a:latin typeface="Courier New" charset="0"/>
                <a:ea typeface="ＭＳ Ｐゴシック" charset="-128"/>
              </a:rPr>
              <a:t>ow</a:t>
            </a:r>
            <a:endParaRPr lang="en-GB" dirty="0"/>
          </a:p>
        </p:txBody>
      </p:sp>
    </p:spTree>
    <p:extLst>
      <p:ext uri="{BB962C8B-B14F-4D97-AF65-F5344CB8AC3E}">
        <p14:creationId xmlns:p14="http://schemas.microsoft.com/office/powerpoint/2010/main" val="161539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ill Sans MT" charset="0"/>
                <a:ea typeface="Gill Sans MT" charset="0"/>
                <a:cs typeface="Gill Sans MT" charset="0"/>
              </a:rPr>
              <a:t>Introduction: Reliable Data Transfer</a:t>
            </a:r>
            <a:br>
              <a:rPr lang="en-US" dirty="0">
                <a:latin typeface="Gill Sans MT" charset="0"/>
                <a:ea typeface="Gill Sans MT" charset="0"/>
                <a:cs typeface="Gill Sans MT" charset="0"/>
              </a:rPr>
            </a:br>
            <a:r>
              <a:rPr lang="en-US" sz="2800" dirty="0">
                <a:solidFill>
                  <a:srgbClr val="666666"/>
                </a:solidFill>
                <a:latin typeface="Gill Sans MT" charset="0"/>
                <a:ea typeface="Gill Sans MT" charset="0"/>
                <a:cs typeface="Gill Sans MT" charset="0"/>
              </a:rPr>
              <a:t>What is reliability?</a:t>
            </a:r>
          </a:p>
        </p:txBody>
      </p:sp>
      <p:sp>
        <p:nvSpPr>
          <p:cNvPr id="3" name="Text Placeholder 2"/>
          <p:cNvSpPr>
            <a:spLocks noGrp="1"/>
          </p:cNvSpPr>
          <p:nvPr>
            <p:ph type="body" sz="quarter" idx="14"/>
          </p:nvPr>
        </p:nvSpPr>
        <p:spPr/>
        <p:txBody>
          <a:bodyPr/>
          <a:lstStyle/>
          <a:p>
            <a:r>
              <a:rPr lang="en-US" dirty="0">
                <a:solidFill>
                  <a:schemeClr val="tx1"/>
                </a:solidFill>
                <a:latin typeface="Gill Sans MT" charset="0"/>
                <a:ea typeface="Gill Sans MT" charset="0"/>
                <a:cs typeface="Gill Sans MT" charset="0"/>
              </a:rPr>
              <a:t>Reliability:</a:t>
            </a:r>
            <a:r>
              <a:rPr lang="en-US" b="1" dirty="0">
                <a:solidFill>
                  <a:schemeClr val="tx1"/>
                </a:solidFill>
                <a:latin typeface="Gill Sans MT" charset="0"/>
                <a:ea typeface="Gill Sans MT" charset="0"/>
                <a:cs typeface="Gill Sans MT" charset="0"/>
              </a:rPr>
              <a:t> </a:t>
            </a:r>
            <a:r>
              <a:rPr lang="en-US" i="1" dirty="0">
                <a:solidFill>
                  <a:schemeClr val="tx1"/>
                </a:solidFill>
                <a:latin typeface="Gill Sans MT" charset="0"/>
                <a:ea typeface="Gill Sans MT" charset="0"/>
                <a:cs typeface="Gill Sans MT" charset="0"/>
              </a:rPr>
              <a:t>the degree to which the result of a measurement, calculation, or specification can be depended on to be accurate</a:t>
            </a:r>
          </a:p>
          <a:p>
            <a:endParaRPr lang="en-US" dirty="0">
              <a:solidFill>
                <a:schemeClr val="tx1"/>
              </a:solidFill>
              <a:latin typeface="Gill Sans MT" charset="0"/>
              <a:ea typeface="Gill Sans MT" charset="0"/>
              <a:cs typeface="Gill Sans MT" charset="0"/>
            </a:endParaRPr>
          </a:p>
          <a:p>
            <a:r>
              <a:rPr lang="en-US" dirty="0">
                <a:solidFill>
                  <a:schemeClr val="tx1"/>
                </a:solidFill>
                <a:latin typeface="Gill Sans MT" charset="0"/>
                <a:ea typeface="Gill Sans MT" charset="0"/>
                <a:cs typeface="Gill Sans MT" charset="0"/>
              </a:rPr>
              <a:t>We need it in computer networks when:</a:t>
            </a:r>
          </a:p>
          <a:p>
            <a:pPr lvl="1">
              <a:buFont typeface="Arial" panose="020B0604020202020204" pitchFamily="34" charset="0"/>
              <a:buChar char="•"/>
            </a:pPr>
            <a:r>
              <a:rPr lang="en-US" dirty="0">
                <a:solidFill>
                  <a:schemeClr val="tx1"/>
                </a:solidFill>
                <a:latin typeface="Gill Sans MT" charset="0"/>
                <a:ea typeface="Gill Sans MT" charset="0"/>
                <a:cs typeface="Gill Sans MT" charset="0"/>
              </a:rPr>
              <a:t>We want to ensure a remote operation has been successful</a:t>
            </a:r>
          </a:p>
          <a:p>
            <a:pPr lvl="1">
              <a:buFont typeface="Arial" panose="020B0604020202020204" pitchFamily="34" charset="0"/>
              <a:buChar char="•"/>
            </a:pPr>
            <a:r>
              <a:rPr lang="en-US" dirty="0">
                <a:solidFill>
                  <a:schemeClr val="tx1"/>
                </a:solidFill>
                <a:latin typeface="Gill Sans MT" charset="0"/>
                <a:ea typeface="Gill Sans MT" charset="0"/>
                <a:cs typeface="Gill Sans MT" charset="0"/>
              </a:rPr>
              <a:t>We want to guarantee the ordering of operations on a remote client</a:t>
            </a:r>
          </a:p>
          <a:p>
            <a:pPr lvl="1">
              <a:buFont typeface="Arial" panose="020B0604020202020204" pitchFamily="34" charset="0"/>
              <a:buChar char="•"/>
            </a:pPr>
            <a:r>
              <a:rPr lang="en-US" dirty="0">
                <a:solidFill>
                  <a:schemeClr val="tx1"/>
                </a:solidFill>
                <a:latin typeface="Gill Sans MT" charset="0"/>
                <a:ea typeface="Gill Sans MT" charset="0"/>
                <a:cs typeface="Gill Sans MT" charset="0"/>
              </a:rPr>
              <a:t>We want to know that an operation has been lost or failed</a:t>
            </a:r>
          </a:p>
          <a:p>
            <a:pPr lvl="1"/>
            <a:endParaRPr lang="en-US" i="1" dirty="0">
              <a:solidFill>
                <a:schemeClr val="tx1"/>
              </a:solidFill>
              <a:latin typeface="Gill Sans MT" charset="0"/>
              <a:ea typeface="Gill Sans MT" charset="0"/>
              <a:cs typeface="Gill Sans MT" charset="0"/>
            </a:endParaRPr>
          </a:p>
        </p:txBody>
      </p:sp>
    </p:spTree>
    <p:extLst>
      <p:ext uri="{BB962C8B-B14F-4D97-AF65-F5344CB8AC3E}">
        <p14:creationId xmlns:p14="http://schemas.microsoft.com/office/powerpoint/2010/main" val="153278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5886317" y="1670941"/>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7717498" y="1666179"/>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5822023" y="1747141"/>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6226835" y="1790003"/>
            <a:ext cx="1033463"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application</a:t>
            </a:r>
          </a:p>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6053005" y="2591294"/>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prstClr val="white">
                      <a:lumMod val="95000"/>
                    </a:prstClr>
                  </a:solidFill>
                </a:rPr>
                <a:t>TCP socket</a:t>
              </a:r>
            </a:p>
            <a:p>
              <a:pPr algn="ctr" defTabSz="685800" eaLnBrk="0" fontAlgn="base" hangingPunct="0">
                <a:spcBef>
                  <a:spcPct val="0"/>
                </a:spcBef>
                <a:spcAft>
                  <a:spcPct val="0"/>
                </a:spcAft>
                <a:defRPr/>
              </a:pPr>
              <a:r>
                <a:rPr lang="en-US" sz="120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6179210" y="3359247"/>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6536338" y="3380879"/>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TCP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6185164" y="4098625"/>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6526093" y="4123484"/>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IP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5817260" y="3910506"/>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5826785" y="2522237"/>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6559020" y="2435323"/>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5633542" y="5224890"/>
            <a:ext cx="209384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6593083" y="4922126"/>
            <a:ext cx="0" cy="261938"/>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7713926" y="4604641"/>
            <a:ext cx="0" cy="347663"/>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7892520" y="4299841"/>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534416" y="1935016"/>
            <a:ext cx="2888120" cy="1477328"/>
          </a:xfrm>
          <a:prstGeom prst="rect">
            <a:avLst/>
          </a:prstGeom>
          <a:noFill/>
        </p:spPr>
        <p:txBody>
          <a:bodyPr wrap="square" rtlCol="0">
            <a:spAutoFit/>
          </a:bodyPr>
          <a:lstStyle/>
          <a:p>
            <a:pPr defTabSz="685800">
              <a:defRPr/>
            </a:pPr>
            <a:r>
              <a:rPr lang="en-US" i="1" u="sng" dirty="0">
                <a:solidFill>
                  <a:srgbClr val="C00000"/>
                </a:solidFill>
                <a:latin typeface="Calibri" panose="020F0502020204030204"/>
              </a:rPr>
              <a:t>Q: </a:t>
            </a:r>
            <a:r>
              <a:rPr lang="en-US" dirty="0">
                <a:solidFill>
                  <a:prstClr val="black"/>
                </a:solidFill>
                <a:latin typeface="Calibri" panose="020F0502020204030204"/>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5823356" y="4612272"/>
            <a:ext cx="0" cy="347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3892266" y="2962015"/>
            <a:ext cx="3400301" cy="2254033"/>
            <a:chOff x="5189688" y="2806352"/>
            <a:chExt cx="4533734" cy="3005378"/>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731322"/>
              <a:chOff x="4633274" y="3577949"/>
              <a:chExt cx="3750934" cy="2731322"/>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36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eaLnBrk="0" fontAlgn="base" hangingPunct="0">
                  <a:lnSpc>
                    <a:spcPct val="90000"/>
                  </a:lnSpc>
                  <a:spcBef>
                    <a:spcPct val="0"/>
                  </a:spcBef>
                  <a:spcAft>
                    <a:spcPct val="0"/>
                  </a:spcAft>
                  <a:defRPr/>
                </a:pPr>
                <a:r>
                  <a:rPr lang="en-US" altLang="en-US" sz="1350" kern="0" dirty="0">
                    <a:solidFill>
                      <a:srgbClr val="000000"/>
                    </a:solidFill>
                    <a:latin typeface="Calibri" panose="020F0502020204030204" pitchFamily="34" charset="0"/>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39386" y="5970716"/>
                <a:ext cx="120374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3741864" y="2062595"/>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30</a:t>
            </a:fld>
            <a:endParaRPr lang="en-US" dirty="0"/>
          </a:p>
        </p:txBody>
      </p:sp>
      <p:sp>
        <p:nvSpPr>
          <p:cNvPr id="4" name="Title 3">
            <a:extLst>
              <a:ext uri="{FF2B5EF4-FFF2-40B4-BE49-F238E27FC236}">
                <a16:creationId xmlns:a16="http://schemas.microsoft.com/office/drawing/2014/main" id="{561CF48E-1DEE-C44B-85B7-B40D02186B52}"/>
              </a:ext>
            </a:extLst>
          </p:cNvPr>
          <p:cNvSpPr>
            <a:spLocks noGrp="1"/>
          </p:cNvSpPr>
          <p:nvPr>
            <p:ph type="title"/>
          </p:nvPr>
        </p:nvSpPr>
        <p:spPr/>
        <p:txBody>
          <a:bodyPr>
            <a:normAutofit fontScale="90000"/>
          </a:bodyPr>
          <a:lstStyle/>
          <a:p>
            <a:endParaRPr lang="en-US"/>
          </a:p>
        </p:txBody>
      </p:sp>
      <p:sp>
        <p:nvSpPr>
          <p:cNvPr id="51" name="Title 1">
            <a:extLst>
              <a:ext uri="{FF2B5EF4-FFF2-40B4-BE49-F238E27FC236}">
                <a16:creationId xmlns:a16="http://schemas.microsoft.com/office/drawing/2014/main" id="{9A601AF7-1456-4243-91FC-0A5D8401408B}"/>
              </a:ext>
            </a:extLst>
          </p:cNvPr>
          <p:cNvSpPr txBox="1">
            <a:spLocks/>
          </p:cNvSpPr>
          <p:nvPr/>
        </p:nvSpPr>
        <p:spPr>
          <a:xfrm>
            <a:off x="599017" y="1074244"/>
            <a:ext cx="8544983" cy="670967"/>
          </a:xfrm>
        </p:spPr>
        <p:txBody>
          <a:bodyPr>
            <a:normAutofit/>
          </a:bodyPr>
          <a:lstStyle>
            <a:lvl1pPr algn="ctr" defTabSz="914400" rtl="0" eaLnBrk="1" latinLnBrk="0" hangingPunct="1">
              <a:spcBef>
                <a:spcPct val="0"/>
              </a:spcBef>
              <a:buNone/>
              <a:defRPr sz="3300" kern="1200">
                <a:solidFill>
                  <a:schemeClr val="tx1"/>
                </a:solidFill>
                <a:latin typeface="+mj-lt"/>
                <a:ea typeface="+mj-ea"/>
                <a:cs typeface="+mj-cs"/>
              </a:defRPr>
            </a:lvl1pPr>
          </a:lstStyle>
          <a:p>
            <a:pPr algn="l">
              <a:lnSpc>
                <a:spcPts val="3500"/>
              </a:lnSpc>
            </a:pPr>
            <a:r>
              <a:rPr lang="en-US" sz="3600">
                <a:solidFill>
                  <a:srgbClr val="B5121B"/>
                </a:solidFill>
                <a:latin typeface="Gill Sans MT" panose="020B0502020104020203" pitchFamily="34" charset="77"/>
              </a:rPr>
              <a:t>TCP flow control</a:t>
            </a:r>
            <a:endParaRPr lang="en-US" sz="3600" dirty="0">
              <a:solidFill>
                <a:srgbClr val="B5121B"/>
              </a:solidFill>
              <a:latin typeface="Gill Sans MT" panose="020B0502020104020203" pitchFamily="34" charset="77"/>
            </a:endParaRPr>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5886317" y="1670941"/>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7717498" y="1666179"/>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5822023" y="1747141"/>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6226835" y="1790003"/>
            <a:ext cx="1033463"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application</a:t>
            </a:r>
          </a:p>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6053005" y="2591294"/>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prstClr val="white">
                      <a:lumMod val="95000"/>
                    </a:prstClr>
                  </a:solidFill>
                </a:rPr>
                <a:t>TCP socket</a:t>
              </a:r>
            </a:p>
            <a:p>
              <a:pPr algn="ctr" defTabSz="685800" eaLnBrk="0" fontAlgn="base" hangingPunct="0">
                <a:spcBef>
                  <a:spcPct val="0"/>
                </a:spcBef>
                <a:spcAft>
                  <a:spcPct val="0"/>
                </a:spcAft>
                <a:defRPr/>
              </a:pPr>
              <a:r>
                <a:rPr lang="en-US" sz="120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6179210" y="3359247"/>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6536338" y="3380879"/>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TCP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6185164" y="4098625"/>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6526093" y="4123484"/>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IP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5817260" y="3910506"/>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5826785" y="2522237"/>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6559020" y="2435323"/>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5633542" y="5224890"/>
            <a:ext cx="209384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6593083" y="4922126"/>
            <a:ext cx="0" cy="261938"/>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7713926" y="4604641"/>
            <a:ext cx="0" cy="347663"/>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7892520" y="4299841"/>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534416" y="1935016"/>
            <a:ext cx="2888120" cy="1477328"/>
          </a:xfrm>
          <a:prstGeom prst="rect">
            <a:avLst/>
          </a:prstGeom>
          <a:noFill/>
        </p:spPr>
        <p:txBody>
          <a:bodyPr wrap="square" rtlCol="0">
            <a:spAutoFit/>
          </a:bodyPr>
          <a:lstStyle/>
          <a:p>
            <a:pPr defTabSz="685800">
              <a:defRPr/>
            </a:pPr>
            <a:r>
              <a:rPr lang="en-US" i="1" u="sng" dirty="0">
                <a:solidFill>
                  <a:srgbClr val="C00000"/>
                </a:solidFill>
                <a:latin typeface="Calibri" panose="020F0502020204030204"/>
              </a:rPr>
              <a:t>Q: </a:t>
            </a:r>
            <a:r>
              <a:rPr lang="en-US" dirty="0">
                <a:solidFill>
                  <a:prstClr val="black"/>
                </a:solidFill>
                <a:latin typeface="Calibri" panose="020F0502020204030204"/>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5823356" y="4612272"/>
            <a:ext cx="0" cy="347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3892266" y="2962015"/>
            <a:ext cx="3400301" cy="2254033"/>
            <a:chOff x="5189688" y="2806352"/>
            <a:chExt cx="4533734" cy="3005378"/>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731322"/>
              <a:chOff x="4633274" y="3577949"/>
              <a:chExt cx="3750934" cy="2731322"/>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36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eaLnBrk="0" fontAlgn="base" hangingPunct="0">
                  <a:lnSpc>
                    <a:spcPct val="90000"/>
                  </a:lnSpc>
                  <a:spcBef>
                    <a:spcPct val="0"/>
                  </a:spcBef>
                  <a:spcAft>
                    <a:spcPct val="0"/>
                  </a:spcAft>
                  <a:defRPr/>
                </a:pPr>
                <a:r>
                  <a:rPr lang="en-US" altLang="en-US" sz="1350" kern="0" dirty="0">
                    <a:solidFill>
                      <a:srgbClr val="000000"/>
                    </a:solidFill>
                    <a:latin typeface="Calibri" panose="020F0502020204030204" pitchFamily="34" charset="0"/>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39386" y="5970716"/>
                <a:ext cx="120374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3741864" y="2062595"/>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316" y="4220310"/>
            <a:ext cx="2264019" cy="13584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17" y="3332417"/>
            <a:ext cx="2024696" cy="1336299"/>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31</a:t>
            </a:fld>
            <a:endParaRPr lang="en-US" dirty="0"/>
          </a:p>
        </p:txBody>
      </p:sp>
      <p:sp>
        <p:nvSpPr>
          <p:cNvPr id="4" name="Title 3">
            <a:extLst>
              <a:ext uri="{FF2B5EF4-FFF2-40B4-BE49-F238E27FC236}">
                <a16:creationId xmlns:a16="http://schemas.microsoft.com/office/drawing/2014/main" id="{81E25CCD-5A5C-F744-83EF-BF499FA2E383}"/>
              </a:ext>
            </a:extLst>
          </p:cNvPr>
          <p:cNvSpPr>
            <a:spLocks noGrp="1"/>
          </p:cNvSpPr>
          <p:nvPr>
            <p:ph type="title"/>
          </p:nvPr>
        </p:nvSpPr>
        <p:spPr/>
        <p:txBody>
          <a:bodyPr>
            <a:normAutofit fontScale="90000"/>
          </a:bodyPr>
          <a:lstStyle/>
          <a:p>
            <a:endParaRPr lang="en-US"/>
          </a:p>
        </p:txBody>
      </p:sp>
      <p:sp>
        <p:nvSpPr>
          <p:cNvPr id="53" name="Title 1">
            <a:extLst>
              <a:ext uri="{FF2B5EF4-FFF2-40B4-BE49-F238E27FC236}">
                <a16:creationId xmlns:a16="http://schemas.microsoft.com/office/drawing/2014/main" id="{6056EA20-F9C1-7844-9606-5DA23E3E8329}"/>
              </a:ext>
            </a:extLst>
          </p:cNvPr>
          <p:cNvSpPr txBox="1">
            <a:spLocks/>
          </p:cNvSpPr>
          <p:nvPr/>
        </p:nvSpPr>
        <p:spPr>
          <a:xfrm>
            <a:off x="599017" y="1074244"/>
            <a:ext cx="8544983" cy="670967"/>
          </a:xfrm>
        </p:spPr>
        <p:txBody>
          <a:bodyPr>
            <a:normAutofit/>
          </a:bodyPr>
          <a:lstStyle>
            <a:lvl1pPr algn="ctr" defTabSz="914400" rtl="0" eaLnBrk="1" latinLnBrk="0" hangingPunct="1">
              <a:spcBef>
                <a:spcPct val="0"/>
              </a:spcBef>
              <a:buNone/>
              <a:defRPr sz="3300" kern="1200">
                <a:solidFill>
                  <a:schemeClr val="tx1"/>
                </a:solidFill>
                <a:latin typeface="+mj-lt"/>
                <a:ea typeface="+mj-ea"/>
                <a:cs typeface="+mj-cs"/>
              </a:defRPr>
            </a:lvl1pPr>
          </a:lstStyle>
          <a:p>
            <a:pPr algn="l">
              <a:lnSpc>
                <a:spcPts val="3500"/>
              </a:lnSpc>
            </a:pPr>
            <a:r>
              <a:rPr lang="en-US" sz="3600">
                <a:solidFill>
                  <a:srgbClr val="B5121B"/>
                </a:solidFill>
                <a:latin typeface="Gill Sans MT" panose="020B0502020104020203" pitchFamily="34" charset="77"/>
              </a:rPr>
              <a:t>TCP flow control</a:t>
            </a:r>
            <a:endParaRPr lang="en-US" sz="3600" dirty="0">
              <a:solidFill>
                <a:srgbClr val="B5121B"/>
              </a:solidFill>
              <a:latin typeface="Gill Sans MT" panose="020B0502020104020203" pitchFamily="34" charset="77"/>
            </a:endParaRPr>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5886317" y="1670941"/>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7717498" y="1666179"/>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5822023" y="1747141"/>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6226835" y="1790003"/>
            <a:ext cx="1033463"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application</a:t>
            </a:r>
          </a:p>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6053005" y="2591294"/>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prstClr val="white">
                      <a:lumMod val="95000"/>
                    </a:prstClr>
                  </a:solidFill>
                </a:rPr>
                <a:t>TCP socket</a:t>
              </a:r>
            </a:p>
            <a:p>
              <a:pPr algn="ctr" defTabSz="685800" eaLnBrk="0" fontAlgn="base" hangingPunct="0">
                <a:spcBef>
                  <a:spcPct val="0"/>
                </a:spcBef>
                <a:spcAft>
                  <a:spcPct val="0"/>
                </a:spcAft>
                <a:defRPr/>
              </a:pPr>
              <a:r>
                <a:rPr lang="en-US" sz="120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6179210" y="3359247"/>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6536338" y="3380879"/>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TCP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6185164" y="4098625"/>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6526093" y="4123484"/>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IP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5817260" y="3910506"/>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5826785" y="2522237"/>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6559020" y="2435323"/>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5633542" y="5224890"/>
            <a:ext cx="209384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6593083" y="4922126"/>
            <a:ext cx="0" cy="261938"/>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7713926" y="4604641"/>
            <a:ext cx="0" cy="347663"/>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7892520" y="4299841"/>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534416" y="1935016"/>
            <a:ext cx="2888120" cy="1477328"/>
          </a:xfrm>
          <a:prstGeom prst="rect">
            <a:avLst/>
          </a:prstGeom>
          <a:noFill/>
        </p:spPr>
        <p:txBody>
          <a:bodyPr wrap="square" rtlCol="0">
            <a:spAutoFit/>
          </a:bodyPr>
          <a:lstStyle/>
          <a:p>
            <a:pPr defTabSz="685800">
              <a:defRPr/>
            </a:pPr>
            <a:r>
              <a:rPr lang="en-US" i="1" u="sng" dirty="0">
                <a:solidFill>
                  <a:srgbClr val="C00000"/>
                </a:solidFill>
                <a:latin typeface="Calibri" panose="020F0502020204030204"/>
              </a:rPr>
              <a:t>Q: </a:t>
            </a:r>
            <a:r>
              <a:rPr lang="en-US" dirty="0">
                <a:solidFill>
                  <a:prstClr val="black"/>
                </a:solidFill>
                <a:latin typeface="Calibri" panose="020F0502020204030204"/>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5823356" y="4612272"/>
            <a:ext cx="0" cy="347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6158970" y="3948606"/>
            <a:ext cx="540544" cy="157163"/>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5925940" y="4647503"/>
            <a:ext cx="779527" cy="160799"/>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6153017" y="3167556"/>
            <a:ext cx="540544" cy="157163"/>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5696850" y="4962131"/>
            <a:ext cx="902811"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6234546" y="2962014"/>
            <a:ext cx="1058021" cy="2038611"/>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3741864" y="2062595"/>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833378" y="3426830"/>
            <a:ext cx="3776240" cy="210042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050" kern="0">
                <a:solidFill>
                  <a:srgbClr val="000000"/>
                </a:solidFill>
                <a:latin typeface="Arial" charset="0"/>
                <a:ea typeface="ＭＳ Ｐゴシック" charset="0"/>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68491" y="2788385"/>
              <a:ext cx="7209304" cy="1102544"/>
              <a:chOff x="6168491" y="2788385"/>
              <a:chExt cx="7209304" cy="1102544"/>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68491" y="2788385"/>
                <a:ext cx="2182981" cy="5137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825" dirty="0">
                    <a:solidFill>
                      <a:srgbClr val="000000"/>
                    </a:solidFill>
                    <a:latin typeface="Arial" charset="0"/>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104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flow control: </a:t>
                </a:r>
                <a:r>
                  <a:rPr lang="en-US" sz="1200" dirty="0">
                    <a:solidFill>
                      <a:srgbClr val="000000"/>
                    </a:solidFill>
                    <a:latin typeface="Calibri" panose="020F0502020204030204"/>
                  </a:rPr>
                  <a:t># bytes receiver willing to accept</a:t>
                </a:r>
                <a:endParaRPr lang="en-US" sz="1350" dirty="0">
                  <a:solidFill>
                    <a:srgbClr val="000000"/>
                  </a:solidFill>
                  <a:latin typeface="Calibri" panose="020F0502020204030204"/>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32</a:t>
            </a:fld>
            <a:endParaRPr lang="en-US" dirty="0"/>
          </a:p>
        </p:txBody>
      </p:sp>
      <p:sp>
        <p:nvSpPr>
          <p:cNvPr id="4" name="Title 3">
            <a:extLst>
              <a:ext uri="{FF2B5EF4-FFF2-40B4-BE49-F238E27FC236}">
                <a16:creationId xmlns:a16="http://schemas.microsoft.com/office/drawing/2014/main" id="{91AC4B55-C977-2E40-A45B-1921CBDF272E}"/>
              </a:ext>
            </a:extLst>
          </p:cNvPr>
          <p:cNvSpPr>
            <a:spLocks noGrp="1"/>
          </p:cNvSpPr>
          <p:nvPr>
            <p:ph type="title"/>
          </p:nvPr>
        </p:nvSpPr>
        <p:spPr/>
        <p:txBody>
          <a:bodyPr>
            <a:normAutofit fontScale="90000"/>
          </a:bodyPr>
          <a:lstStyle/>
          <a:p>
            <a:endParaRPr lang="en-US" dirty="0"/>
          </a:p>
        </p:txBody>
      </p:sp>
      <p:sp>
        <p:nvSpPr>
          <p:cNvPr id="71" name="Title 1">
            <a:extLst>
              <a:ext uri="{FF2B5EF4-FFF2-40B4-BE49-F238E27FC236}">
                <a16:creationId xmlns:a16="http://schemas.microsoft.com/office/drawing/2014/main" id="{F0F7622B-53B1-304A-B781-396024E4BA56}"/>
              </a:ext>
            </a:extLst>
          </p:cNvPr>
          <p:cNvSpPr txBox="1">
            <a:spLocks/>
          </p:cNvSpPr>
          <p:nvPr/>
        </p:nvSpPr>
        <p:spPr>
          <a:xfrm>
            <a:off x="599017" y="1074244"/>
            <a:ext cx="8544983" cy="670967"/>
          </a:xfrm>
        </p:spPr>
        <p:txBody>
          <a:bodyPr>
            <a:normAutofit/>
          </a:bodyPr>
          <a:lstStyle>
            <a:lvl1pPr algn="ctr" defTabSz="914400" rtl="0" eaLnBrk="1" latinLnBrk="0" hangingPunct="1">
              <a:spcBef>
                <a:spcPct val="0"/>
              </a:spcBef>
              <a:buNone/>
              <a:defRPr sz="3300" kern="1200">
                <a:solidFill>
                  <a:schemeClr val="tx1"/>
                </a:solidFill>
                <a:latin typeface="+mj-lt"/>
                <a:ea typeface="+mj-ea"/>
                <a:cs typeface="+mj-cs"/>
              </a:defRPr>
            </a:lvl1pPr>
          </a:lstStyle>
          <a:p>
            <a:pPr algn="l">
              <a:lnSpc>
                <a:spcPts val="3500"/>
              </a:lnSpc>
            </a:pPr>
            <a:r>
              <a:rPr lang="en-US" sz="3600">
                <a:solidFill>
                  <a:srgbClr val="B5121B"/>
                </a:solidFill>
                <a:latin typeface="Gill Sans MT" panose="020B0502020104020203" pitchFamily="34" charset="77"/>
              </a:rPr>
              <a:t>TCP flow control</a:t>
            </a:r>
            <a:endParaRPr lang="en-US" sz="3600" dirty="0">
              <a:solidFill>
                <a:srgbClr val="B5121B"/>
              </a:solidFill>
              <a:latin typeface="Gill Sans MT" panose="020B0502020104020203" pitchFamily="34" charset="77"/>
            </a:endParaRPr>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33</a:t>
            </a:fld>
            <a:endParaRPr lang="en-US"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5886317" y="1670941"/>
            <a:ext cx="1893094" cy="2890838"/>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7717498" y="1666179"/>
            <a:ext cx="435769" cy="3155156"/>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5822023" y="1747141"/>
            <a:ext cx="1900238" cy="286107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6226835" y="1790003"/>
            <a:ext cx="1033463"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application</a:t>
            </a:r>
          </a:p>
          <a:p>
            <a:pPr algn="ctr" defTabSz="685800" eaLnBrk="0" fontAlgn="base" hangingPunct="0">
              <a:spcBef>
                <a:spcPct val="0"/>
              </a:spcBef>
              <a:spcAft>
                <a:spcPct val="0"/>
              </a:spcAft>
              <a:defRPr/>
            </a:pPr>
            <a:r>
              <a:rPr lang="en-US" sz="1200" kern="0">
                <a:solidFill>
                  <a:srgbClr val="000000"/>
                </a:solidFill>
                <a:latin typeface="Arial" charset="0"/>
                <a:ea typeface="ＭＳ Ｐゴシック" charset="0"/>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6053005" y="2591294"/>
            <a:ext cx="1346597" cy="516731"/>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08" y="2368"/>
              <a:ext cx="1050"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prstClr val="white">
                      <a:lumMod val="95000"/>
                    </a:prstClr>
                  </a:solidFill>
                </a:rPr>
                <a:t>TCP socket</a:t>
              </a:r>
            </a:p>
            <a:p>
              <a:pPr algn="ctr" defTabSz="685800" eaLnBrk="0" fontAlgn="base" hangingPunct="0">
                <a:spcBef>
                  <a:spcPct val="0"/>
                </a:spcBef>
                <a:spcAft>
                  <a:spcPct val="0"/>
                </a:spcAft>
                <a:defRPr/>
              </a:pPr>
              <a:r>
                <a:rPr lang="en-US" sz="1200" kern="0" dirty="0">
                  <a:solidFill>
                    <a:prstClr val="white">
                      <a:lumMod val="95000"/>
                    </a:prstClr>
                  </a:solidFill>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6179210" y="3359247"/>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6536338" y="3380879"/>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TCP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6185164" y="4098625"/>
            <a:ext cx="1171575" cy="447675"/>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Arial" charset="0"/>
              <a:ea typeface="ＭＳ Ｐゴシック" charset="0"/>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6526093" y="4123484"/>
            <a:ext cx="46519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IP</a:t>
            </a:r>
          </a:p>
          <a:p>
            <a:pPr algn="ctr" defTabSz="685800" eaLnBrk="0" fontAlgn="base" hangingPunct="0">
              <a:spcBef>
                <a:spcPct val="0"/>
              </a:spcBef>
              <a:spcAft>
                <a:spcPct val="0"/>
              </a:spcAft>
              <a:defRPr/>
            </a:pPr>
            <a:r>
              <a:rPr lang="en-US" sz="1050" kern="0" dirty="0">
                <a:solidFill>
                  <a:srgbClr val="000000"/>
                </a:solidFill>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5817260" y="3910506"/>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5826785" y="2522237"/>
            <a:ext cx="1909763"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6559020" y="2435323"/>
            <a:ext cx="400050" cy="154781"/>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5633542" y="5224890"/>
            <a:ext cx="209384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6593083" y="4922126"/>
            <a:ext cx="0" cy="261938"/>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7713926" y="4604641"/>
            <a:ext cx="0" cy="347663"/>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7892520" y="4299841"/>
            <a:ext cx="652463" cy="679847"/>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534416" y="1935016"/>
            <a:ext cx="2888120" cy="1477328"/>
          </a:xfrm>
          <a:prstGeom prst="rect">
            <a:avLst/>
          </a:prstGeom>
          <a:noFill/>
        </p:spPr>
        <p:txBody>
          <a:bodyPr wrap="square" rtlCol="0">
            <a:spAutoFit/>
          </a:bodyPr>
          <a:lstStyle/>
          <a:p>
            <a:pPr defTabSz="685800">
              <a:defRPr/>
            </a:pPr>
            <a:r>
              <a:rPr lang="en-US" i="1" u="sng" dirty="0">
                <a:solidFill>
                  <a:srgbClr val="C00000"/>
                </a:solidFill>
                <a:latin typeface="Calibri" panose="020F0502020204030204"/>
              </a:rPr>
              <a:t>Q: </a:t>
            </a:r>
            <a:r>
              <a:rPr lang="en-US" dirty="0">
                <a:solidFill>
                  <a:prstClr val="black"/>
                </a:solidFill>
                <a:latin typeface="Calibri" panose="020F0502020204030204"/>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567742" y="3509121"/>
            <a:ext cx="3860213" cy="1715767"/>
            <a:chOff x="363537" y="4127499"/>
            <a:chExt cx="4164772" cy="2207380"/>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Calibri" panose="020F0502020204030204"/>
                <a:ea typeface="ＭＳ Ｐゴシック" charset="0"/>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a:lnSpc>
                  <a:spcPct val="90000"/>
                </a:lnSpc>
                <a:defRPr/>
              </a:pPr>
              <a:r>
                <a:rPr lang="en-US" altLang="en-US" sz="1800" dirty="0">
                  <a:solidFill>
                    <a:prstClr val="black"/>
                  </a:solidFill>
                  <a:latin typeface="Calibri" panose="020F0502020204030204"/>
                </a:rPr>
                <a:t>receiver controls sender, so sender won’</a:t>
              </a:r>
              <a:r>
                <a:rPr lang="en-US" altLang="ja-JP" sz="1800" dirty="0">
                  <a:solidFill>
                    <a:prstClr val="black"/>
                  </a:solidFill>
                  <a:latin typeface="Calibri" panose="020F0502020204030204"/>
                </a:rPr>
                <a:t>t overflow receiver’s buffer by transmitting too much, too fast</a:t>
              </a:r>
              <a:endParaRPr lang="en-US" altLang="en-US" sz="788" dirty="0">
                <a:solidFill>
                  <a:prstClr val="black"/>
                </a:solidFill>
                <a:latin typeface="Calibri" panose="020F0502020204030204"/>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54038"/>
              <a:chOff x="3327" y="230"/>
              <a:chExt cx="1176" cy="349"/>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a:solidFill>
                    <a:prstClr val="black"/>
                  </a:solidFill>
                  <a:latin typeface="Calibri" panose="020F0502020204030204"/>
                  <a:ea typeface="ＭＳ Ｐゴシック" charset="0"/>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75" cy="3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a:defRPr/>
                </a:pPr>
                <a:r>
                  <a:rPr lang="en-US" sz="2100" dirty="0">
                    <a:solidFill>
                      <a:srgbClr val="CC0000"/>
                    </a:solidFill>
                    <a:latin typeface="Calibri" panose="020F0502020204030204"/>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5823356" y="4612272"/>
            <a:ext cx="0" cy="347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a:solidFill>
                <a:prstClr val="black"/>
              </a:solidFill>
              <a:latin typeface="Tahoma" charset="0"/>
              <a:ea typeface="ＭＳ Ｐゴシック" charset="0"/>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696850" y="2962015"/>
            <a:ext cx="1595717" cy="2254033"/>
            <a:chOff x="7595799" y="2806352"/>
            <a:chExt cx="2127623" cy="3005378"/>
          </a:xfrm>
        </p:grpSpPr>
        <p:grpSp>
          <p:nvGrpSpPr>
            <p:cNvPr id="7" name="Group 6">
              <a:extLst>
                <a:ext uri="{FF2B5EF4-FFF2-40B4-BE49-F238E27FC236}">
                  <a16:creationId xmlns:a16="http://schemas.microsoft.com/office/drawing/2014/main" id="{90136498-1DCA-8245-9AEB-79D923D0965C}"/>
                </a:ext>
              </a:extLst>
            </p:cNvPr>
            <p:cNvGrpSpPr/>
            <p:nvPr/>
          </p:nvGrpSpPr>
          <p:grpSpPr>
            <a:xfrm>
              <a:off x="7595799" y="3080408"/>
              <a:ext cx="1344823" cy="2731322"/>
              <a:chOff x="7039385" y="3577949"/>
              <a:chExt cx="1344823" cy="2731322"/>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39385" y="5970716"/>
                <a:ext cx="120374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050" kern="0" dirty="0">
                    <a:solidFill>
                      <a:srgbClr val="000000"/>
                    </a:solidFill>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3741864" y="2062595"/>
            <a:ext cx="3738700" cy="687523"/>
            <a:chOff x="4989152" y="1607125"/>
            <a:chExt cx="4984933" cy="916696"/>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71007"/>
              <a:chOff x="4432738" y="2150355"/>
              <a:chExt cx="4984933" cy="871007"/>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0" cy="8710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r" defTabSz="685800">
                  <a:lnSpc>
                    <a:spcPct val="90000"/>
                  </a:lnSpc>
                  <a:defRPr/>
                </a:pPr>
                <a:r>
                  <a:rPr lang="en-US" altLang="en-US" sz="1350" dirty="0">
                    <a:solidFill>
                      <a:prstClr val="black"/>
                    </a:solidFill>
                    <a:latin typeface="Calibri" panose="020F0502020204030204"/>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black"/>
                </a:solidFill>
                <a:latin typeface="Calibri"/>
              </a:endParaRPr>
            </a:p>
          </p:txBody>
        </p:sp>
      </p:grpSp>
      <p:sp>
        <p:nvSpPr>
          <p:cNvPr id="4" name="Title 3">
            <a:extLst>
              <a:ext uri="{FF2B5EF4-FFF2-40B4-BE49-F238E27FC236}">
                <a16:creationId xmlns:a16="http://schemas.microsoft.com/office/drawing/2014/main" id="{3B299F21-ACD1-D249-8765-2D75CC50C209}"/>
              </a:ext>
            </a:extLst>
          </p:cNvPr>
          <p:cNvSpPr>
            <a:spLocks noGrp="1"/>
          </p:cNvSpPr>
          <p:nvPr>
            <p:ph type="title"/>
          </p:nvPr>
        </p:nvSpPr>
        <p:spPr/>
        <p:txBody>
          <a:bodyPr>
            <a:normAutofit fontScale="90000"/>
          </a:bodyPr>
          <a:lstStyle/>
          <a:p>
            <a:endParaRPr lang="en-US" dirty="0"/>
          </a:p>
        </p:txBody>
      </p:sp>
      <p:sp>
        <p:nvSpPr>
          <p:cNvPr id="55" name="Title 1">
            <a:extLst>
              <a:ext uri="{FF2B5EF4-FFF2-40B4-BE49-F238E27FC236}">
                <a16:creationId xmlns:a16="http://schemas.microsoft.com/office/drawing/2014/main" id="{306DD0B3-2D34-E04C-89A3-FB0672ECA297}"/>
              </a:ext>
            </a:extLst>
          </p:cNvPr>
          <p:cNvSpPr txBox="1">
            <a:spLocks/>
          </p:cNvSpPr>
          <p:nvPr/>
        </p:nvSpPr>
        <p:spPr>
          <a:xfrm>
            <a:off x="599017" y="1074244"/>
            <a:ext cx="8544983" cy="670967"/>
          </a:xfrm>
        </p:spPr>
        <p:txBody>
          <a:bodyPr>
            <a:normAutofit/>
          </a:bodyPr>
          <a:lstStyle>
            <a:lvl1pPr algn="ctr" defTabSz="914400" rtl="0" eaLnBrk="1" latinLnBrk="0" hangingPunct="1">
              <a:spcBef>
                <a:spcPct val="0"/>
              </a:spcBef>
              <a:buNone/>
              <a:defRPr sz="3300" kern="1200">
                <a:solidFill>
                  <a:schemeClr val="tx1"/>
                </a:solidFill>
                <a:latin typeface="+mj-lt"/>
                <a:ea typeface="+mj-ea"/>
                <a:cs typeface="+mj-cs"/>
              </a:defRPr>
            </a:lvl1pPr>
          </a:lstStyle>
          <a:p>
            <a:pPr algn="l">
              <a:lnSpc>
                <a:spcPts val="3500"/>
              </a:lnSpc>
            </a:pPr>
            <a:r>
              <a:rPr lang="en-US" sz="3600">
                <a:solidFill>
                  <a:srgbClr val="B5121B"/>
                </a:solidFill>
                <a:latin typeface="Gill Sans MT" panose="020B0502020104020203" pitchFamily="34" charset="77"/>
              </a:rPr>
              <a:t>TCP flow control</a:t>
            </a:r>
            <a:endParaRPr lang="en-US" sz="3600" dirty="0">
              <a:solidFill>
                <a:srgbClr val="B5121B"/>
              </a:solidFill>
              <a:latin typeface="Gill Sans MT" panose="020B0502020104020203" pitchFamily="34" charset="77"/>
            </a:endParaRPr>
          </a:p>
        </p:txBody>
      </p:sp>
    </p:spTree>
    <p:extLst>
      <p:ext uri="{BB962C8B-B14F-4D97-AF65-F5344CB8AC3E}">
        <p14:creationId xmlns:p14="http://schemas.microsoft.com/office/powerpoint/2010/main" val="3329041873"/>
      </p:ext>
    </p:extLst>
  </p:cSld>
  <p:clrMapOvr>
    <a:overrideClrMapping bg1="lt1" tx1="dk1" bg2="lt2" tx2="dk2" accent1="accent1" accent2="accent2" accent3="accent3" accent4="accent4" accent5="accent5" accent6="accent6" hlink="hlink" folHlink="folHlink"/>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TCP flow control</a:t>
            </a:r>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501705" y="1971676"/>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6110638" y="2620566"/>
            <a:ext cx="1933575" cy="1616869"/>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787" y="1568"/>
              <a:ext cx="1298"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prstClr val="white"/>
                  </a:solidFill>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24" y="2020"/>
              <a:ext cx="1587" cy="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5419210" y="3479006"/>
            <a:ext cx="55656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b="1">
                <a:solidFill>
                  <a:srgbClr val="000000"/>
                </a:solidFill>
                <a:latin typeface="Courier New" charset="0"/>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5828459" y="3278981"/>
            <a:ext cx="0" cy="24169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5828459" y="3673078"/>
            <a:ext cx="0" cy="24169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5712969" y="3921918"/>
            <a:ext cx="3571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5749878" y="3270647"/>
            <a:ext cx="14763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5729638" y="2876549"/>
            <a:ext cx="3571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6021341" y="2880122"/>
            <a:ext cx="0" cy="13335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6020150" y="3198018"/>
            <a:ext cx="0" cy="71556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5097538" y="3000375"/>
            <a:ext cx="102143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b="1">
                <a:solidFill>
                  <a:srgbClr val="000000"/>
                </a:solidFill>
                <a:latin typeface="Courier New" charset="0"/>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6093779" y="4221956"/>
            <a:ext cx="1935145"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6131447" y="2346722"/>
            <a:ext cx="1901483"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dirty="0">
                <a:solidFill>
                  <a:srgbClr val="000000"/>
                </a:solidFill>
                <a:latin typeface="Calibri" panose="020F0502020204030204"/>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5642109" y="4711303"/>
            <a:ext cx="272061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800" kern="0" dirty="0">
                <a:solidFill>
                  <a:srgbClr val="000000"/>
                </a:solidFill>
                <a:latin typeface="Calibri" panose="020F0502020204030204"/>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34</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TCP flow control</a:t>
            </a:r>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501705" y="1971676"/>
            <a:ext cx="4369804" cy="36802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TCP receiver “</a:t>
            </a:r>
            <a:r>
              <a:rPr lang="en-US" altLang="ja-JP" sz="2100" dirty="0">
                <a:solidFill>
                  <a:prstClr val="black"/>
                </a:solidFill>
                <a:latin typeface="Calibri" panose="020F0502020204030204"/>
                <a:ea typeface="ＭＳ Ｐゴシック" panose="020B0600070205080204" pitchFamily="34" charset="-128"/>
              </a:rPr>
              <a:t>advertises” free buffer space in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r>
              <a:rPr lang="en-US" altLang="ja-JP" sz="2100" dirty="0">
                <a:solidFill>
                  <a:prstClr val="black"/>
                </a:solidFill>
                <a:latin typeface="Calibri" panose="020F0502020204030204"/>
                <a:ea typeface="ＭＳ Ｐゴシック" panose="020B0600070205080204" pitchFamily="34" charset="-128"/>
              </a:rPr>
              <a:t> field in TCP header</a:t>
            </a:r>
          </a:p>
          <a:p>
            <a:pPr marL="521494" lvl="1" indent="-173831" defTabSz="685800">
              <a:lnSpc>
                <a:spcPct val="100000"/>
              </a:lnSpc>
              <a:spcBef>
                <a:spcPts val="375"/>
              </a:spcBef>
              <a:defRPr/>
            </a:pP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r>
              <a:rPr lang="en-US" altLang="en-US" sz="1800" b="1" dirty="0">
                <a:solidFill>
                  <a:prstClr val="black"/>
                </a:solidFill>
                <a:latin typeface="Courier New" panose="02070309020205020404" pitchFamily="49" charset="0"/>
                <a:ea typeface="ＭＳ Ｐゴシック" panose="020B0600070205080204" pitchFamily="34" charset="-128"/>
              </a:rPr>
              <a:t> </a:t>
            </a:r>
            <a:r>
              <a:rPr lang="en-US" altLang="en-US" sz="1800" dirty="0">
                <a:solidFill>
                  <a:prstClr val="black"/>
                </a:solidFill>
                <a:latin typeface="Calibri" panose="020F0502020204030204"/>
                <a:ea typeface="ＭＳ Ｐゴシック" panose="020B0600070205080204" pitchFamily="34" charset="-128"/>
              </a:rPr>
              <a:t>size set via socket options (typical default is 4096 bytes)</a:t>
            </a:r>
          </a:p>
          <a:p>
            <a:pPr marL="521494" lvl="1" indent="-173831" defTabSz="685800">
              <a:lnSpc>
                <a:spcPct val="100000"/>
              </a:lnSpc>
              <a:spcBef>
                <a:spcPts val="375"/>
              </a:spcBef>
              <a:defRPr/>
            </a:pPr>
            <a:r>
              <a:rPr lang="en-US" altLang="en-US" sz="1800" dirty="0">
                <a:solidFill>
                  <a:prstClr val="black"/>
                </a:solidFill>
                <a:latin typeface="Calibri" panose="020F0502020204030204"/>
                <a:ea typeface="ＭＳ Ｐゴシック" panose="020B0600070205080204" pitchFamily="34" charset="-128"/>
              </a:rPr>
              <a:t>many operating systems </a:t>
            </a:r>
            <a:r>
              <a:rPr lang="en-US" altLang="en-US" sz="1800" dirty="0" err="1">
                <a:solidFill>
                  <a:prstClr val="black"/>
                </a:solidFill>
                <a:latin typeface="Calibri" panose="020F0502020204030204"/>
                <a:ea typeface="ＭＳ Ｐゴシック" panose="020B0600070205080204" pitchFamily="34" charset="-128"/>
              </a:rPr>
              <a:t>autoadjust</a:t>
            </a:r>
            <a:r>
              <a:rPr lang="en-US" altLang="en-US" sz="1800" dirty="0">
                <a:solidFill>
                  <a:prstClr val="black"/>
                </a:solidFill>
                <a:latin typeface="Calibri" panose="020F0502020204030204"/>
                <a:ea typeface="ＭＳ Ｐゴシック" panose="020B0600070205080204" pitchFamily="34" charset="-128"/>
              </a:rPr>
              <a:t> </a:t>
            </a:r>
            <a:r>
              <a:rPr lang="en-US" altLang="en-US" sz="1800" b="1" dirty="0" err="1">
                <a:solidFill>
                  <a:prstClr val="black"/>
                </a:solidFill>
                <a:latin typeface="Courier New" panose="02070309020205020404" pitchFamily="49" charset="0"/>
                <a:ea typeface="ＭＳ Ｐゴシック" panose="020B0600070205080204" pitchFamily="34" charset="-128"/>
              </a:rPr>
              <a:t>RcvBuffer</a:t>
            </a:r>
            <a:endParaRPr lang="en-US" altLang="en-US" sz="1800" dirty="0">
              <a:solidFill>
                <a:prstClr val="black"/>
              </a:solidFill>
              <a:latin typeface="Calibri" panose="020F0502020204030204"/>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sender limits amount of </a:t>
            </a:r>
            <a:r>
              <a:rPr lang="en-US" altLang="en-US" sz="2100" dirty="0" err="1">
                <a:solidFill>
                  <a:prstClr val="black"/>
                </a:solidFill>
                <a:latin typeface="Calibri" panose="020F0502020204030204"/>
                <a:ea typeface="ＭＳ Ｐゴシック" panose="020B0600070205080204" pitchFamily="34" charset="-128"/>
              </a:rPr>
              <a:t>unACKed</a:t>
            </a:r>
            <a:r>
              <a:rPr lang="en-US" altLang="en-US" sz="2100" dirty="0">
                <a:solidFill>
                  <a:prstClr val="black"/>
                </a:solidFill>
                <a:latin typeface="Calibri" panose="020F0502020204030204"/>
                <a:ea typeface="ＭＳ Ｐゴシック" panose="020B0600070205080204" pitchFamily="34" charset="-128"/>
              </a:rPr>
              <a:t> (“</a:t>
            </a:r>
            <a:r>
              <a:rPr lang="en-US" altLang="ja-JP" sz="2100" dirty="0">
                <a:solidFill>
                  <a:prstClr val="black"/>
                </a:solidFill>
                <a:latin typeface="Calibri" panose="020F0502020204030204"/>
                <a:ea typeface="ＭＳ Ｐゴシック" panose="020B0600070205080204" pitchFamily="34" charset="-128"/>
              </a:rPr>
              <a:t>in-flight”) data to received </a:t>
            </a:r>
            <a:r>
              <a:rPr lang="en-US" altLang="ja-JP" sz="2100" b="1" dirty="0" err="1">
                <a:solidFill>
                  <a:prstClr val="black"/>
                </a:solidFill>
                <a:latin typeface="Courier New" panose="02070309020205020404" pitchFamily="49" charset="0"/>
                <a:ea typeface="ＭＳ Ｐゴシック" panose="020B0600070205080204" pitchFamily="34" charset="-128"/>
              </a:rPr>
              <a:t>rwnd</a:t>
            </a:r>
            <a:endParaRPr lang="en-US" altLang="ja-JP" sz="2100" b="1" dirty="0">
              <a:solidFill>
                <a:prstClr val="black"/>
              </a:solidFill>
              <a:latin typeface="Courier New" panose="02070309020205020404" pitchFamily="49" charset="0"/>
              <a:ea typeface="ＭＳ Ｐゴシック" panose="020B0600070205080204" pitchFamily="34" charset="-128"/>
            </a:endParaRPr>
          </a:p>
          <a:p>
            <a:pPr marL="264319" indent="-166688" defTabSz="685800">
              <a:lnSpc>
                <a:spcPct val="100000"/>
              </a:lnSpc>
              <a:spcBef>
                <a:spcPts val="750"/>
              </a:spcBef>
              <a:defRPr/>
            </a:pPr>
            <a:r>
              <a:rPr lang="en-US" altLang="en-US" sz="2100" dirty="0">
                <a:solidFill>
                  <a:prstClr val="black"/>
                </a:solidFill>
                <a:latin typeface="Calibri" panose="020F0502020204030204"/>
                <a:ea typeface="ＭＳ Ｐゴシック" panose="020B0600070205080204" pitchFamily="34" charset="-128"/>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5522809" y="1658711"/>
            <a:ext cx="3261963" cy="3897447"/>
            <a:chOff x="7334716" y="821871"/>
            <a:chExt cx="4349284" cy="5196595"/>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724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flow control: </a:t>
              </a:r>
              <a:r>
                <a:rPr lang="en-US" sz="1200" dirty="0">
                  <a:solidFill>
                    <a:srgbClr val="000000"/>
                  </a:solidFill>
                  <a:latin typeface="Calibri" panose="020F0502020204030204"/>
                </a:rPr>
                <a:t># bytes receiver willing to accept</a:t>
              </a:r>
              <a:endParaRPr lang="en-US" sz="1350" dirty="0">
                <a:solidFill>
                  <a:srgbClr val="000000"/>
                </a:solidFill>
                <a:latin typeface="Calibri" panose="020F0502020204030204"/>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050" kern="0">
                  <a:solidFill>
                    <a:srgbClr val="000000"/>
                  </a:solidFill>
                  <a:latin typeface="Arial" charset="0"/>
                  <a:ea typeface="ＭＳ Ｐゴシック" charset="0"/>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00032" y="2572087"/>
                <a:ext cx="1165033" cy="2536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dirty="0">
                    <a:solidFill>
                      <a:srgbClr val="000000"/>
                    </a:solidFill>
                    <a:latin typeface="Arial" charset="0"/>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kern="0">
                  <a:solidFill>
                    <a:srgbClr val="000000"/>
                  </a:solidFill>
                  <a:latin typeface="Tahoma" charset="0"/>
                  <a:ea typeface="ＭＳ Ｐゴシック" charset="0"/>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788">
                <a:solidFill>
                  <a:srgbClr val="000000"/>
                </a:solidFill>
                <a:latin typeface="Tahoma" charset="0"/>
                <a:ea typeface="ＭＳ Ｐゴシック" charset="0"/>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724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350" dirty="0">
                  <a:solidFill>
                    <a:srgbClr val="000000"/>
                  </a:solidFill>
                  <a:latin typeface="Calibri" panose="020F0502020204030204"/>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35</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TCP </a:t>
            </a:r>
            <a:r>
              <a:rPr lang="en-US" sz="3600">
                <a:solidFill>
                  <a:srgbClr val="B5121B"/>
                </a:solidFill>
                <a:latin typeface="Gill Sans MT" panose="020B0502020104020203" pitchFamily="34" charset="77"/>
              </a:rPr>
              <a:t>connection management</a:t>
            </a:r>
            <a:endParaRPr lang="en-US" sz="3600" dirty="0">
              <a:solidFill>
                <a:srgbClr val="B5121B"/>
              </a:solidFill>
              <a:latin typeface="Gill Sans MT" panose="020B0502020104020203" pitchFamily="34" charset="77"/>
            </a:endParaRPr>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588932" y="1854300"/>
            <a:ext cx="8496983" cy="164068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defTabSz="685800">
              <a:spcBef>
                <a:spcPts val="750"/>
              </a:spcBef>
              <a:buNone/>
              <a:defRPr/>
            </a:pPr>
            <a:r>
              <a:rPr lang="en-US" altLang="en-US" sz="2100" dirty="0">
                <a:solidFill>
                  <a:prstClr val="black"/>
                </a:solidFill>
                <a:latin typeface="Calibri" panose="020F0502020204030204"/>
                <a:ea typeface="ＭＳ Ｐゴシック" panose="020B0600070205080204" pitchFamily="34" charset="-128"/>
              </a:rPr>
              <a:t>before exchanging data, sender/receiver “</a:t>
            </a:r>
            <a:r>
              <a:rPr lang="en-US" altLang="ja-JP" sz="2100" dirty="0">
                <a:solidFill>
                  <a:prstClr val="black"/>
                </a:solidFill>
                <a:latin typeface="Calibri" panose="020F0502020204030204"/>
                <a:ea typeface="ＭＳ Ｐゴシック" panose="020B0600070205080204" pitchFamily="34" charset="-128"/>
              </a:rPr>
              <a:t>handshake”:</a:t>
            </a:r>
          </a:p>
          <a:p>
            <a:pPr marL="264319" indent="-166688" defTabSz="685800">
              <a:spcBef>
                <a:spcPts val="300"/>
              </a:spcBef>
              <a:defRPr/>
            </a:pPr>
            <a:r>
              <a:rPr lang="en-US" altLang="en-US" sz="1800" dirty="0">
                <a:solidFill>
                  <a:prstClr val="black"/>
                </a:solidFill>
                <a:latin typeface="Calibri" panose="020F0502020204030204"/>
                <a:ea typeface="ＭＳ Ｐゴシック" panose="020B0600070205080204" pitchFamily="34" charset="-128"/>
              </a:rPr>
              <a:t>agree to establish connection (each knowing the other willing to establish connection)</a:t>
            </a:r>
          </a:p>
          <a:p>
            <a:pPr marL="264319" indent="-166688" defTabSz="685800">
              <a:spcBef>
                <a:spcPts val="300"/>
              </a:spcBef>
              <a:defRPr/>
            </a:pPr>
            <a:r>
              <a:rPr lang="en-US" altLang="en-US" sz="1800" dirty="0">
                <a:solidFill>
                  <a:prstClr val="black"/>
                </a:solidFill>
                <a:latin typeface="Calibri" panose="020F0502020204030204"/>
                <a:ea typeface="ＭＳ Ｐゴシック" panose="020B0600070205080204" pitchFamily="34" charset="-128"/>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2354008" y="3058718"/>
            <a:ext cx="1709738" cy="1810941"/>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2324242" y="3099199"/>
            <a:ext cx="1702594" cy="185380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2324242" y="3430193"/>
            <a:ext cx="17025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2334958" y="3514727"/>
            <a:ext cx="1751409" cy="122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050" kern="0">
                <a:solidFill>
                  <a:srgbClr val="000000"/>
                </a:solidFill>
              </a:rPr>
              <a:t>connection state: ESTAB</a:t>
            </a:r>
          </a:p>
          <a:p>
            <a:pPr defTabSz="685800" eaLnBrk="0" fontAlgn="base" hangingPunct="0">
              <a:spcBef>
                <a:spcPct val="0"/>
              </a:spcBef>
              <a:spcAft>
                <a:spcPct val="0"/>
              </a:spcAft>
              <a:defRPr/>
            </a:pPr>
            <a:r>
              <a:rPr lang="en-US" sz="1050" kern="0">
                <a:solidFill>
                  <a:srgbClr val="000000"/>
                </a:solidFill>
              </a:rPr>
              <a:t>connection variables:</a:t>
            </a:r>
          </a:p>
          <a:p>
            <a:pPr marL="172641" lvl="1" defTabSz="685800" eaLnBrk="0" fontAlgn="base" hangingPunct="0">
              <a:spcBef>
                <a:spcPct val="0"/>
              </a:spcBef>
              <a:spcAft>
                <a:spcPct val="0"/>
              </a:spcAft>
              <a:defRPr/>
            </a:pPr>
            <a:r>
              <a:rPr lang="en-US" sz="1050" kern="0">
                <a:solidFill>
                  <a:srgbClr val="000000"/>
                </a:solidFill>
              </a:rPr>
              <a:t>seq # client-to-server</a:t>
            </a:r>
          </a:p>
          <a:p>
            <a:pPr marL="172641" lvl="1" defTabSz="685800" eaLnBrk="0" fontAlgn="base" hangingPunct="0">
              <a:spcBef>
                <a:spcPct val="0"/>
              </a:spcBef>
              <a:spcAft>
                <a:spcPct val="0"/>
              </a:spcAft>
              <a:defRPr/>
            </a:pPr>
            <a:r>
              <a:rPr lang="en-US" sz="1050" kern="0">
                <a:solidFill>
                  <a:srgbClr val="000000"/>
                </a:solidFill>
              </a:rPr>
              <a:t>         server-to-client</a:t>
            </a:r>
          </a:p>
          <a:p>
            <a:pPr marL="172641" lvl="1" defTabSz="685800" eaLnBrk="0" fontAlgn="base" hangingPunct="0">
              <a:spcBef>
                <a:spcPct val="0"/>
              </a:spcBef>
              <a:spcAft>
                <a:spcPct val="0"/>
              </a:spcAft>
              <a:defRPr/>
            </a:pPr>
            <a:r>
              <a:rPr lang="en-US" sz="1050" b="1" kern="0">
                <a:solidFill>
                  <a:srgbClr val="000000"/>
                </a:solidFill>
                <a:latin typeface="Courier New" charset="0"/>
              </a:rPr>
              <a:t>rcvBuffer</a:t>
            </a:r>
            <a:r>
              <a:rPr lang="en-US" sz="1050" kern="0">
                <a:solidFill>
                  <a:srgbClr val="000000"/>
                </a:solidFill>
              </a:rPr>
              <a:t> size</a:t>
            </a:r>
          </a:p>
          <a:p>
            <a:pPr marL="172641" lvl="1" defTabSz="685800" eaLnBrk="0" fontAlgn="base" hangingPunct="0">
              <a:spcBef>
                <a:spcPct val="0"/>
              </a:spcBef>
              <a:spcAft>
                <a:spcPct val="0"/>
              </a:spcAft>
              <a:defRPr/>
            </a:pPr>
            <a:r>
              <a:rPr lang="en-US" sz="1050" kern="0">
                <a:solidFill>
                  <a:srgbClr val="000000"/>
                </a:solidFill>
              </a:rPr>
              <a:t>   at server,client </a:t>
            </a:r>
          </a:p>
          <a:p>
            <a:pPr marL="172641" lvl="1" defTabSz="685800" eaLnBrk="0" fontAlgn="base" hangingPunct="0">
              <a:spcBef>
                <a:spcPct val="0"/>
              </a:spcBef>
              <a:spcAft>
                <a:spcPct val="0"/>
              </a:spcAft>
              <a:defRPr/>
            </a:pPr>
            <a:r>
              <a:rPr lang="en-US" sz="1050" kern="0">
                <a:solidFill>
                  <a:srgbClr val="000000"/>
                </a:solidFill>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2984619" y="3365899"/>
            <a:ext cx="328613" cy="154781"/>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2686412" y="3112083"/>
            <a:ext cx="91243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2329004" y="4551761"/>
            <a:ext cx="170140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2691014" y="4623133"/>
            <a:ext cx="7344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2302811" y="4868468"/>
            <a:ext cx="1751410" cy="13573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2324242" y="4860134"/>
            <a:ext cx="0" cy="177403"/>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4022073" y="4838703"/>
            <a:ext cx="0" cy="177403"/>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1969436" y="3101580"/>
            <a:ext cx="351235" cy="1868091"/>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5580601" y="3063480"/>
            <a:ext cx="1709738" cy="1810941"/>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5550836" y="3103961"/>
            <a:ext cx="1702594" cy="185380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5550836" y="3434955"/>
            <a:ext cx="17025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5561552" y="3519490"/>
            <a:ext cx="1751409" cy="122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050" kern="0">
                <a:solidFill>
                  <a:srgbClr val="000000"/>
                </a:solidFill>
              </a:rPr>
              <a:t>connection state: ESTAB</a:t>
            </a:r>
          </a:p>
          <a:p>
            <a:pPr defTabSz="685800" eaLnBrk="0" fontAlgn="base" hangingPunct="0">
              <a:spcBef>
                <a:spcPct val="0"/>
              </a:spcBef>
              <a:spcAft>
                <a:spcPct val="0"/>
              </a:spcAft>
              <a:defRPr/>
            </a:pPr>
            <a:r>
              <a:rPr lang="en-US" sz="1050" kern="0">
                <a:solidFill>
                  <a:srgbClr val="000000"/>
                </a:solidFill>
              </a:rPr>
              <a:t>connection Variables:</a:t>
            </a:r>
          </a:p>
          <a:p>
            <a:pPr marL="172641" lvl="1" defTabSz="685800" eaLnBrk="0" fontAlgn="base" hangingPunct="0">
              <a:spcBef>
                <a:spcPct val="0"/>
              </a:spcBef>
              <a:spcAft>
                <a:spcPct val="0"/>
              </a:spcAft>
              <a:defRPr/>
            </a:pPr>
            <a:r>
              <a:rPr lang="en-US" sz="1050" kern="0">
                <a:solidFill>
                  <a:srgbClr val="000000"/>
                </a:solidFill>
              </a:rPr>
              <a:t>seq # client-to-server</a:t>
            </a:r>
          </a:p>
          <a:p>
            <a:pPr marL="172641" lvl="1" defTabSz="685800" eaLnBrk="0" fontAlgn="base" hangingPunct="0">
              <a:spcBef>
                <a:spcPct val="0"/>
              </a:spcBef>
              <a:spcAft>
                <a:spcPct val="0"/>
              </a:spcAft>
              <a:defRPr/>
            </a:pPr>
            <a:r>
              <a:rPr lang="en-US" sz="1050" kern="0">
                <a:solidFill>
                  <a:srgbClr val="000000"/>
                </a:solidFill>
              </a:rPr>
              <a:t>          server-to-client</a:t>
            </a:r>
          </a:p>
          <a:p>
            <a:pPr marL="172641" lvl="1" defTabSz="685800" eaLnBrk="0" fontAlgn="base" hangingPunct="0">
              <a:spcBef>
                <a:spcPct val="0"/>
              </a:spcBef>
              <a:spcAft>
                <a:spcPct val="0"/>
              </a:spcAft>
              <a:defRPr/>
            </a:pPr>
            <a:r>
              <a:rPr lang="en-US" sz="1050" b="1" kern="0">
                <a:solidFill>
                  <a:srgbClr val="000000"/>
                </a:solidFill>
                <a:latin typeface="Courier New" charset="0"/>
              </a:rPr>
              <a:t>rcvBuffer</a:t>
            </a:r>
            <a:r>
              <a:rPr lang="en-US" sz="1050" kern="0">
                <a:solidFill>
                  <a:srgbClr val="000000"/>
                </a:solidFill>
              </a:rPr>
              <a:t> size</a:t>
            </a:r>
          </a:p>
          <a:p>
            <a:pPr marL="172641" lvl="1" defTabSz="685800" eaLnBrk="0" fontAlgn="base" hangingPunct="0">
              <a:spcBef>
                <a:spcPct val="0"/>
              </a:spcBef>
              <a:spcAft>
                <a:spcPct val="0"/>
              </a:spcAft>
              <a:defRPr/>
            </a:pPr>
            <a:r>
              <a:rPr lang="en-US" sz="1050" kern="0">
                <a:solidFill>
                  <a:srgbClr val="000000"/>
                </a:solidFill>
              </a:rPr>
              <a:t>   at server,client </a:t>
            </a:r>
          </a:p>
          <a:p>
            <a:pPr marL="172641" lvl="1" defTabSz="685800" eaLnBrk="0" fontAlgn="base" hangingPunct="0">
              <a:spcBef>
                <a:spcPct val="0"/>
              </a:spcBef>
              <a:spcAft>
                <a:spcPct val="0"/>
              </a:spcAft>
              <a:defRPr/>
            </a:pPr>
            <a:r>
              <a:rPr lang="en-US" sz="1050" kern="0">
                <a:solidFill>
                  <a:srgbClr val="000000"/>
                </a:solidFill>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6231383" y="3370662"/>
            <a:ext cx="328613" cy="154781"/>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5931036" y="3125289"/>
            <a:ext cx="91243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5555598" y="4556524"/>
            <a:ext cx="170140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6026486" y="4617610"/>
            <a:ext cx="73449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5529405" y="4873231"/>
            <a:ext cx="1751410" cy="13573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5550836" y="4864896"/>
            <a:ext cx="0" cy="177403"/>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7248667" y="4843465"/>
            <a:ext cx="0" cy="177403"/>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7261764" y="3056336"/>
            <a:ext cx="351234" cy="1868091"/>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747035" y="5176987"/>
            <a:ext cx="4225018"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173831" indent="-173831" defTabSz="685800" eaLnBrk="0" fontAlgn="base" hangingPunct="0">
              <a:spcBef>
                <a:spcPct val="0"/>
              </a:spcBef>
              <a:spcAft>
                <a:spcPct val="0"/>
              </a:spcAft>
              <a:defRPr/>
            </a:pPr>
            <a:r>
              <a:rPr lang="en-US" sz="1350" b="1" dirty="0">
                <a:solidFill>
                  <a:srgbClr val="000000"/>
                </a:solidFill>
                <a:latin typeface="Courier New" charset="0"/>
              </a:rPr>
              <a:t>Socket </a:t>
            </a:r>
            <a:r>
              <a:rPr lang="en-US" sz="1350" b="1" dirty="0" err="1">
                <a:solidFill>
                  <a:srgbClr val="000000"/>
                </a:solidFill>
                <a:latin typeface="Courier New" charset="0"/>
              </a:rPr>
              <a:t>clientSocket</a:t>
            </a:r>
            <a:r>
              <a:rPr lang="en-US" sz="1350" b="1" dirty="0">
                <a:solidFill>
                  <a:srgbClr val="000000"/>
                </a:solidFill>
                <a:latin typeface="Courier New" charset="0"/>
              </a:rPr>
              <a:t> =   </a:t>
            </a:r>
          </a:p>
          <a:p>
            <a:pPr marL="173831" indent="-173831" defTabSz="685800" eaLnBrk="0" fontAlgn="base" hangingPunct="0">
              <a:spcBef>
                <a:spcPct val="0"/>
              </a:spcBef>
              <a:spcAft>
                <a:spcPct val="0"/>
              </a:spcAft>
              <a:defRPr/>
            </a:pPr>
            <a:r>
              <a:rPr lang="en-US" sz="1350" b="1" dirty="0">
                <a:solidFill>
                  <a:srgbClr val="000000"/>
                </a:solidFill>
                <a:latin typeface="Courier New" charset="0"/>
              </a:rPr>
              <a:t>  </a:t>
            </a:r>
            <a:r>
              <a:rPr lang="en-US" sz="1350" b="1" dirty="0" err="1">
                <a:solidFill>
                  <a:srgbClr val="000000"/>
                </a:solidFill>
                <a:latin typeface="Courier New" charset="0"/>
              </a:rPr>
              <a:t>newSocket</a:t>
            </a:r>
            <a:r>
              <a:rPr lang="en-US" sz="1350" b="1" dirty="0">
                <a:solidFill>
                  <a:srgbClr val="000000"/>
                </a:solidFill>
                <a:latin typeface="Courier New" charset="0"/>
              </a:rPr>
              <a:t>("</a:t>
            </a:r>
            <a:r>
              <a:rPr lang="en-US" sz="1350" b="1" dirty="0" err="1">
                <a:solidFill>
                  <a:srgbClr val="000000"/>
                </a:solidFill>
                <a:latin typeface="Courier New" charset="0"/>
              </a:rPr>
              <a:t>hostname","port</a:t>
            </a:r>
            <a:r>
              <a:rPr lang="en-US" sz="1350" b="1" dirty="0">
                <a:solidFill>
                  <a:srgbClr val="000000"/>
                </a:solidFill>
                <a:latin typeface="Courier New" charset="0"/>
              </a:rPr>
              <a: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5266347" y="5187109"/>
            <a:ext cx="3119699"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173831" indent="-173831" defTabSz="685800" eaLnBrk="0" fontAlgn="base" hangingPunct="0">
              <a:spcBef>
                <a:spcPct val="0"/>
              </a:spcBef>
              <a:spcAft>
                <a:spcPct val="0"/>
              </a:spcAft>
              <a:defRPr/>
            </a:pPr>
            <a:r>
              <a:rPr lang="en-US" sz="1350" b="1" dirty="0">
                <a:solidFill>
                  <a:srgbClr val="000000"/>
                </a:solidFill>
                <a:latin typeface="Courier New" charset="0"/>
              </a:rPr>
              <a:t>Socket </a:t>
            </a:r>
            <a:r>
              <a:rPr lang="en-US" sz="1350" b="1" dirty="0" err="1">
                <a:solidFill>
                  <a:srgbClr val="000000"/>
                </a:solidFill>
                <a:latin typeface="Courier New" charset="0"/>
              </a:rPr>
              <a:t>connectionSocket</a:t>
            </a:r>
            <a:r>
              <a:rPr lang="en-US" sz="1350" b="1" dirty="0">
                <a:solidFill>
                  <a:srgbClr val="000000"/>
                </a:solidFill>
                <a:latin typeface="Courier New" charset="0"/>
              </a:rPr>
              <a:t> = </a:t>
            </a:r>
            <a:r>
              <a:rPr lang="en-US" sz="1350" b="1" dirty="0" err="1">
                <a:solidFill>
                  <a:srgbClr val="000000"/>
                </a:solidFill>
                <a:latin typeface="Courier New" charset="0"/>
              </a:rPr>
              <a:t>welcomeSocket.accept</a:t>
            </a:r>
            <a:r>
              <a:rPr lang="en-US" sz="1350" b="1" dirty="0">
                <a:solidFill>
                  <a:srgbClr val="000000"/>
                </a:solidFill>
                <a:latin typeface="Courier New" charset="0"/>
              </a:rPr>
              <a: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1612248" y="4625581"/>
            <a:ext cx="523875" cy="459581"/>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7473696" y="4549381"/>
            <a:ext cx="311944" cy="470297"/>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36</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Agreeing to establish a connection</a:t>
            </a:r>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4470553" y="2578563"/>
            <a:ext cx="4142940" cy="2682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13122" indent="-213122" defTabSz="685800">
              <a:buNone/>
              <a:defRPr/>
            </a:pPr>
            <a:r>
              <a:rPr lang="en-US" altLang="en-US" sz="2400" i="1" u="sng" kern="0" dirty="0">
                <a:solidFill>
                  <a:srgbClr val="CC0000"/>
                </a:solidFill>
                <a:latin typeface="Calibri" panose="020F0502020204030204"/>
                <a:ea typeface="ＭＳ Ｐゴシック" panose="020B0600070205080204" pitchFamily="34" charset="-128"/>
              </a:rPr>
              <a:t>Q:</a:t>
            </a:r>
            <a:r>
              <a:rPr lang="en-US" altLang="en-US" sz="2400" kern="0" dirty="0">
                <a:solidFill>
                  <a:prstClr val="black"/>
                </a:solidFill>
                <a:latin typeface="Calibri" panose="020F0502020204030204"/>
                <a:ea typeface="ＭＳ Ｐゴシック" panose="020B0600070205080204" pitchFamily="34" charset="-128"/>
              </a:rPr>
              <a:t> will 2-way handshake always work in network?</a:t>
            </a:r>
          </a:p>
          <a:p>
            <a:pPr marL="259556" indent="-209550" defTabSz="685800">
              <a:lnSpc>
                <a:spcPct val="90000"/>
              </a:lnSpc>
              <a:defRPr/>
            </a:pPr>
            <a:r>
              <a:rPr lang="en-US" altLang="en-US" sz="2100" kern="0" dirty="0">
                <a:solidFill>
                  <a:prstClr val="black"/>
                </a:solidFill>
                <a:latin typeface="Calibri" panose="020F0502020204030204"/>
                <a:ea typeface="ＭＳ Ｐゴシック" panose="020B0600070205080204" pitchFamily="34" charset="-128"/>
              </a:rPr>
              <a:t>variable delays</a:t>
            </a:r>
          </a:p>
          <a:p>
            <a:pPr marL="259556" indent="-209550" defTabSz="685800">
              <a:lnSpc>
                <a:spcPct val="90000"/>
              </a:lnSpc>
              <a:defRPr/>
            </a:pPr>
            <a:r>
              <a:rPr lang="en-US" altLang="en-US" sz="2100" kern="0" dirty="0">
                <a:solidFill>
                  <a:prstClr val="black"/>
                </a:solidFill>
                <a:latin typeface="Calibri" panose="020F0502020204030204"/>
                <a:ea typeface="ＭＳ Ｐゴシック" panose="020B0600070205080204" pitchFamily="34" charset="-128"/>
              </a:rPr>
              <a:t>retransmitted messages (e.g. </a:t>
            </a:r>
            <a:r>
              <a:rPr lang="en-US" altLang="en-US" sz="2100" kern="0" dirty="0" err="1">
                <a:solidFill>
                  <a:prstClr val="black"/>
                </a:solidFill>
                <a:latin typeface="Calibri" panose="020F0502020204030204"/>
                <a:ea typeface="ＭＳ Ｐゴシック" panose="020B0600070205080204" pitchFamily="34" charset="-128"/>
              </a:rPr>
              <a:t>req_conn</a:t>
            </a:r>
            <a:r>
              <a:rPr lang="en-US" altLang="en-US" sz="2100" kern="0" dirty="0">
                <a:solidFill>
                  <a:prstClr val="black"/>
                </a:solidFill>
                <a:latin typeface="Calibri" panose="020F0502020204030204"/>
                <a:ea typeface="ＭＳ Ｐゴシック" panose="020B0600070205080204" pitchFamily="34" charset="-128"/>
              </a:rPr>
              <a:t>(x)) due to message loss</a:t>
            </a:r>
          </a:p>
          <a:p>
            <a:pPr marL="259556" indent="-209550" defTabSz="685800">
              <a:lnSpc>
                <a:spcPct val="90000"/>
              </a:lnSpc>
              <a:defRPr/>
            </a:pPr>
            <a:r>
              <a:rPr lang="en-US" altLang="en-US" sz="2100" kern="0" dirty="0">
                <a:solidFill>
                  <a:prstClr val="black"/>
                </a:solidFill>
                <a:latin typeface="Calibri" panose="020F0502020204030204"/>
                <a:ea typeface="ＭＳ Ｐゴシック" panose="020B0600070205080204" pitchFamily="34" charset="-128"/>
              </a:rPr>
              <a:t>message reordering</a:t>
            </a:r>
          </a:p>
          <a:p>
            <a:pPr marL="259556" indent="-209550" defTabSz="685800">
              <a:lnSpc>
                <a:spcPct val="90000"/>
              </a:lnSpc>
              <a:defRPr/>
            </a:pPr>
            <a:r>
              <a:rPr lang="en-US" altLang="en-US" sz="2100" kern="0" dirty="0">
                <a:solidFill>
                  <a:prstClr val="black"/>
                </a:solidFill>
                <a:latin typeface="Calibri" panose="020F0502020204030204"/>
                <a:ea typeface="ＭＳ Ｐゴシック" panose="020B0600070205080204" pitchFamily="34" charset="-128"/>
              </a:rPr>
              <a:t>c</a:t>
            </a:r>
            <a:r>
              <a:rPr lang="en-US" altLang="en-US" sz="2100" kern="0" dirty="0" err="1">
                <a:solidFill>
                  <a:prstClr val="black"/>
                </a:solidFill>
                <a:latin typeface="Calibri" panose="020F0502020204030204"/>
                <a:ea typeface="ＭＳ Ｐゴシック" panose="020B0600070205080204" pitchFamily="34" charset="-128"/>
              </a:rPr>
              <a:t>an’</a:t>
            </a:r>
            <a:r>
              <a:rPr lang="en-US" altLang="ja-JP" sz="2100" kern="0" dirty="0" err="1">
                <a:solidFill>
                  <a:prstClr val="black"/>
                </a:solidFill>
                <a:latin typeface="Calibri" panose="020F0502020204030204"/>
                <a:ea typeface="ＭＳ Ｐゴシック" panose="020B0600070205080204" pitchFamily="34" charset="-128"/>
              </a:rPr>
              <a:t>t</a:t>
            </a:r>
            <a:r>
              <a:rPr lang="en-US" altLang="ja-JP" sz="2100" kern="0" dirty="0">
                <a:solidFill>
                  <a:prstClr val="black"/>
                </a:solidFill>
                <a:latin typeface="Calibri" panose="020F0502020204030204"/>
                <a:ea typeface="ＭＳ Ｐゴシック" panose="020B0600070205080204" pitchFamily="34" charset="-128"/>
              </a:rPr>
              <a:t> “see” other side</a:t>
            </a:r>
            <a:endParaRPr lang="en-US" altLang="en-US" sz="2100" kern="0" dirty="0">
              <a:solidFill>
                <a:prstClr val="black"/>
              </a:solidFill>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306" y="2380703"/>
            <a:ext cx="514080" cy="51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726" y="2409185"/>
            <a:ext cx="629747" cy="5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713855" y="1873216"/>
            <a:ext cx="244810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2400" kern="0" dirty="0">
                <a:solidFill>
                  <a:srgbClr val="000000"/>
                </a:solidFill>
                <a:latin typeface="Calibri" panose="020F0502020204030204"/>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1657573" y="2977518"/>
            <a:ext cx="1497257" cy="2576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1612591" y="2910199"/>
            <a:ext cx="0" cy="89328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3161256" y="2932207"/>
            <a:ext cx="0" cy="89328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1609378" y="3301171"/>
            <a:ext cx="1497257" cy="2576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1898548" y="2965867"/>
            <a:ext cx="901247" cy="2666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1920232" y="2947743"/>
            <a:ext cx="880370" cy="3231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Calibri" panose="020F0502020204030204"/>
              </a:rPr>
              <a:t>Let’</a:t>
            </a:r>
            <a:r>
              <a:rPr lang="en-US" altLang="ja-JP" sz="1500" kern="0" dirty="0">
                <a:solidFill>
                  <a:srgbClr val="000000"/>
                </a:solidFill>
                <a:latin typeface="Calibri" panose="020F0502020204030204"/>
              </a:rPr>
              <a:t>s talk</a:t>
            </a:r>
            <a:endParaRPr lang="en-US" altLang="en-US" sz="1500" kern="0" dirty="0">
              <a:solidFill>
                <a:srgbClr val="000000"/>
              </a:solidFill>
              <a:latin typeface="Calibri" panose="020F0502020204030204"/>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158801" y="3311527"/>
            <a:ext cx="445001" cy="2666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163908" y="3293403"/>
            <a:ext cx="410690" cy="3231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Calibri" panose="020F0502020204030204"/>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3218863" y="3157470"/>
            <a:ext cx="675186"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Calibri" panose="020F0502020204030204"/>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797868" y="3429338"/>
            <a:ext cx="675186"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Calibri" panose="020F0502020204030204"/>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1566003" y="3525139"/>
            <a:ext cx="91570" cy="72498"/>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Calibri" panose="020F0502020204030204"/>
              <a:ea typeface="ＭＳ Ｐゴシック" charset="0"/>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3113062" y="3245503"/>
            <a:ext cx="91571" cy="72498"/>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Calibri" panose="020F0502020204030204"/>
              <a:ea typeface="ＭＳ Ｐゴシック" charset="0"/>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683934" y="4572478"/>
            <a:ext cx="867610"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500" kern="0">
                <a:solidFill>
                  <a:srgbClr val="000000"/>
                </a:solidFill>
                <a:latin typeface="Calibri" panose="020F0502020204030204"/>
              </a:rPr>
              <a:t>choose x</a:t>
            </a:r>
          </a:p>
          <a:p>
            <a:pPr algn="r" defTabSz="685800" eaLnBrk="0" fontAlgn="base" hangingPunct="0">
              <a:spcBef>
                <a:spcPct val="0"/>
              </a:spcBef>
              <a:spcAft>
                <a:spcPct val="0"/>
              </a:spcAft>
              <a:defRPr/>
            </a:pPr>
            <a:endParaRPr lang="en-US" sz="1500" kern="0">
              <a:solidFill>
                <a:srgbClr val="000000"/>
              </a:solidFill>
              <a:latin typeface="Calibri" panose="020F0502020204030204"/>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1686490" y="4713592"/>
            <a:ext cx="1497257" cy="25762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1641508" y="4646272"/>
            <a:ext cx="0" cy="89328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3190173" y="4668280"/>
            <a:ext cx="0" cy="89328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1638295" y="5037245"/>
            <a:ext cx="1497257" cy="25762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500">
              <a:solidFill>
                <a:srgbClr val="000000"/>
              </a:solidFill>
              <a:latin typeface="Calibri" panose="020F0502020204030204"/>
              <a:ea typeface="ＭＳ Ｐゴシック" charset="0"/>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007790" y="4701940"/>
            <a:ext cx="787184" cy="2666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1854637" y="4674753"/>
            <a:ext cx="1128835" cy="3231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Calibri" panose="020F0502020204030204"/>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187718" y="5047601"/>
            <a:ext cx="445001" cy="2666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3247779" y="4893543"/>
            <a:ext cx="675186"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Calibri" panose="020F0502020204030204"/>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826786" y="5165411"/>
            <a:ext cx="675186" cy="32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CC0000"/>
                </a:solidFill>
                <a:latin typeface="Calibri" panose="020F0502020204030204"/>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1594920" y="5261212"/>
            <a:ext cx="91570" cy="72498"/>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Calibri" panose="020F0502020204030204"/>
              <a:ea typeface="ＭＳ Ｐゴシック" charset="0"/>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3141979" y="4981576"/>
            <a:ext cx="91571" cy="72498"/>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a:solidFill>
                <a:srgbClr val="CC0000"/>
              </a:solidFill>
              <a:latin typeface="Calibri" panose="020F0502020204030204"/>
              <a:ea typeface="ＭＳ Ｐゴシック" charset="0"/>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1885696" y="5052780"/>
            <a:ext cx="1084388" cy="21231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1853823" y="5021709"/>
            <a:ext cx="1119217" cy="3231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500" kern="0">
                <a:solidFill>
                  <a:srgbClr val="000000"/>
                </a:solidFill>
                <a:latin typeface="Calibri" panose="020F0502020204030204"/>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272013" y="4211283"/>
            <a:ext cx="581552" cy="424632"/>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3055227" y="4195748"/>
            <a:ext cx="239063" cy="418159"/>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panose="020B0600070205080204" pitchFamily="34" charset="-128"/>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kern="0">
                <a:solidFill>
                  <a:srgbClr val="FF0000"/>
                </a:solidFill>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500" kern="0">
                <a:solidFill>
                  <a:srgbClr val="000000"/>
                </a:solidFill>
                <a:latin typeface="Calibri" panose="020F0502020204030204"/>
                <a:ea typeface="ＭＳ Ｐゴシック" charset="0"/>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37</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271973" y="1933605"/>
            <a:ext cx="2946320" cy="2415788"/>
            <a:chOff x="362630" y="1990325"/>
            <a:chExt cx="3928426" cy="3221051"/>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4700200"/>
              <a:ext cx="2405063" cy="511176"/>
              <a:chOff x="1097" y="2807"/>
              <a:chExt cx="1515" cy="322"/>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47" y="2807"/>
                <a:ext cx="750" cy="32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rPr>
                  <a:t>connection </a:t>
                </a:r>
              </a:p>
              <a:p>
                <a:pPr algn="ctr" defTabSz="685800" eaLnBrk="0" fontAlgn="base" hangingPunct="0">
                  <a:lnSpc>
                    <a:spcPct val="90000"/>
                  </a:lnSpc>
                  <a:spcBef>
                    <a:spcPct val="0"/>
                  </a:spcBef>
                  <a:spcAft>
                    <a:spcPct val="0"/>
                  </a:spcAft>
                  <a:defRPr/>
                </a:pPr>
                <a:r>
                  <a:rPr lang="en-US" sz="1050" kern="0">
                    <a:solidFill>
                      <a:srgbClr val="000000"/>
                    </a:solidFill>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362630" y="1990325"/>
              <a:ext cx="3495676" cy="2170113"/>
              <a:chOff x="438" y="1100"/>
              <a:chExt cx="2202" cy="1367"/>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38" y="1393"/>
                <a:ext cx="659"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rPr>
                  <a:t>choose x</a:t>
                </a:r>
              </a:p>
              <a:p>
                <a:pPr algn="r" defTabSz="685800" eaLnBrk="0" fontAlgn="base" hangingPunct="0">
                  <a:spcBef>
                    <a:spcPct val="0"/>
                  </a:spcBef>
                  <a:spcAft>
                    <a:spcPct val="0"/>
                  </a:spcAft>
                  <a:defRPr/>
                </a:pPr>
                <a:endParaRPr lang="en-US" sz="1200" kern="0">
                  <a:solidFill>
                    <a:srgbClr val="000000"/>
                  </a:solidFill>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189" y="1486"/>
                <a:ext cx="851"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11" y="1649"/>
                <a:ext cx="52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61" y="2234"/>
                <a:ext cx="52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54" y="1861"/>
                <a:ext cx="850" cy="233"/>
                <a:chOff x="1042" y="2085"/>
                <a:chExt cx="850" cy="233"/>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53675" y="3919139"/>
              <a:ext cx="116314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2" y="4011213"/>
              <a:ext cx="1171574" cy="54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rPr>
                <a:t>accept</a:t>
              </a:r>
            </a:p>
            <a:p>
              <a:pPr defTabSz="685800" eaLnBrk="0" fontAlgn="base" hangingPunct="0">
                <a:lnSpc>
                  <a:spcPct val="85000"/>
                </a:lnSpc>
                <a:spcBef>
                  <a:spcPct val="0"/>
                </a:spcBef>
                <a:spcAft>
                  <a:spcPct val="0"/>
                </a:spcAft>
                <a:defRPr/>
              </a:pPr>
              <a:r>
                <a:rPr lang="en-US" sz="1200" kern="0">
                  <a:solidFill>
                    <a:srgbClr val="000000"/>
                  </a:solidFill>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03582" y="4283529"/>
              <a:ext cx="1135353"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955222" y="4717280"/>
            <a:ext cx="1378391" cy="752792"/>
            <a:chOff x="1273629" y="5146706"/>
            <a:chExt cx="1837855"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837855" cy="492443"/>
            </a:xfrm>
            <a:prstGeom prst="rect">
              <a:avLst/>
            </a:prstGeom>
            <a:noFill/>
          </p:spPr>
          <p:txBody>
            <a:bodyPr wrap="none" rtlCol="0">
              <a:spAutoFit/>
            </a:bodyPr>
            <a:lstStyle/>
            <a:p>
              <a:pPr defTabSz="685800">
                <a:defRPr/>
              </a:pPr>
              <a:r>
                <a:rPr lang="en-US" dirty="0">
                  <a:solidFill>
                    <a:prstClr val="black"/>
                  </a:solidFill>
                  <a:latin typeface="Calibri"/>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sp>
        <p:nvSpPr>
          <p:cNvPr id="73" name="Slide Number Placeholder 2">
            <a:extLst>
              <a:ext uri="{FF2B5EF4-FFF2-40B4-BE49-F238E27FC236}">
                <a16:creationId xmlns:a16="http://schemas.microsoft.com/office/drawing/2014/main" id="{26201937-A24A-454E-B97D-9D841DC2449E}"/>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38</a:t>
            </a:fld>
            <a:endParaRPr lang="en-US" dirty="0"/>
          </a:p>
        </p:txBody>
      </p:sp>
    </p:spTree>
    <p:extLst>
      <p:ext uri="{BB962C8B-B14F-4D97-AF65-F5344CB8AC3E}">
        <p14:creationId xmlns:p14="http://schemas.microsoft.com/office/powerpoint/2010/main" val="7154784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xit" presetSubtype="0" fill="hold" nodeType="withEffect">
                                  <p:stCondLst>
                                    <p:cond delay="0"/>
                                  </p:stCondLst>
                                  <p:childTnLst>
                                    <p:animEffect transition="out" filter="dissolve">
                                      <p:cBhvr>
                                        <p:cTn id="9" dur="500"/>
                                        <p:tgtEl>
                                          <p:spTgt spid="423"/>
                                        </p:tgtEl>
                                      </p:cBhvr>
                                    </p:animEffect>
                                    <p:set>
                                      <p:cBhvr>
                                        <p:cTn id="10" dur="1" fill="hold">
                                          <p:stCondLst>
                                            <p:cond delay="499"/>
                                          </p:stCondLst>
                                        </p:cTn>
                                        <p:tgtEl>
                                          <p:spTgt spid="42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3946581" y="2344881"/>
            <a:ext cx="1147763" cy="3025379"/>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5076322" y="4874424"/>
            <a:ext cx="661622" cy="276999"/>
            <a:chOff x="11151735" y="5148718"/>
            <a:chExt cx="882162" cy="369332"/>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193496" y="5148718"/>
              <a:ext cx="84040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CC0000"/>
                  </a:solidFill>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2999017" y="2863452"/>
            <a:ext cx="2131217" cy="2137174"/>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3" cy="997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a:solidFill>
                    <a:srgbClr val="000000"/>
                  </a:solidFill>
                </a:rPr>
                <a:t>retransmit</a:t>
              </a:r>
            </a:p>
            <a:p>
              <a:pPr algn="r" defTabSz="685800" eaLnBrk="0" fontAlgn="base" hangingPunct="0">
                <a:lnSpc>
                  <a:spcPct val="85000"/>
                </a:lnSpc>
                <a:spcBef>
                  <a:spcPct val="0"/>
                </a:spcBef>
                <a:spcAft>
                  <a:spcPct val="0"/>
                </a:spcAft>
                <a:defRPr/>
              </a:pPr>
              <a:r>
                <a:rPr lang="en-US" sz="1200" kern="0">
                  <a:solidFill>
                    <a:srgbClr val="000000"/>
                  </a:solidFill>
                </a:rPr>
                <a:t>req_conn(x)</a:t>
              </a:r>
            </a:p>
            <a:p>
              <a:pPr algn="r" defTabSz="685800" eaLnBrk="0" fontAlgn="base" hangingPunct="0">
                <a:spcBef>
                  <a:spcPct val="0"/>
                </a:spcBef>
                <a:spcAft>
                  <a:spcPct val="0"/>
                </a:spcAft>
                <a:defRPr/>
              </a:pPr>
              <a:endParaRPr lang="en-US" sz="1200" kern="0">
                <a:solidFill>
                  <a:srgbClr val="000000"/>
                </a:solidFill>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24574" y="3386596"/>
              <a:ext cx="1350962" cy="369888"/>
              <a:chOff x="1040" y="2085"/>
              <a:chExt cx="851" cy="233"/>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40" y="2085"/>
                <a:ext cx="851"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3078786" y="3949672"/>
            <a:ext cx="2872979" cy="717947"/>
            <a:chOff x="406" y="2807"/>
            <a:chExt cx="2413" cy="603"/>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a:solidFill>
                    <a:srgbClr val="000000"/>
                  </a:solidFill>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rPr>
                <a:t>server</a:t>
              </a:r>
            </a:p>
            <a:p>
              <a:pPr defTabSz="685800" eaLnBrk="0" fontAlgn="base" hangingPunct="0">
                <a:lnSpc>
                  <a:spcPct val="85000"/>
                </a:lnSpc>
                <a:spcBef>
                  <a:spcPct val="0"/>
                </a:spcBef>
                <a:spcAft>
                  <a:spcPct val="0"/>
                </a:spcAft>
                <a:defRPr/>
              </a:pPr>
              <a:r>
                <a:rPr lang="en-US" sz="1200" kern="0">
                  <a:solidFill>
                    <a:srgbClr val="000000"/>
                  </a:solidFill>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47" y="2807"/>
              <a:ext cx="750" cy="32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dirty="0">
                  <a:solidFill>
                    <a:srgbClr val="000000"/>
                  </a:solidFill>
                </a:rPr>
                <a:t>connection </a:t>
              </a:r>
            </a:p>
            <a:p>
              <a:pPr algn="ctr" defTabSz="685800" eaLnBrk="0" fontAlgn="base" hangingPunct="0">
                <a:lnSpc>
                  <a:spcPct val="90000"/>
                </a:lnSpc>
                <a:spcBef>
                  <a:spcPct val="0"/>
                </a:spcBef>
                <a:spcAft>
                  <a:spcPct val="0"/>
                </a:spcAft>
                <a:defRPr/>
              </a:pPr>
              <a:r>
                <a:rPr lang="en-US" sz="1050" kern="0" dirty="0">
                  <a:solidFill>
                    <a:srgbClr val="000000"/>
                  </a:solidFill>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3112150" y="2342329"/>
            <a:ext cx="2622213" cy="1278315"/>
            <a:chOff x="7792621" y="1602735"/>
            <a:chExt cx="3496285" cy="1704419"/>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792621" y="1602735"/>
              <a:ext cx="1045672"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dirty="0">
                  <a:solidFill>
                    <a:srgbClr val="000000"/>
                  </a:solidFill>
                </a:rPr>
                <a:t>choose x</a:t>
              </a:r>
            </a:p>
            <a:p>
              <a:pPr algn="r" defTabSz="685800" eaLnBrk="0" fontAlgn="base" hangingPunct="0">
                <a:spcBef>
                  <a:spcPct val="0"/>
                </a:spcBef>
                <a:spcAft>
                  <a:spcPct val="0"/>
                </a:spcAft>
                <a:defRPr/>
              </a:pPr>
              <a:endParaRPr lang="en-US" sz="1200" kern="0" dirty="0">
                <a:solidFill>
                  <a:srgbClr val="000000"/>
                </a:solidFill>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8985005" y="1750372"/>
              <a:ext cx="135122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48505" y="2009135"/>
              <a:ext cx="84040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7987881" y="2937822"/>
              <a:ext cx="8404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087531" y="2345689"/>
              <a:ext cx="1349376" cy="369888"/>
              <a:chOff x="1042" y="2085"/>
              <a:chExt cx="850" cy="233"/>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rPr>
                  <a:t>acc_conn</a:t>
                </a:r>
                <a:r>
                  <a:rPr lang="en-US" sz="1200" kern="0" dirty="0">
                    <a:solidFill>
                      <a:srgbClr val="000000"/>
                    </a:solidFill>
                  </a:rPr>
                  <a:t>(x)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3659472" y="1931564"/>
            <a:ext cx="465535" cy="365522"/>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5015593" y="1917277"/>
            <a:ext cx="252413" cy="384572"/>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3688046" y="5011511"/>
            <a:ext cx="1417354" cy="496521"/>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61789" y="2802889"/>
              <a:ext cx="1349376" cy="369888"/>
              <a:chOff x="1042" y="2085"/>
              <a:chExt cx="850" cy="233"/>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rPr>
                  <a:t>acc_conn</a:t>
                </a:r>
                <a:r>
                  <a:rPr lang="en-US" sz="1200" kern="0" dirty="0">
                    <a:solidFill>
                      <a:srgbClr val="000000"/>
                    </a:solidFill>
                  </a:rPr>
                  <a:t>(x)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3060247" y="5156427"/>
            <a:ext cx="3101067" cy="811667"/>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61775"/>
              <a:chOff x="4588327" y="5819777"/>
              <a:chExt cx="3829958" cy="861775"/>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61775"/>
              </a:xfrm>
              <a:prstGeom prst="rect">
                <a:avLst/>
              </a:prstGeom>
              <a:gr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spcBef>
                    <a:spcPct val="0"/>
                  </a:spcBef>
                  <a:spcAft>
                    <a:spcPct val="0"/>
                  </a:spcAft>
                  <a:defRPr/>
                </a:pPr>
                <a:r>
                  <a:rPr lang="en-US" sz="1800" kern="0" dirty="0">
                    <a:solidFill>
                      <a:srgbClr val="000000"/>
                    </a:solidFill>
                    <a:latin typeface="Calibri"/>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4"/>
              <a:stretch>
                <a:fillRect/>
              </a:stretch>
            </p:blipFill>
            <p:spPr>
              <a:xfrm>
                <a:off x="4588327" y="5916386"/>
                <a:ext cx="636815" cy="636815"/>
              </a:xfrm>
              <a:prstGeom prst="rect">
                <a:avLst/>
              </a:prstGeom>
              <a:grpFill/>
            </p:spPr>
          </p:pic>
        </p:grpSp>
      </p:grpSp>
      <p:sp>
        <p:nvSpPr>
          <p:cNvPr id="81" name="Slide Number Placeholder 2">
            <a:extLst>
              <a:ext uri="{FF2B5EF4-FFF2-40B4-BE49-F238E27FC236}">
                <a16:creationId xmlns:a16="http://schemas.microsoft.com/office/drawing/2014/main" id="{C5180A9E-4EA2-5A45-B935-0F6B15CE6226}"/>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39</a:t>
            </a:fld>
            <a:endParaRPr lang="en-US" dirty="0"/>
          </a:p>
        </p:txBody>
      </p:sp>
    </p:spTree>
    <p:extLst>
      <p:ext uri="{BB962C8B-B14F-4D97-AF65-F5344CB8AC3E}">
        <p14:creationId xmlns:p14="http://schemas.microsoft.com/office/powerpoint/2010/main" val="1619693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ill Sans MT" charset="0"/>
                <a:ea typeface="Gill Sans MT" charset="0"/>
                <a:cs typeface="Gill Sans MT" charset="0"/>
              </a:rPr>
              <a:t>Introduction: Reliable Data Transfer </a:t>
            </a:r>
            <a:br>
              <a:rPr lang="en-US" dirty="0">
                <a:latin typeface="Gill Sans MT" charset="0"/>
                <a:ea typeface="Gill Sans MT" charset="0"/>
                <a:cs typeface="Gill Sans MT" charset="0"/>
              </a:rPr>
            </a:br>
            <a:r>
              <a:rPr lang="en-US" sz="2800" dirty="0">
                <a:solidFill>
                  <a:srgbClr val="666666"/>
                </a:solidFill>
                <a:latin typeface="Gill Sans MT" charset="0"/>
                <a:ea typeface="Gill Sans MT" charset="0"/>
                <a:cs typeface="Gill Sans MT" charset="0"/>
              </a:rPr>
              <a:t>Why is it important?</a:t>
            </a:r>
          </a:p>
        </p:txBody>
      </p:sp>
      <p:sp>
        <p:nvSpPr>
          <p:cNvPr id="3" name="Text Placeholder 2"/>
          <p:cNvSpPr>
            <a:spLocks noGrp="1"/>
          </p:cNvSpPr>
          <p:nvPr>
            <p:ph type="body" sz="quarter" idx="14"/>
          </p:nvPr>
        </p:nvSpPr>
        <p:spPr/>
        <p:txBody>
          <a:bodyPr/>
          <a:lstStyle/>
          <a:p>
            <a:r>
              <a:rPr lang="en-US" dirty="0">
                <a:solidFill>
                  <a:schemeClr val="tx1"/>
                </a:solidFill>
                <a:latin typeface="Gill Sans MT" charset="0"/>
                <a:ea typeface="Gill Sans MT" charset="0"/>
                <a:cs typeface="Gill Sans MT" charset="0"/>
              </a:rPr>
              <a:t>Important in many different layers:</a:t>
            </a:r>
          </a:p>
          <a:p>
            <a:pPr lvl="1">
              <a:buFont typeface="Arial" panose="020B0604020202020204" pitchFamily="34" charset="0"/>
              <a:buChar char="•"/>
            </a:pPr>
            <a:r>
              <a:rPr lang="en-US" dirty="0">
                <a:solidFill>
                  <a:schemeClr val="tx1"/>
                </a:solidFill>
                <a:latin typeface="Gill Sans MT" charset="0"/>
                <a:ea typeface="Gill Sans MT" charset="0"/>
                <a:cs typeface="Gill Sans MT" charset="0"/>
              </a:rPr>
              <a:t>Application</a:t>
            </a:r>
          </a:p>
          <a:p>
            <a:pPr lvl="1">
              <a:buFont typeface="Arial" panose="020B0604020202020204" pitchFamily="34" charset="0"/>
              <a:buChar char="•"/>
            </a:pPr>
            <a:r>
              <a:rPr lang="en-US" dirty="0">
                <a:solidFill>
                  <a:schemeClr val="tx1"/>
                </a:solidFill>
                <a:latin typeface="Gill Sans MT" charset="0"/>
                <a:ea typeface="Gill Sans MT" charset="0"/>
                <a:cs typeface="Gill Sans MT" charset="0"/>
              </a:rPr>
              <a:t>Transport </a:t>
            </a:r>
          </a:p>
          <a:p>
            <a:pPr lvl="1">
              <a:buFont typeface="Arial" panose="020B0604020202020204" pitchFamily="34" charset="0"/>
              <a:buChar char="•"/>
            </a:pPr>
            <a:r>
              <a:rPr lang="en-US" dirty="0">
                <a:solidFill>
                  <a:schemeClr val="tx1"/>
                </a:solidFill>
                <a:latin typeface="Gill Sans MT" charset="0"/>
                <a:ea typeface="Gill Sans MT" charset="0"/>
                <a:cs typeface="Gill Sans MT" charset="0"/>
              </a:rPr>
              <a:t>Link</a:t>
            </a:r>
          </a:p>
          <a:p>
            <a:pPr lvl="1"/>
            <a:endParaRPr lang="en-US" dirty="0">
              <a:solidFill>
                <a:schemeClr val="tx1"/>
              </a:solidFill>
              <a:latin typeface="Gill Sans MT" charset="0"/>
              <a:ea typeface="Gill Sans MT" charset="0"/>
              <a:cs typeface="Gill Sans MT" charset="0"/>
            </a:endParaRPr>
          </a:p>
          <a:p>
            <a:r>
              <a:rPr lang="en-US" dirty="0">
                <a:solidFill>
                  <a:schemeClr val="tx1"/>
                </a:solidFill>
                <a:latin typeface="Gill Sans MT" charset="0"/>
                <a:ea typeface="Gill Sans MT" charset="0"/>
                <a:cs typeface="Gill Sans MT" charset="0"/>
              </a:rPr>
              <a:t>But how do we build a reliable data transfer protocol when the channel underneath (the network) is inherently unreliable?</a:t>
            </a:r>
          </a:p>
          <a:p>
            <a:r>
              <a:rPr lang="en-US" dirty="0">
                <a:solidFill>
                  <a:schemeClr val="tx1"/>
                </a:solidFill>
                <a:latin typeface="Gill Sans MT" charset="0"/>
                <a:ea typeface="Gill Sans MT" charset="0"/>
                <a:cs typeface="Gill Sans MT" charset="0"/>
              </a:rPr>
              <a:t>The characteristics of this unreliable channel will determine complexity of a reliable data transfer protocol</a:t>
            </a:r>
          </a:p>
        </p:txBody>
      </p:sp>
    </p:spTree>
    <p:extLst>
      <p:ext uri="{BB962C8B-B14F-4D97-AF65-F5344CB8AC3E}">
        <p14:creationId xmlns:p14="http://schemas.microsoft.com/office/powerpoint/2010/main" val="1422958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normAutofit/>
          </a:bodyPr>
          <a:lstStyle/>
          <a:p>
            <a:pPr algn="l">
              <a:lnSpc>
                <a:spcPts val="3500"/>
              </a:lnSpc>
            </a:pPr>
            <a:r>
              <a:rPr lang="en-US" sz="3600" dirty="0">
                <a:solidFill>
                  <a:srgbClr val="B5121B"/>
                </a:solidFill>
                <a:latin typeface="Gill Sans MT" panose="020B0502020104020203" pitchFamily="34" charset="77"/>
              </a:rPr>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6129881" y="1864380"/>
            <a:ext cx="2950369" cy="3426619"/>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a:solidFill>
                    <a:srgbClr val="000000"/>
                  </a:solidFill>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290" y="2221"/>
              <a:ext cx="52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167" y="1380"/>
              <a:ext cx="659" cy="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1200" kern="0">
                  <a:solidFill>
                    <a:srgbClr val="000000"/>
                  </a:solidFill>
                </a:rPr>
                <a:t>choose x</a:t>
              </a:r>
            </a:p>
            <a:p>
              <a:pPr algn="r" defTabSz="685800" eaLnBrk="0" fontAlgn="base" hangingPunct="0">
                <a:spcBef>
                  <a:spcPct val="0"/>
                </a:spcBef>
                <a:spcAft>
                  <a:spcPct val="0"/>
                </a:spcAft>
                <a:defRPr/>
              </a:pPr>
              <a:endParaRPr lang="en-US" sz="1200" kern="0">
                <a:solidFill>
                  <a:srgbClr val="000000"/>
                </a:solidFill>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18" y="1473"/>
              <a:ext cx="851"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40" y="1636"/>
              <a:ext cx="52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3983" y="1848"/>
              <a:ext cx="850" cy="233"/>
              <a:chOff x="1042" y="2085"/>
              <a:chExt cx="850" cy="233"/>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42" y="2085"/>
                <a:ext cx="850"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67" y="2315"/>
              <a:ext cx="733"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rPr>
                <a:t>accept</a:t>
              </a:r>
            </a:p>
            <a:p>
              <a:pPr defTabSz="685800" eaLnBrk="0" fontAlgn="base" hangingPunct="0">
                <a:lnSpc>
                  <a:spcPct val="85000"/>
                </a:lnSpc>
                <a:spcBef>
                  <a:spcPct val="0"/>
                </a:spcBef>
                <a:spcAft>
                  <a:spcPct val="0"/>
                </a:spcAft>
                <a:defRPr/>
              </a:pPr>
              <a:r>
                <a:rPr lang="en-US" sz="1200" kern="0">
                  <a:solidFill>
                    <a:srgbClr val="000000"/>
                  </a:solidFill>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22"/>
              <a:chOff x="3818" y="2796"/>
              <a:chExt cx="1515" cy="322"/>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67" y="2796"/>
                <a:ext cx="750" cy="32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lnSpc>
                    <a:spcPct val="90000"/>
                  </a:lnSpc>
                  <a:spcBef>
                    <a:spcPct val="0"/>
                  </a:spcBef>
                  <a:spcAft>
                    <a:spcPct val="0"/>
                  </a:spcAft>
                  <a:defRPr/>
                </a:pPr>
                <a:r>
                  <a:rPr lang="en-US" sz="1050" kern="0">
                    <a:solidFill>
                      <a:srgbClr val="000000"/>
                    </a:solidFill>
                  </a:rPr>
                  <a:t>connection </a:t>
                </a:r>
              </a:p>
              <a:p>
                <a:pPr algn="ctr" defTabSz="685800" eaLnBrk="0" fontAlgn="base" hangingPunct="0">
                  <a:lnSpc>
                    <a:spcPct val="90000"/>
                  </a:lnSpc>
                  <a:spcBef>
                    <a:spcPct val="0"/>
                  </a:spcBef>
                  <a:spcAft>
                    <a:spcPct val="0"/>
                  </a:spcAft>
                  <a:defRPr/>
                </a:pPr>
                <a:r>
                  <a:rPr lang="en-US" sz="1050" kern="0">
                    <a:solidFill>
                      <a:srgbClr val="000000"/>
                    </a:solidFill>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a:solidFill>
                    <a:srgbClr val="000000"/>
                  </a:solidFill>
                </a:rPr>
                <a:t>server</a:t>
              </a:r>
            </a:p>
            <a:p>
              <a:pPr defTabSz="685800" eaLnBrk="0" fontAlgn="base" hangingPunct="0">
                <a:lnSpc>
                  <a:spcPct val="85000"/>
                </a:lnSpc>
                <a:spcBef>
                  <a:spcPct val="0"/>
                </a:spcBef>
                <a:spcAft>
                  <a:spcPct val="0"/>
                </a:spcAft>
                <a:defRPr/>
              </a:pPr>
              <a:r>
                <a:rPr lang="en-US" sz="1200" kern="0">
                  <a:solidFill>
                    <a:srgbClr val="000000"/>
                  </a:solidFill>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6840311" y="5344844"/>
            <a:ext cx="2661557" cy="646331"/>
            <a:chOff x="8757558" y="5903267"/>
            <a:chExt cx="3548742" cy="861775"/>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61775"/>
            </a:xfrm>
            <a:prstGeom prst="rect">
              <a:avLst/>
            </a:prstGeom>
            <a:noFill/>
          </p:spPr>
          <p:txBody>
            <a:bodyPr wrap="square" rtlCol="0">
              <a:spAutoFit/>
            </a:bodyPr>
            <a:lstStyle/>
            <a:p>
              <a:pPr defTabSz="685800">
                <a:defRPr/>
              </a:pPr>
              <a:r>
                <a:rPr lang="en-US" dirty="0">
                  <a:solidFill>
                    <a:prstClr val="black"/>
                  </a:solidFill>
                  <a:latin typeface="Calibri"/>
                </a:rPr>
                <a:t>Problem: dup data</a:t>
              </a:r>
            </a:p>
            <a:p>
              <a:pPr defTabSz="685800">
                <a:defRPr/>
              </a:pPr>
              <a:r>
                <a:rPr lang="en-US" dirty="0">
                  <a:solidFill>
                    <a:prstClr val="black"/>
                  </a:solidFill>
                  <a:latin typeface="Calibri"/>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4"/>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6068649" y="3619701"/>
            <a:ext cx="2997994" cy="1799297"/>
            <a:chOff x="3185703" y="3422010"/>
            <a:chExt cx="3997325" cy="2399062"/>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32934" y="5152385"/>
              <a:ext cx="116314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879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dirty="0">
                  <a:solidFill>
                    <a:srgbClr val="000000"/>
                  </a:solidFill>
                </a:rPr>
                <a:t>retransmit</a:t>
              </a:r>
            </a:p>
            <a:p>
              <a:pPr algn="r" defTabSz="685800" eaLnBrk="0" fontAlgn="base" hangingPunct="0">
                <a:lnSpc>
                  <a:spcPct val="85000"/>
                </a:lnSpc>
                <a:spcBef>
                  <a:spcPct val="0"/>
                </a:spcBef>
                <a:spcAft>
                  <a:spcPct val="0"/>
                </a:spcAft>
                <a:defRPr/>
              </a:pPr>
              <a:r>
                <a:rPr lang="en-US" sz="1200" kern="0" dirty="0">
                  <a:solidFill>
                    <a:srgbClr val="000000"/>
                  </a:solidFill>
                </a:rPr>
                <a:t>data(x+1)</a:t>
              </a:r>
            </a:p>
            <a:p>
              <a:pPr algn="r" defTabSz="685800" eaLnBrk="0" fontAlgn="base" hangingPunct="0">
                <a:spcBef>
                  <a:spcPct val="0"/>
                </a:spcBef>
                <a:spcAft>
                  <a:spcPct val="0"/>
                </a:spcAft>
                <a:defRPr/>
              </a:pPr>
              <a:endParaRPr lang="en-US" sz="1200" kern="0" dirty="0">
                <a:solidFill>
                  <a:srgbClr val="000000"/>
                </a:solidFill>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4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85000"/>
                </a:lnSpc>
                <a:spcBef>
                  <a:spcPct val="0"/>
                </a:spcBef>
                <a:spcAft>
                  <a:spcPct val="0"/>
                </a:spcAft>
                <a:defRPr/>
              </a:pPr>
              <a:r>
                <a:rPr lang="en-US" sz="1200" kern="0" dirty="0">
                  <a:solidFill>
                    <a:srgbClr val="000000"/>
                  </a:solidFill>
                </a:rPr>
                <a:t>accept</a:t>
              </a:r>
            </a:p>
            <a:p>
              <a:pPr defTabSz="685800" eaLnBrk="0" fontAlgn="base" hangingPunct="0">
                <a:lnSpc>
                  <a:spcPct val="85000"/>
                </a:lnSpc>
                <a:spcBef>
                  <a:spcPct val="0"/>
                </a:spcBef>
                <a:spcAft>
                  <a:spcPct val="0"/>
                </a:spcAft>
                <a:defRPr/>
              </a:pPr>
              <a:r>
                <a:rPr lang="en-US" sz="1200" kern="0" dirty="0">
                  <a:solidFill>
                    <a:srgbClr val="000000"/>
                  </a:solidFill>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5997890" y="2727722"/>
            <a:ext cx="2760695" cy="2268915"/>
            <a:chOff x="3134903" y="2369497"/>
            <a:chExt cx="3680926" cy="3025220"/>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80926" cy="3025220"/>
              <a:chOff x="3134903" y="2369497"/>
              <a:chExt cx="3680926" cy="3025220"/>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80926" cy="3025220"/>
                <a:chOff x="3134903" y="2369497"/>
                <a:chExt cx="3680926" cy="3025220"/>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997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85000"/>
                    </a:lnSpc>
                    <a:spcBef>
                      <a:spcPct val="0"/>
                    </a:spcBef>
                    <a:spcAft>
                      <a:spcPct val="0"/>
                    </a:spcAft>
                    <a:defRPr/>
                  </a:pPr>
                  <a:r>
                    <a:rPr lang="en-US" sz="1200" kern="0">
                      <a:solidFill>
                        <a:srgbClr val="000000"/>
                      </a:solidFill>
                    </a:rPr>
                    <a:t>retransmit</a:t>
                  </a:r>
                </a:p>
                <a:p>
                  <a:pPr algn="r" defTabSz="685800" eaLnBrk="0" fontAlgn="base" hangingPunct="0">
                    <a:lnSpc>
                      <a:spcPct val="85000"/>
                    </a:lnSpc>
                    <a:spcBef>
                      <a:spcPct val="0"/>
                    </a:spcBef>
                    <a:spcAft>
                      <a:spcPct val="0"/>
                    </a:spcAft>
                    <a:defRPr/>
                  </a:pPr>
                  <a:r>
                    <a:rPr lang="en-US" sz="1200" kern="0">
                      <a:solidFill>
                        <a:srgbClr val="000000"/>
                      </a:solidFill>
                    </a:rPr>
                    <a:t>req_conn(x)</a:t>
                  </a:r>
                </a:p>
                <a:p>
                  <a:pPr algn="r" defTabSz="685800" eaLnBrk="0" fontAlgn="base" hangingPunct="0">
                    <a:spcBef>
                      <a:spcPct val="0"/>
                    </a:spcBef>
                    <a:spcAft>
                      <a:spcPct val="0"/>
                    </a:spcAft>
                    <a:defRPr/>
                  </a:pPr>
                  <a:endParaRPr lang="en-US" sz="1200" kern="0">
                    <a:solidFill>
                      <a:srgbClr val="000000"/>
                    </a:solidFill>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5975428" y="5025385"/>
                  <a:ext cx="84040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CC0000"/>
                  </a:solidFill>
                  <a:latin typeface="Tahoma" charset="0"/>
                  <a:ea typeface="ＭＳ Ｐゴシック" charset="0"/>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29416" y="4650732"/>
              <a:ext cx="135122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err="1">
                  <a:solidFill>
                    <a:srgbClr val="000000"/>
                  </a:solidFill>
                </a:rPr>
                <a:t>req_conn</a:t>
              </a:r>
              <a:r>
                <a:rPr lang="en-US" sz="1200" kern="0" dirty="0">
                  <a:solidFill>
                    <a:srgbClr val="000000"/>
                  </a:solidFill>
                </a:rPr>
                <a:t>(x)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5998029" y="2250622"/>
            <a:ext cx="3145972" cy="2296886"/>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a:endParaRPr>
          </a:p>
        </p:txBody>
      </p:sp>
    </p:spTree>
    <p:extLst>
      <p:ext uri="{BB962C8B-B14F-4D97-AF65-F5344CB8AC3E}">
        <p14:creationId xmlns:p14="http://schemas.microsoft.com/office/powerpoint/2010/main" val="1610667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99017" y="1074244"/>
            <a:ext cx="8544983" cy="670967"/>
          </a:xfrm>
        </p:spPr>
        <p:txBody>
          <a:bodyPr/>
          <a:lstStyle/>
          <a:p>
            <a:pPr algn="l">
              <a:lnSpc>
                <a:spcPts val="3500"/>
              </a:lnSpc>
            </a:pPr>
            <a:r>
              <a:rPr lang="en-US" sz="3600" dirty="0">
                <a:solidFill>
                  <a:srgbClr val="B5121B"/>
                </a:solidFill>
                <a:latin typeface="Gill Sans MT" panose="020B0502020104020203" pitchFamily="34" charset="77"/>
              </a:rPr>
              <a:t>TCP 3-way handshake</a:t>
            </a:r>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3597473" y="3166246"/>
            <a:ext cx="1191" cy="1852613"/>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049662" y="3111478"/>
            <a:ext cx="3429000" cy="716756"/>
            <a:chOff x="761" y="1363"/>
            <a:chExt cx="2880"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286" y="1624"/>
              <a:ext cx="1145"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761" y="1363"/>
              <a:ext cx="1279" cy="32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050" kern="0">
                  <a:solidFill>
                    <a:srgbClr val="000000"/>
                  </a:solidFill>
                </a:rPr>
                <a:t>choose init seq num, x</a:t>
              </a:r>
            </a:p>
            <a:p>
              <a:pPr algn="r" defTabSz="685800" eaLnBrk="0" fontAlgn="base" hangingPunct="0">
                <a:lnSpc>
                  <a:spcPct val="90000"/>
                </a:lnSpc>
                <a:spcBef>
                  <a:spcPct val="0"/>
                </a:spcBef>
                <a:spcAft>
                  <a:spcPct val="0"/>
                </a:spcAft>
                <a:defRPr/>
              </a:pPr>
              <a:r>
                <a:rPr lang="en-US" sz="1050" kern="0">
                  <a:solidFill>
                    <a:srgbClr val="000000"/>
                  </a:solidFill>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5539384" y="3218633"/>
            <a:ext cx="1190" cy="2563416"/>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a:solidFill>
                <a:srgbClr val="000000"/>
              </a:solidFill>
              <a:latin typeface="Tahoma" charset="0"/>
              <a:ea typeface="ＭＳ Ｐゴシック" charset="0"/>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7153046" y="5347471"/>
            <a:ext cx="63030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3596283" y="3613921"/>
            <a:ext cx="3446859" cy="1069181"/>
            <a:chOff x="2060" y="1785"/>
            <a:chExt cx="2895"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31" y="2169"/>
              <a:ext cx="1590" cy="3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SYNbit=1, Seq=y</a:t>
              </a:r>
            </a:p>
            <a:p>
              <a:pPr algn="ctr" defTabSz="685800" eaLnBrk="0" fontAlgn="base" hangingPunct="0">
                <a:spcBef>
                  <a:spcPct val="0"/>
                </a:spcBef>
                <a:spcAft>
                  <a:spcPct val="0"/>
                </a:spcAft>
                <a:defRPr/>
              </a:pPr>
              <a:r>
                <a:rPr lang="en-US" sz="1200" kern="0">
                  <a:solidFill>
                    <a:srgbClr val="000000"/>
                  </a:solidFill>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79" cy="44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050" kern="0">
                  <a:solidFill>
                    <a:srgbClr val="000000"/>
                  </a:solidFill>
                </a:rPr>
                <a:t>choose init seq num, y</a:t>
              </a:r>
            </a:p>
            <a:p>
              <a:pPr defTabSz="685800" eaLnBrk="0" fontAlgn="base" hangingPunct="0">
                <a:lnSpc>
                  <a:spcPct val="90000"/>
                </a:lnSpc>
                <a:spcBef>
                  <a:spcPct val="0"/>
                </a:spcBef>
                <a:spcAft>
                  <a:spcPct val="0"/>
                </a:spcAft>
                <a:defRPr/>
              </a:pPr>
              <a:r>
                <a:rPr lang="en-US" sz="1050" kern="0">
                  <a:solidFill>
                    <a:srgbClr val="000000"/>
                  </a:solidFill>
                </a:rPr>
                <a:t>send TCP SYNACK</a:t>
              </a:r>
            </a:p>
            <a:p>
              <a:pPr defTabSz="685800" eaLnBrk="0" fontAlgn="base" hangingPunct="0">
                <a:lnSpc>
                  <a:spcPct val="90000"/>
                </a:lnSpc>
                <a:spcBef>
                  <a:spcPct val="0"/>
                </a:spcBef>
                <a:spcAft>
                  <a:spcPct val="0"/>
                </a:spcAft>
                <a:defRPr/>
              </a:pPr>
              <a:r>
                <a:rPr lang="en-US" sz="1050" kern="0">
                  <a:solidFill>
                    <a:srgbClr val="000000"/>
                  </a:solidFill>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1823443" y="4437834"/>
            <a:ext cx="5083968" cy="1056085"/>
            <a:chOff x="571" y="2477"/>
            <a:chExt cx="4270" cy="887"/>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65" y="2852"/>
              <a:ext cx="1584"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571" y="2477"/>
              <a:ext cx="1473" cy="6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lnSpc>
                  <a:spcPct val="90000"/>
                </a:lnSpc>
                <a:spcBef>
                  <a:spcPct val="0"/>
                </a:spcBef>
                <a:spcAft>
                  <a:spcPct val="0"/>
                </a:spcAft>
                <a:defRPr/>
              </a:pPr>
              <a:r>
                <a:rPr lang="en-US" sz="1050" kern="0" dirty="0">
                  <a:solidFill>
                    <a:srgbClr val="000000"/>
                  </a:solidFill>
                </a:rPr>
                <a:t>received SYNACK(x) </a:t>
              </a:r>
            </a:p>
            <a:p>
              <a:pPr algn="r" defTabSz="685800" eaLnBrk="0" fontAlgn="base" hangingPunct="0">
                <a:lnSpc>
                  <a:spcPct val="90000"/>
                </a:lnSpc>
                <a:spcBef>
                  <a:spcPct val="0"/>
                </a:spcBef>
                <a:spcAft>
                  <a:spcPct val="0"/>
                </a:spcAft>
                <a:defRPr/>
              </a:pPr>
              <a:r>
                <a:rPr lang="en-US" sz="1050" kern="0" dirty="0">
                  <a:solidFill>
                    <a:srgbClr val="000000"/>
                  </a:solidFill>
                </a:rPr>
                <a:t>indicates server is live;</a:t>
              </a:r>
            </a:p>
            <a:p>
              <a:pPr algn="r" defTabSz="685800" eaLnBrk="0" fontAlgn="base" hangingPunct="0">
                <a:lnSpc>
                  <a:spcPct val="90000"/>
                </a:lnSpc>
                <a:spcBef>
                  <a:spcPct val="0"/>
                </a:spcBef>
                <a:spcAft>
                  <a:spcPct val="0"/>
                </a:spcAft>
                <a:defRPr/>
              </a:pPr>
              <a:r>
                <a:rPr lang="en-US" sz="1050" kern="0" dirty="0">
                  <a:solidFill>
                    <a:srgbClr val="000000"/>
                  </a:solidFill>
                </a:rPr>
                <a:t>send ACK for SYNACK;</a:t>
              </a:r>
            </a:p>
            <a:p>
              <a:pPr algn="r" defTabSz="685800" eaLnBrk="0" fontAlgn="base" hangingPunct="0">
                <a:lnSpc>
                  <a:spcPct val="90000"/>
                </a:lnSpc>
                <a:spcBef>
                  <a:spcPct val="0"/>
                </a:spcBef>
                <a:spcAft>
                  <a:spcPct val="0"/>
                </a:spcAft>
                <a:defRPr/>
              </a:pPr>
              <a:r>
                <a:rPr lang="en-US" sz="1050" kern="0" dirty="0">
                  <a:solidFill>
                    <a:srgbClr val="000000"/>
                  </a:solidFill>
                </a:rPr>
                <a:t>this segment may contain </a:t>
              </a:r>
            </a:p>
            <a:p>
              <a:pPr algn="r" defTabSz="685800" eaLnBrk="0" fontAlgn="base" hangingPunct="0">
                <a:lnSpc>
                  <a:spcPct val="90000"/>
                </a:lnSpc>
                <a:spcBef>
                  <a:spcPct val="0"/>
                </a:spcBef>
                <a:spcAft>
                  <a:spcPct val="0"/>
                </a:spcAft>
                <a:defRPr/>
              </a:pPr>
              <a:r>
                <a:rPr lang="en-US" sz="1050" kern="0" dirty="0">
                  <a:solidFill>
                    <a:srgbClr val="000000"/>
                  </a:solidFill>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201" cy="32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800" eaLnBrk="0" fontAlgn="base" hangingPunct="0">
                <a:lnSpc>
                  <a:spcPct val="90000"/>
                </a:lnSpc>
                <a:spcBef>
                  <a:spcPct val="0"/>
                </a:spcBef>
                <a:spcAft>
                  <a:spcPct val="0"/>
                </a:spcAft>
                <a:defRPr/>
              </a:pPr>
              <a:r>
                <a:rPr lang="en-US" sz="1050" kern="0">
                  <a:solidFill>
                    <a:srgbClr val="000000"/>
                  </a:solidFill>
                </a:rPr>
                <a:t>received ACK(y) </a:t>
              </a:r>
            </a:p>
            <a:p>
              <a:pPr defTabSz="685800" eaLnBrk="0" fontAlgn="base" hangingPunct="0">
                <a:lnSpc>
                  <a:spcPct val="90000"/>
                </a:lnSpc>
                <a:spcBef>
                  <a:spcPct val="0"/>
                </a:spcBef>
                <a:spcAft>
                  <a:spcPct val="0"/>
                </a:spcAft>
                <a:defRPr/>
              </a:pPr>
              <a:r>
                <a:rPr lang="en-US" sz="1050" kern="0">
                  <a:solidFill>
                    <a:srgbClr val="000000"/>
                  </a:solidFill>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334096" y="3140053"/>
            <a:ext cx="823912" cy="550069"/>
            <a:chOff x="160" y="1387"/>
            <a:chExt cx="692" cy="462"/>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60" y="1616"/>
              <a:ext cx="69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335286" y="3635352"/>
            <a:ext cx="629842" cy="1241822"/>
            <a:chOff x="161" y="1803"/>
            <a:chExt cx="529" cy="1043"/>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61" y="2613"/>
              <a:ext cx="52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CC0000"/>
                  </a:solidFill>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6924080" y="3181725"/>
            <a:ext cx="892969" cy="919162"/>
            <a:chOff x="4855" y="1422"/>
            <a:chExt cx="750" cy="772"/>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55" y="1961"/>
              <a:ext cx="75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a:solidFill>
                    <a:srgbClr val="000000"/>
                  </a:solidFill>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7487246" y="4083028"/>
            <a:ext cx="0" cy="12787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997009" y="2114061"/>
            <a:ext cx="1428661"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2100" kern="0" dirty="0">
                <a:solidFill>
                  <a:srgbClr val="000099"/>
                </a:solidFill>
                <a:latin typeface="Calibri"/>
              </a:rPr>
              <a:t>C</a:t>
            </a:r>
            <a:r>
              <a:rPr lang="en-US" sz="2100" kern="0" dirty="0" err="1">
                <a:solidFill>
                  <a:srgbClr val="000099"/>
                </a:solidFill>
                <a:latin typeface="Calibri"/>
              </a:rPr>
              <a:t>lient</a:t>
            </a:r>
            <a:r>
              <a:rPr lang="en-US" sz="2100" kern="0" dirty="0">
                <a:solidFill>
                  <a:srgbClr val="000099"/>
                </a:solidFill>
                <a:latin typeface="Calibri"/>
              </a:rPr>
              <a:t> state</a:t>
            </a:r>
          </a:p>
          <a:p>
            <a:pPr algn="r" defTabSz="685800" eaLnBrk="0" fontAlgn="base" hangingPunct="0">
              <a:spcBef>
                <a:spcPct val="0"/>
              </a:spcBef>
              <a:spcAft>
                <a:spcPct val="0"/>
              </a:spcAft>
              <a:defRPr/>
            </a:pPr>
            <a:endParaRPr lang="en-US" sz="1200" i="1" kern="0" dirty="0">
              <a:solidFill>
                <a:srgbClr val="000099"/>
              </a:solidFill>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330037" y="2649467"/>
            <a:ext cx="6832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6629444" y="1668719"/>
            <a:ext cx="1497590" cy="60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defTabSz="685800" eaLnBrk="0" fontAlgn="base" hangingPunct="0">
              <a:spcBef>
                <a:spcPct val="0"/>
              </a:spcBef>
              <a:spcAft>
                <a:spcPct val="0"/>
              </a:spcAft>
              <a:defRPr/>
            </a:pPr>
            <a:r>
              <a:rPr lang="en-US" sz="2100" kern="0" dirty="0">
                <a:solidFill>
                  <a:srgbClr val="000099"/>
                </a:solidFill>
                <a:latin typeface="Calibri"/>
              </a:rPr>
              <a:t>S</a:t>
            </a:r>
            <a:r>
              <a:rPr lang="en-US" sz="2100" kern="0" dirty="0" err="1">
                <a:solidFill>
                  <a:srgbClr val="000099"/>
                </a:solidFill>
                <a:latin typeface="Calibri"/>
              </a:rPr>
              <a:t>erver</a:t>
            </a:r>
            <a:r>
              <a:rPr lang="en-US" sz="2100" kern="0" dirty="0">
                <a:solidFill>
                  <a:srgbClr val="000099"/>
                </a:solidFill>
                <a:latin typeface="Calibri"/>
              </a:rPr>
              <a:t> state</a:t>
            </a:r>
          </a:p>
          <a:p>
            <a:pPr algn="r" defTabSz="685800" eaLnBrk="0" fontAlgn="base" hangingPunct="0">
              <a:spcBef>
                <a:spcPct val="0"/>
              </a:spcBef>
              <a:spcAft>
                <a:spcPct val="0"/>
              </a:spcAft>
              <a:defRPr/>
            </a:pPr>
            <a:endParaRPr lang="en-US" sz="1200" i="1" kern="0" dirty="0">
              <a:solidFill>
                <a:srgbClr val="000099"/>
              </a:solidFill>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7108139" y="2831633"/>
            <a:ext cx="6832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defTabSz="685800" eaLnBrk="0" fontAlgn="base" hangingPunct="0">
              <a:spcBef>
                <a:spcPct val="0"/>
              </a:spcBef>
              <a:spcAft>
                <a:spcPct val="0"/>
              </a:spcAft>
              <a:defRPr/>
            </a:pPr>
            <a:r>
              <a:rPr lang="en-US" sz="1200" kern="0" dirty="0">
                <a:solidFill>
                  <a:srgbClr val="000000"/>
                </a:solidFill>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3348355" y="2726857"/>
            <a:ext cx="482203" cy="450056"/>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5416357" y="2792341"/>
            <a:ext cx="252413" cy="384572"/>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a:solidFill>
                  <a:srgbClr val="000000"/>
                </a:solidFill>
                <a:latin typeface="Tahoma" panose="020B0604030504040204" pitchFamily="34" charset="0"/>
                <a:ea typeface="ＭＳ Ｐゴシック" panose="020B0600070205080204" pitchFamily="34" charset="-128"/>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a:solidFill>
                  <a:srgbClr val="FF0000"/>
                </a:solidFill>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a:solidFill>
                  <a:srgbClr val="000000"/>
                </a:solidFill>
                <a:latin typeface="Tahoma" charset="0"/>
                <a:ea typeface="ＭＳ Ｐゴシック" charset="0"/>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280997" y="2481132"/>
            <a:ext cx="3157398" cy="21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defRPr/>
            </a:pPr>
            <a:r>
              <a:rPr lang="en-US" altLang="en-US" sz="900" dirty="0" err="1">
                <a:solidFill>
                  <a:prstClr val="black"/>
                </a:solidFill>
                <a:latin typeface="Courier Std" panose="02070409020205020404" pitchFamily="49" charset="77"/>
              </a:rPr>
              <a:t>clientSocket</a:t>
            </a:r>
            <a:r>
              <a:rPr lang="en-US" altLang="en-US" sz="900" dirty="0">
                <a:solidFill>
                  <a:prstClr val="black"/>
                </a:solidFill>
                <a:latin typeface="Courier Std" panose="02070409020205020404" pitchFamily="49" charset="77"/>
              </a:rPr>
              <a: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5866423" y="2084088"/>
            <a:ext cx="3355406"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900" dirty="0" err="1">
                <a:solidFill>
                  <a:prstClr val="black"/>
                </a:solidFill>
                <a:latin typeface="Courier Std" panose="02070409020205020404" pitchFamily="49" charset="77"/>
              </a:rPr>
              <a:t>serverSocket</a:t>
            </a:r>
            <a:r>
              <a:rPr lang="en-US" altLang="en-US" sz="900" dirty="0">
                <a:solidFill>
                  <a:prstClr val="black"/>
                </a:solidFill>
                <a:latin typeface="Courier Std" panose="02070409020205020404" pitchFamily="49" charset="77"/>
              </a:rPr>
              <a:t> = socket(AF_INET,SOCK_STREAM)</a:t>
            </a:r>
          </a:p>
          <a:p>
            <a:pPr defTabSz="685800">
              <a:defRPr/>
            </a:pPr>
            <a:r>
              <a:rPr lang="en-US" altLang="en-US" sz="900" dirty="0" err="1">
                <a:solidFill>
                  <a:prstClr val="black"/>
                </a:solidFill>
                <a:latin typeface="Courier Std" panose="02070409020205020404" pitchFamily="49" charset="77"/>
              </a:rPr>
              <a:t>serverSocket.bind</a:t>
            </a:r>
            <a:r>
              <a:rPr lang="en-US" altLang="en-US" sz="900" dirty="0">
                <a:solidFill>
                  <a:prstClr val="black"/>
                </a:solidFill>
                <a:latin typeface="Courier Std" panose="02070409020205020404" pitchFamily="49" charset="77"/>
              </a:rPr>
              <a:t>((‘’,</a:t>
            </a:r>
            <a:r>
              <a:rPr lang="en-US" altLang="en-US" sz="900" dirty="0" err="1">
                <a:solidFill>
                  <a:prstClr val="black"/>
                </a:solidFill>
                <a:latin typeface="Courier Std" panose="02070409020205020404" pitchFamily="49" charset="77"/>
              </a:rPr>
              <a:t>serverPort</a:t>
            </a:r>
            <a:r>
              <a:rPr lang="en-US" altLang="en-US" sz="900" dirty="0">
                <a:solidFill>
                  <a:prstClr val="black"/>
                </a:solidFill>
                <a:latin typeface="Courier Std" panose="02070409020205020404" pitchFamily="49" charset="77"/>
              </a:rPr>
              <a:t>))</a:t>
            </a:r>
          </a:p>
          <a:p>
            <a:pPr defTabSz="685800">
              <a:defRPr/>
            </a:pPr>
            <a:r>
              <a:rPr lang="en-US" altLang="en-US" sz="900" dirty="0" err="1">
                <a:solidFill>
                  <a:prstClr val="black"/>
                </a:solidFill>
                <a:latin typeface="Courier Std" panose="02070409020205020404" pitchFamily="49" charset="77"/>
              </a:rPr>
              <a:t>serverSocket.listen</a:t>
            </a:r>
            <a:r>
              <a:rPr lang="en-US" altLang="en-US" sz="900" dirty="0">
                <a:solidFill>
                  <a:prstClr val="black"/>
                </a:solidFill>
                <a:latin typeface="Courier Std" panose="02070409020205020404" pitchFamily="49" charset="77"/>
              </a:rPr>
              <a:t>(1)</a:t>
            </a:r>
          </a:p>
          <a:p>
            <a:pPr defTabSz="685800">
              <a:defRPr/>
            </a:pPr>
            <a:r>
              <a:rPr lang="en-US" altLang="en-US" sz="900" dirty="0" err="1">
                <a:solidFill>
                  <a:prstClr val="black"/>
                </a:solidFill>
                <a:latin typeface="Courier Std" panose="02070409020205020404" pitchFamily="49" charset="77"/>
              </a:rPr>
              <a:t>connectionSocket</a:t>
            </a:r>
            <a:r>
              <a:rPr lang="en-US" altLang="en-US" sz="900" dirty="0">
                <a:solidFill>
                  <a:prstClr val="black"/>
                </a:solidFill>
                <a:latin typeface="Courier Std" panose="02070409020205020404" pitchFamily="49" charset="77"/>
              </a:rPr>
              <a:t>, </a:t>
            </a:r>
            <a:r>
              <a:rPr lang="en-US" altLang="en-US" sz="900" dirty="0" err="1">
                <a:solidFill>
                  <a:prstClr val="black"/>
                </a:solidFill>
                <a:latin typeface="Courier Std" panose="02070409020205020404" pitchFamily="49" charset="77"/>
              </a:rPr>
              <a:t>addr</a:t>
            </a:r>
            <a:r>
              <a:rPr lang="en-US" altLang="en-US" sz="900" dirty="0">
                <a:solidFill>
                  <a:prstClr val="black"/>
                </a:solidFill>
                <a:latin typeface="Courier Std" panose="02070409020205020404" pitchFamily="49" charset="77"/>
              </a:rPr>
              <a:t> = </a:t>
            </a:r>
            <a:r>
              <a:rPr lang="en-US" altLang="en-US" sz="900" dirty="0" err="1">
                <a:solidFill>
                  <a:prstClr val="black"/>
                </a:solidFill>
                <a:latin typeface="Courier Std" panose="02070409020205020404" pitchFamily="49" charset="77"/>
              </a:rPr>
              <a:t>serverSocket.accept</a:t>
            </a:r>
            <a:r>
              <a:rPr lang="en-US" altLang="en-US" sz="900" dirty="0">
                <a:solidFill>
                  <a:prstClr val="black"/>
                </a:solidFill>
                <a:latin typeface="Courier Std" panose="02070409020205020404" pitchFamily="49" charset="77"/>
              </a:rPr>
              <a:t>()</a:t>
            </a:r>
          </a:p>
          <a:p>
            <a:pPr defTabSz="685800">
              <a:defRPr/>
            </a:pPr>
            <a:endParaRPr lang="en-US" altLang="en-US" sz="1050" dirty="0">
              <a:solidFill>
                <a:prstClr val="black"/>
              </a:solidFill>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07407" y="2867089"/>
            <a:ext cx="3324933" cy="21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defRPr/>
            </a:pPr>
            <a:r>
              <a:rPr lang="en-US" altLang="en-US" sz="900" dirty="0" err="1">
                <a:solidFill>
                  <a:prstClr val="black"/>
                </a:solidFill>
                <a:latin typeface="Courier Std" panose="02070409020205020404" pitchFamily="49" charset="77"/>
              </a:rPr>
              <a:t>clientSocket.connect</a:t>
            </a:r>
            <a:r>
              <a:rPr lang="en-US" altLang="en-US" sz="900" dirty="0">
                <a:solidFill>
                  <a:prstClr val="black"/>
                </a:solidFill>
                <a:latin typeface="Courier Std" panose="02070409020205020404" pitchFamily="49" charset="77"/>
              </a:rPr>
              <a:t>((</a:t>
            </a:r>
            <a:r>
              <a:rPr lang="en-US" altLang="en-US" sz="900" dirty="0" err="1">
                <a:solidFill>
                  <a:prstClr val="black"/>
                </a:solidFill>
                <a:latin typeface="Courier Std" panose="02070409020205020404" pitchFamily="49" charset="77"/>
              </a:rPr>
              <a:t>serverName,serverPort</a:t>
            </a:r>
            <a:r>
              <a:rPr lang="en-US" altLang="en-US" sz="900" dirty="0">
                <a:solidFill>
                  <a:prstClr val="black"/>
                </a:solidFill>
                <a:latin typeface="Courier Std" panose="02070409020205020404" pitchFamily="49" charset="77"/>
              </a:rPr>
              <a: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6914712" y="5689567"/>
            <a:ext cx="2057400" cy="273844"/>
          </a:xfrm>
        </p:spPr>
        <p:txBody>
          <a:bodyPr/>
          <a:lstStyle/>
          <a:p>
            <a:r>
              <a:rPr lang="en-US" dirty="0"/>
              <a:t>Transport Layer: 3-</a:t>
            </a:r>
            <a:fld id="{C4204591-24BD-A542-B9D5-F8D8A88D2FEE}" type="slidenum">
              <a:rPr lang="en-US" smtClean="0"/>
              <a:pPr/>
              <a:t>41</a:t>
            </a:fld>
            <a:endParaRPr lang="en-US"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45"/>
          <p:cNvSpPr>
            <a:spLocks noGrp="1" noChangeArrowheads="1"/>
          </p:cNvSpPr>
          <p:nvPr>
            <p:ph type="ctrTitle"/>
          </p:nvPr>
        </p:nvSpPr>
        <p:spPr/>
        <p:txBody>
          <a:bodyPr/>
          <a:lstStyle/>
          <a:p>
            <a:pPr>
              <a:defRPr/>
            </a:pPr>
            <a:r>
              <a:rPr lang="en-US" dirty="0">
                <a:latin typeface="Gill Sans MT" panose="020B0502020104020203" pitchFamily="34" charset="77"/>
              </a:rPr>
              <a:t>TCP </a:t>
            </a:r>
            <a:br>
              <a:rPr lang="en-US" dirty="0">
                <a:latin typeface="Gill Sans MT" panose="020B0502020104020203" pitchFamily="34" charset="77"/>
              </a:rPr>
            </a:br>
            <a:r>
              <a:rPr lang="en-US" dirty="0">
                <a:solidFill>
                  <a:srgbClr val="666666"/>
                </a:solidFill>
                <a:latin typeface="Gill Sans MT" panose="020B0502020104020203" pitchFamily="34" charset="77"/>
              </a:rPr>
              <a:t>Closing a Connection</a:t>
            </a:r>
          </a:p>
        </p:txBody>
      </p:sp>
      <p:sp>
        <p:nvSpPr>
          <p:cNvPr id="83974" name="Rectangle 47"/>
          <p:cNvSpPr>
            <a:spLocks noGrp="1" noChangeArrowheads="1"/>
          </p:cNvSpPr>
          <p:nvPr>
            <p:ph type="body" sz="half" idx="4294967295"/>
          </p:nvPr>
        </p:nvSpPr>
        <p:spPr>
          <a:xfrm>
            <a:off x="415586" y="1700808"/>
            <a:ext cx="8260869" cy="4648200"/>
          </a:xfrm>
          <a:prstGeom prst="rect">
            <a:avLst/>
          </a:prstGeom>
        </p:spPr>
        <p:txBody>
          <a:bodyPr/>
          <a:lstStyle/>
          <a:p>
            <a:pPr>
              <a:defRPr/>
            </a:pPr>
            <a:r>
              <a:rPr lang="en-US" dirty="0">
                <a:latin typeface="Gill Sans MT" panose="020B0502020104020203" pitchFamily="34" charset="77"/>
              </a:rPr>
              <a:t>Client, server each close their side of connection</a:t>
            </a:r>
          </a:p>
          <a:p>
            <a:pPr lvl="1">
              <a:buFont typeface="Arial"/>
              <a:buChar char="•"/>
              <a:defRPr/>
            </a:pPr>
            <a:r>
              <a:rPr lang="en-US" dirty="0">
                <a:latin typeface="Gill Sans MT" panose="020B0502020104020203" pitchFamily="34" charset="77"/>
              </a:rPr>
              <a:t>Send TCP segment with FIN bit = 1</a:t>
            </a:r>
          </a:p>
          <a:p>
            <a:pPr>
              <a:defRPr/>
            </a:pPr>
            <a:r>
              <a:rPr lang="en-US" dirty="0">
                <a:latin typeface="Gill Sans MT" panose="020B0502020104020203" pitchFamily="34" charset="77"/>
              </a:rPr>
              <a:t>Respond to received FIN with ACK</a:t>
            </a:r>
          </a:p>
          <a:p>
            <a:pPr lvl="1">
              <a:buFont typeface="Arial"/>
              <a:buChar char="•"/>
              <a:defRPr/>
            </a:pPr>
            <a:r>
              <a:rPr lang="en-US" dirty="0">
                <a:latin typeface="Gill Sans MT" panose="020B0502020104020203" pitchFamily="34" charset="77"/>
              </a:rPr>
              <a:t>On receiving FIN, ACK can be combined with own FIN</a:t>
            </a:r>
          </a:p>
          <a:p>
            <a:pPr>
              <a:defRPr/>
            </a:pPr>
            <a:r>
              <a:rPr lang="en-US" dirty="0">
                <a:latin typeface="Gill Sans MT" panose="020B0502020104020203" pitchFamily="34" charset="77"/>
              </a:rPr>
              <a:t>Simultaneous FIN exchanges can be handled</a:t>
            </a:r>
          </a:p>
        </p:txBody>
      </p:sp>
    </p:spTree>
    <p:extLst>
      <p:ext uri="{BB962C8B-B14F-4D97-AF65-F5344CB8AC3E}">
        <p14:creationId xmlns:p14="http://schemas.microsoft.com/office/powerpoint/2010/main" val="24100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8" name="Rectangle 62"/>
          <p:cNvSpPr>
            <a:spLocks noGrp="1" noChangeArrowheads="1"/>
          </p:cNvSpPr>
          <p:nvPr>
            <p:ph type="ctrTitle"/>
          </p:nvPr>
        </p:nvSpPr>
        <p:spPr/>
        <p:txBody>
          <a:bodyPr/>
          <a:lstStyle/>
          <a:p>
            <a:pPr>
              <a:defRPr/>
            </a:pPr>
            <a:r>
              <a:rPr lang="en-US" dirty="0">
                <a:latin typeface="Gill Sans MT" panose="020B0502020104020203" pitchFamily="34" charset="77"/>
              </a:rPr>
              <a:t>TCP</a:t>
            </a:r>
            <a:br>
              <a:rPr lang="en-US" dirty="0">
                <a:latin typeface="Gill Sans MT" panose="020B0502020104020203" pitchFamily="34" charset="77"/>
              </a:rPr>
            </a:br>
            <a:r>
              <a:rPr lang="en-US" dirty="0">
                <a:solidFill>
                  <a:srgbClr val="666666"/>
                </a:solidFill>
                <a:latin typeface="Gill Sans MT" panose="020B0502020104020203" pitchFamily="34" charset="77"/>
              </a:rPr>
              <a:t>Closing a Connection</a:t>
            </a:r>
          </a:p>
        </p:txBody>
      </p:sp>
      <p:sp>
        <p:nvSpPr>
          <p:cNvPr id="84997" name="Line 4"/>
          <p:cNvSpPr>
            <a:spLocks noChangeShapeType="1"/>
          </p:cNvSpPr>
          <p:nvPr/>
        </p:nvSpPr>
        <p:spPr bwMode="auto">
          <a:xfrm flipH="1">
            <a:off x="3471863" y="2495823"/>
            <a:ext cx="1587" cy="394811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4998" name="Line 10"/>
          <p:cNvSpPr>
            <a:spLocks noChangeShapeType="1"/>
          </p:cNvSpPr>
          <p:nvPr/>
        </p:nvSpPr>
        <p:spPr bwMode="auto">
          <a:xfrm flipH="1">
            <a:off x="6061075" y="2565673"/>
            <a:ext cx="1588" cy="3417887"/>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nvGrpSpPr>
          <p:cNvPr id="396362" name="Group 74"/>
          <p:cNvGrpSpPr>
            <a:grpSpLocks/>
          </p:cNvGrpSpPr>
          <p:nvPr/>
        </p:nvGrpSpPr>
        <p:grpSpPr bwMode="auto">
          <a:xfrm>
            <a:off x="544513" y="3176860"/>
            <a:ext cx="1335087" cy="854075"/>
            <a:chOff x="343" y="1740"/>
            <a:chExt cx="841" cy="538"/>
          </a:xfrm>
        </p:grpSpPr>
        <p:sp>
          <p:nvSpPr>
            <p:cNvPr id="85085" name="Text Box 34"/>
            <p:cNvSpPr txBox="1">
              <a:spLocks noChangeArrowheads="1"/>
            </p:cNvSpPr>
            <p:nvPr/>
          </p:nvSpPr>
          <p:spPr bwMode="auto">
            <a:xfrm>
              <a:off x="343" y="2066"/>
              <a:ext cx="84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FIN_WAIT_2</a:t>
              </a:r>
            </a:p>
          </p:txBody>
        </p:sp>
        <p:sp>
          <p:nvSpPr>
            <p:cNvPr id="85086"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96361" name="Group 73"/>
          <p:cNvGrpSpPr>
            <a:grpSpLocks/>
          </p:cNvGrpSpPr>
          <p:nvPr/>
        </p:nvGrpSpPr>
        <p:grpSpPr bwMode="auto">
          <a:xfrm>
            <a:off x="7175500" y="2516460"/>
            <a:ext cx="1390650" cy="960438"/>
            <a:chOff x="4520" y="1324"/>
            <a:chExt cx="876" cy="605"/>
          </a:xfrm>
        </p:grpSpPr>
        <p:sp>
          <p:nvSpPr>
            <p:cNvPr id="85083" name="Text Box 37"/>
            <p:cNvSpPr txBox="1">
              <a:spLocks noChangeArrowheads="1"/>
            </p:cNvSpPr>
            <p:nvPr/>
          </p:nvSpPr>
          <p:spPr bwMode="auto">
            <a:xfrm>
              <a:off x="4520" y="1717"/>
              <a:ext cx="87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CLOSE_WAIT</a:t>
              </a:r>
            </a:p>
          </p:txBody>
        </p:sp>
        <p:sp>
          <p:nvSpPr>
            <p:cNvPr id="85084"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96363" name="Group 75"/>
          <p:cNvGrpSpPr>
            <a:grpSpLocks/>
          </p:cNvGrpSpPr>
          <p:nvPr/>
        </p:nvGrpSpPr>
        <p:grpSpPr bwMode="auto">
          <a:xfrm>
            <a:off x="3513138" y="4284935"/>
            <a:ext cx="2495550" cy="579438"/>
            <a:chOff x="2213" y="2438"/>
            <a:chExt cx="1572" cy="365"/>
          </a:xfrm>
        </p:grpSpPr>
        <p:sp>
          <p:nvSpPr>
            <p:cNvPr id="85080"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81"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82" name="Text Box 43"/>
            <p:cNvSpPr txBox="1">
              <a:spLocks noChangeArrowheads="1"/>
            </p:cNvSpPr>
            <p:nvPr/>
          </p:nvSpPr>
          <p:spPr bwMode="auto">
            <a:xfrm>
              <a:off x="2455" y="2562"/>
              <a:ext cx="105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FINbit=1, seq=y</a:t>
              </a:r>
            </a:p>
          </p:txBody>
        </p:sp>
      </p:grpSp>
      <p:grpSp>
        <p:nvGrpSpPr>
          <p:cNvPr id="396368" name="Group 80"/>
          <p:cNvGrpSpPr>
            <a:grpSpLocks/>
          </p:cNvGrpSpPr>
          <p:nvPr/>
        </p:nvGrpSpPr>
        <p:grpSpPr bwMode="auto">
          <a:xfrm>
            <a:off x="3543300" y="4992960"/>
            <a:ext cx="2508250" cy="582613"/>
            <a:chOff x="2232" y="2884"/>
            <a:chExt cx="1580" cy="367"/>
          </a:xfrm>
        </p:grpSpPr>
        <p:sp>
          <p:nvSpPr>
            <p:cNvPr id="85077"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78"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79" name="Text Box 47"/>
            <p:cNvSpPr txBox="1">
              <a:spLocks noChangeArrowheads="1"/>
            </p:cNvSpPr>
            <p:nvPr/>
          </p:nvSpPr>
          <p:spPr bwMode="auto">
            <a:xfrm>
              <a:off x="2246" y="2958"/>
              <a:ext cx="1534"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ACKbit=1; ACKnum=y+1</a:t>
              </a:r>
            </a:p>
          </p:txBody>
        </p:sp>
      </p:grpSp>
      <p:grpSp>
        <p:nvGrpSpPr>
          <p:cNvPr id="396360" name="Group 72"/>
          <p:cNvGrpSpPr>
            <a:grpSpLocks/>
          </p:cNvGrpSpPr>
          <p:nvPr/>
        </p:nvGrpSpPr>
        <p:grpSpPr bwMode="auto">
          <a:xfrm>
            <a:off x="2090738" y="3316560"/>
            <a:ext cx="4930775" cy="854075"/>
            <a:chOff x="1317" y="1828"/>
            <a:chExt cx="3106" cy="538"/>
          </a:xfrm>
        </p:grpSpPr>
        <p:sp>
          <p:nvSpPr>
            <p:cNvPr id="85072"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73"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74" name="Text Box 15"/>
            <p:cNvSpPr txBox="1">
              <a:spLocks noChangeArrowheads="1"/>
            </p:cNvSpPr>
            <p:nvPr/>
          </p:nvSpPr>
          <p:spPr bwMode="auto">
            <a:xfrm>
              <a:off x="2200" y="1875"/>
              <a:ext cx="1534"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ACKbit=1; ACKnum=x+1</a:t>
              </a:r>
            </a:p>
          </p:txBody>
        </p:sp>
        <p:sp>
          <p:nvSpPr>
            <p:cNvPr id="85075" name="Text Box 21"/>
            <p:cNvSpPr txBox="1">
              <a:spLocks noChangeArrowheads="1"/>
            </p:cNvSpPr>
            <p:nvPr/>
          </p:nvSpPr>
          <p:spPr bwMode="auto">
            <a:xfrm>
              <a:off x="1317" y="2066"/>
              <a:ext cx="867"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a:t> wait for server</a:t>
              </a:r>
            </a:p>
            <a:p>
              <a:pPr algn="r">
                <a:lnSpc>
                  <a:spcPct val="90000"/>
                </a:lnSpc>
                <a:defRPr/>
              </a:pPr>
              <a:r>
                <a:rPr lang="en-US" sz="1400"/>
                <a:t>close</a:t>
              </a:r>
            </a:p>
          </p:txBody>
        </p:sp>
        <p:sp>
          <p:nvSpPr>
            <p:cNvPr id="85076" name="Text Box 49"/>
            <p:cNvSpPr txBox="1">
              <a:spLocks noChangeArrowheads="1"/>
            </p:cNvSpPr>
            <p:nvPr/>
          </p:nvSpPr>
          <p:spPr bwMode="auto">
            <a:xfrm>
              <a:off x="3822" y="1979"/>
              <a:ext cx="601"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can still</a:t>
              </a:r>
            </a:p>
            <a:p>
              <a:pPr algn="l">
                <a:lnSpc>
                  <a:spcPct val="90000"/>
                </a:lnSpc>
                <a:defRPr/>
              </a:pPr>
              <a:r>
                <a:rPr lang="en-US" sz="1400"/>
                <a:t>send data</a:t>
              </a:r>
            </a:p>
          </p:txBody>
        </p:sp>
      </p:grpSp>
      <p:grpSp>
        <p:nvGrpSpPr>
          <p:cNvPr id="396366" name="Group 78"/>
          <p:cNvGrpSpPr>
            <a:grpSpLocks/>
          </p:cNvGrpSpPr>
          <p:nvPr/>
        </p:nvGrpSpPr>
        <p:grpSpPr bwMode="auto">
          <a:xfrm>
            <a:off x="6059488" y="3446735"/>
            <a:ext cx="2501900" cy="1735138"/>
            <a:chOff x="3817" y="1910"/>
            <a:chExt cx="1576" cy="1093"/>
          </a:xfrm>
        </p:grpSpPr>
        <p:sp>
          <p:nvSpPr>
            <p:cNvPr id="85068" name="Text Box 50"/>
            <p:cNvSpPr txBox="1">
              <a:spLocks noChangeArrowheads="1"/>
            </p:cNvSpPr>
            <p:nvPr/>
          </p:nvSpPr>
          <p:spPr bwMode="auto">
            <a:xfrm>
              <a:off x="3817" y="2703"/>
              <a:ext cx="792"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a:t>can no longer</a:t>
              </a:r>
            </a:p>
            <a:p>
              <a:pPr algn="l">
                <a:lnSpc>
                  <a:spcPct val="90000"/>
                </a:lnSpc>
                <a:defRPr/>
              </a:pPr>
              <a:r>
                <a:rPr lang="en-US" sz="1400"/>
                <a:t>send data</a:t>
              </a:r>
            </a:p>
          </p:txBody>
        </p:sp>
        <p:grpSp>
          <p:nvGrpSpPr>
            <p:cNvPr id="102476" name="Group 76"/>
            <p:cNvGrpSpPr>
              <a:grpSpLocks/>
            </p:cNvGrpSpPr>
            <p:nvPr/>
          </p:nvGrpSpPr>
          <p:grpSpPr bwMode="auto">
            <a:xfrm>
              <a:off x="4691" y="1910"/>
              <a:ext cx="702" cy="723"/>
              <a:chOff x="4691" y="1910"/>
              <a:chExt cx="702" cy="723"/>
            </a:xfrm>
          </p:grpSpPr>
          <p:sp>
            <p:nvSpPr>
              <p:cNvPr id="85070"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71" name="Text Box 55"/>
              <p:cNvSpPr txBox="1">
                <a:spLocks noChangeArrowheads="1"/>
              </p:cNvSpPr>
              <p:nvPr/>
            </p:nvSpPr>
            <p:spPr bwMode="auto">
              <a:xfrm>
                <a:off x="4691" y="2421"/>
                <a:ext cx="70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LAST_ACK</a:t>
                </a:r>
              </a:p>
            </p:txBody>
          </p:sp>
        </p:grpSp>
      </p:grpSp>
      <p:grpSp>
        <p:nvGrpSpPr>
          <p:cNvPr id="396370" name="Group 82"/>
          <p:cNvGrpSpPr>
            <a:grpSpLocks/>
          </p:cNvGrpSpPr>
          <p:nvPr/>
        </p:nvGrpSpPr>
        <p:grpSpPr bwMode="auto">
          <a:xfrm>
            <a:off x="7642225" y="4627835"/>
            <a:ext cx="917575" cy="1223963"/>
            <a:chOff x="4814" y="2654"/>
            <a:chExt cx="578" cy="771"/>
          </a:xfrm>
        </p:grpSpPr>
        <p:sp>
          <p:nvSpPr>
            <p:cNvPr id="85066" name="Text Box 11"/>
            <p:cNvSpPr txBox="1">
              <a:spLocks noChangeArrowheads="1"/>
            </p:cNvSpPr>
            <p:nvPr/>
          </p:nvSpPr>
          <p:spPr bwMode="auto">
            <a:xfrm>
              <a:off x="4814" y="3213"/>
              <a:ext cx="57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CLOSED</a:t>
              </a:r>
            </a:p>
          </p:txBody>
        </p:sp>
        <p:sp>
          <p:nvSpPr>
            <p:cNvPr id="85067"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96365" name="Group 77"/>
          <p:cNvGrpSpPr>
            <a:grpSpLocks/>
          </p:cNvGrpSpPr>
          <p:nvPr/>
        </p:nvGrpSpPr>
        <p:grpSpPr bwMode="auto">
          <a:xfrm>
            <a:off x="585788" y="4019823"/>
            <a:ext cx="1400175" cy="1044575"/>
            <a:chOff x="369" y="2271"/>
            <a:chExt cx="882" cy="658"/>
          </a:xfrm>
        </p:grpSpPr>
        <p:sp>
          <p:nvSpPr>
            <p:cNvPr id="85064" name="Text Box 58"/>
            <p:cNvSpPr txBox="1">
              <a:spLocks noChangeArrowheads="1"/>
            </p:cNvSpPr>
            <p:nvPr/>
          </p:nvSpPr>
          <p:spPr bwMode="auto">
            <a:xfrm>
              <a:off x="369" y="2717"/>
              <a:ext cx="882"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TIMED_WAIT</a:t>
              </a:r>
            </a:p>
          </p:txBody>
        </p:sp>
        <p:sp>
          <p:nvSpPr>
            <p:cNvPr id="85065"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96369" name="Group 81"/>
          <p:cNvGrpSpPr>
            <a:grpSpLocks/>
          </p:cNvGrpSpPr>
          <p:nvPr/>
        </p:nvGrpSpPr>
        <p:grpSpPr bwMode="auto">
          <a:xfrm>
            <a:off x="674688" y="4900885"/>
            <a:ext cx="2743200" cy="1768475"/>
            <a:chOff x="425" y="2826"/>
            <a:chExt cx="1728" cy="1114"/>
          </a:xfrm>
        </p:grpSpPr>
        <p:sp>
          <p:nvSpPr>
            <p:cNvPr id="85058"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59" name="Text Box 51"/>
            <p:cNvSpPr txBox="1">
              <a:spLocks noChangeArrowheads="1"/>
            </p:cNvSpPr>
            <p:nvPr/>
          </p:nvSpPr>
          <p:spPr bwMode="auto">
            <a:xfrm>
              <a:off x="1216" y="3093"/>
              <a:ext cx="937" cy="42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a:t> timed wait </a:t>
              </a:r>
            </a:p>
            <a:p>
              <a:pPr algn="r">
                <a:lnSpc>
                  <a:spcPct val="90000"/>
                </a:lnSpc>
                <a:defRPr/>
              </a:pPr>
              <a:r>
                <a:rPr lang="en-US" sz="1400"/>
                <a:t>for 2*max </a:t>
              </a:r>
            </a:p>
            <a:p>
              <a:pPr algn="r">
                <a:lnSpc>
                  <a:spcPct val="90000"/>
                </a:lnSpc>
                <a:defRPr/>
              </a:pPr>
              <a:r>
                <a:rPr lang="en-US" sz="1400"/>
                <a:t>segment lifetime</a:t>
              </a:r>
            </a:p>
          </p:txBody>
        </p:sp>
        <p:sp>
          <p:nvSpPr>
            <p:cNvPr id="85060"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61"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62" name="Text Box 59"/>
            <p:cNvSpPr txBox="1">
              <a:spLocks noChangeArrowheads="1"/>
            </p:cNvSpPr>
            <p:nvPr/>
          </p:nvSpPr>
          <p:spPr bwMode="auto">
            <a:xfrm>
              <a:off x="425" y="3728"/>
              <a:ext cx="57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CLOSED</a:t>
              </a:r>
            </a:p>
          </p:txBody>
        </p:sp>
        <p:sp>
          <p:nvSpPr>
            <p:cNvPr id="85063"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96359" name="Group 71"/>
          <p:cNvGrpSpPr>
            <a:grpSpLocks/>
          </p:cNvGrpSpPr>
          <p:nvPr/>
        </p:nvGrpSpPr>
        <p:grpSpPr bwMode="auto">
          <a:xfrm>
            <a:off x="550863" y="2460898"/>
            <a:ext cx="1335087" cy="700087"/>
            <a:chOff x="347" y="1289"/>
            <a:chExt cx="841" cy="441"/>
          </a:xfrm>
        </p:grpSpPr>
        <p:sp>
          <p:nvSpPr>
            <p:cNvPr id="85056" name="Text Box 31"/>
            <p:cNvSpPr txBox="1">
              <a:spLocks noChangeArrowheads="1"/>
            </p:cNvSpPr>
            <p:nvPr/>
          </p:nvSpPr>
          <p:spPr bwMode="auto">
            <a:xfrm>
              <a:off x="347" y="1518"/>
              <a:ext cx="84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FIN_WAIT_1</a:t>
              </a:r>
            </a:p>
          </p:txBody>
        </p:sp>
        <p:sp>
          <p:nvSpPr>
            <p:cNvPr id="85057"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grpSp>
      <p:grpSp>
        <p:nvGrpSpPr>
          <p:cNvPr id="396358" name="Group 70"/>
          <p:cNvGrpSpPr>
            <a:grpSpLocks/>
          </p:cNvGrpSpPr>
          <p:nvPr/>
        </p:nvGrpSpPr>
        <p:grpSpPr bwMode="auto">
          <a:xfrm>
            <a:off x="1204913" y="2514873"/>
            <a:ext cx="4775200" cy="1014412"/>
            <a:chOff x="759" y="1323"/>
            <a:chExt cx="3008" cy="639"/>
          </a:xfrm>
        </p:grpSpPr>
        <p:sp>
          <p:nvSpPr>
            <p:cNvPr id="85051"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ea typeface="ＭＳ Ｐゴシック" charset="0"/>
              </a:endParaRPr>
            </a:p>
          </p:txBody>
        </p:sp>
        <p:sp>
          <p:nvSpPr>
            <p:cNvPr id="85052"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53" name="Text Box 8"/>
            <p:cNvSpPr txBox="1">
              <a:spLocks noChangeArrowheads="1"/>
            </p:cNvSpPr>
            <p:nvPr/>
          </p:nvSpPr>
          <p:spPr bwMode="auto">
            <a:xfrm>
              <a:off x="2430" y="1493"/>
              <a:ext cx="105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FINbit=1, seq=x</a:t>
              </a:r>
            </a:p>
          </p:txBody>
        </p:sp>
        <p:sp>
          <p:nvSpPr>
            <p:cNvPr id="85054" name="Text Box 9"/>
            <p:cNvSpPr txBox="1">
              <a:spLocks noChangeArrowheads="1"/>
            </p:cNvSpPr>
            <p:nvPr/>
          </p:nvSpPr>
          <p:spPr bwMode="auto">
            <a:xfrm>
              <a:off x="1209" y="1541"/>
              <a:ext cx="913"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a:t>can no longer</a:t>
              </a:r>
            </a:p>
            <a:p>
              <a:pPr algn="r">
                <a:lnSpc>
                  <a:spcPct val="90000"/>
                </a:lnSpc>
                <a:defRPr/>
              </a:pPr>
              <a:r>
                <a:rPr lang="en-US" sz="1400"/>
                <a:t>send but can</a:t>
              </a:r>
            </a:p>
            <a:p>
              <a:pPr algn="r">
                <a:lnSpc>
                  <a:spcPct val="90000"/>
                </a:lnSpc>
                <a:defRPr/>
              </a:pPr>
              <a:r>
                <a:rPr lang="en-US" sz="1400"/>
                <a:t> receive data</a:t>
              </a:r>
            </a:p>
          </p:txBody>
        </p:sp>
        <p:sp>
          <p:nvSpPr>
            <p:cNvPr id="85055" name="Text Box 67"/>
            <p:cNvSpPr txBox="1">
              <a:spLocks noChangeArrowheads="1"/>
            </p:cNvSpPr>
            <p:nvPr/>
          </p:nvSpPr>
          <p:spPr bwMode="auto">
            <a:xfrm>
              <a:off x="759" y="1323"/>
              <a:ext cx="145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Courier New" charset="0"/>
                </a:rPr>
                <a:t>clientSocket.close()</a:t>
              </a:r>
            </a:p>
          </p:txBody>
        </p:sp>
      </p:grpSp>
      <p:sp>
        <p:nvSpPr>
          <p:cNvPr id="85011" name="Text Box 84"/>
          <p:cNvSpPr txBox="1">
            <a:spLocks noChangeArrowheads="1"/>
          </p:cNvSpPr>
          <p:nvPr/>
        </p:nvSpPr>
        <p:spPr bwMode="auto">
          <a:xfrm>
            <a:off x="498475" y="1783035"/>
            <a:ext cx="116046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i="1">
                <a:solidFill>
                  <a:srgbClr val="000099"/>
                </a:solidFill>
              </a:rPr>
              <a:t>client state</a:t>
            </a:r>
          </a:p>
          <a:p>
            <a:pPr algn="r">
              <a:defRPr/>
            </a:pPr>
            <a:endParaRPr lang="en-US" i="1">
              <a:solidFill>
                <a:srgbClr val="000099"/>
              </a:solidFill>
            </a:endParaRPr>
          </a:p>
        </p:txBody>
      </p:sp>
      <p:sp>
        <p:nvSpPr>
          <p:cNvPr id="85012" name="Text Box 85"/>
          <p:cNvSpPr txBox="1">
            <a:spLocks noChangeArrowheads="1"/>
          </p:cNvSpPr>
          <p:nvPr/>
        </p:nvSpPr>
        <p:spPr bwMode="auto">
          <a:xfrm>
            <a:off x="7353300" y="1800498"/>
            <a:ext cx="1238250"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i="1">
                <a:solidFill>
                  <a:srgbClr val="000099"/>
                </a:solidFill>
              </a:rPr>
              <a:t>server state</a:t>
            </a:r>
          </a:p>
          <a:p>
            <a:pPr algn="r">
              <a:defRPr/>
            </a:pPr>
            <a:endParaRPr lang="en-US" i="1">
              <a:solidFill>
                <a:srgbClr val="000099"/>
              </a:solidFill>
            </a:endParaRPr>
          </a:p>
        </p:txBody>
      </p:sp>
      <p:sp>
        <p:nvSpPr>
          <p:cNvPr id="85013" name="Text Box 86"/>
          <p:cNvSpPr txBox="1">
            <a:spLocks noChangeArrowheads="1"/>
          </p:cNvSpPr>
          <p:nvPr/>
        </p:nvSpPr>
        <p:spPr bwMode="auto">
          <a:xfrm>
            <a:off x="7769225" y="218308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ESTAB</a:t>
            </a:r>
          </a:p>
        </p:txBody>
      </p:sp>
      <p:sp>
        <p:nvSpPr>
          <p:cNvPr id="85014" name="Text Box 87"/>
          <p:cNvSpPr txBox="1">
            <a:spLocks noChangeArrowheads="1"/>
          </p:cNvSpPr>
          <p:nvPr/>
        </p:nvSpPr>
        <p:spPr bwMode="auto">
          <a:xfrm>
            <a:off x="533400" y="2165623"/>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a:t>ESTAB</a:t>
            </a:r>
          </a:p>
        </p:txBody>
      </p:sp>
      <p:grpSp>
        <p:nvGrpSpPr>
          <p:cNvPr id="102422" name="Group 88"/>
          <p:cNvGrpSpPr>
            <a:grpSpLocks/>
          </p:cNvGrpSpPr>
          <p:nvPr/>
        </p:nvGrpSpPr>
        <p:grpSpPr bwMode="auto">
          <a:xfrm>
            <a:off x="3140075" y="1857648"/>
            <a:ext cx="642938" cy="600075"/>
            <a:chOff x="-44" y="1473"/>
            <a:chExt cx="981" cy="1105"/>
          </a:xfrm>
        </p:grpSpPr>
        <p:pic>
          <p:nvPicPr>
            <p:cNvPr id="102456" name="Picture 8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7" name="Freeform 9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102423" name="Group 91"/>
          <p:cNvGrpSpPr>
            <a:grpSpLocks/>
          </p:cNvGrpSpPr>
          <p:nvPr/>
        </p:nvGrpSpPr>
        <p:grpSpPr bwMode="auto">
          <a:xfrm>
            <a:off x="5772150" y="1860823"/>
            <a:ext cx="336550" cy="512762"/>
            <a:chOff x="4140" y="429"/>
            <a:chExt cx="1425" cy="2396"/>
          </a:xfrm>
        </p:grpSpPr>
        <p:sp>
          <p:nvSpPr>
            <p:cNvPr id="102424" name="Freeform 9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5018"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2426" name="Freeform 9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427" name="Freeform 9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5021"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102429" name="Group 97"/>
            <p:cNvGrpSpPr>
              <a:grpSpLocks/>
            </p:cNvGrpSpPr>
            <p:nvPr/>
          </p:nvGrpSpPr>
          <p:grpSpPr bwMode="auto">
            <a:xfrm>
              <a:off x="4749" y="668"/>
              <a:ext cx="581" cy="145"/>
              <a:chOff x="614" y="2568"/>
              <a:chExt cx="725" cy="139"/>
            </a:xfrm>
          </p:grpSpPr>
          <p:sp>
            <p:nvSpPr>
              <p:cNvPr id="85047"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48"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85023"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102431" name="Group 101"/>
            <p:cNvGrpSpPr>
              <a:grpSpLocks/>
            </p:cNvGrpSpPr>
            <p:nvPr/>
          </p:nvGrpSpPr>
          <p:grpSpPr bwMode="auto">
            <a:xfrm>
              <a:off x="4747" y="994"/>
              <a:ext cx="581" cy="134"/>
              <a:chOff x="614" y="2568"/>
              <a:chExt cx="725" cy="139"/>
            </a:xfrm>
          </p:grpSpPr>
          <p:sp>
            <p:nvSpPr>
              <p:cNvPr id="85045"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46"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85025"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26"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nvGrpSpPr>
            <p:cNvPr id="102434" name="Group 106"/>
            <p:cNvGrpSpPr>
              <a:grpSpLocks/>
            </p:cNvGrpSpPr>
            <p:nvPr/>
          </p:nvGrpSpPr>
          <p:grpSpPr bwMode="auto">
            <a:xfrm>
              <a:off x="4735" y="1627"/>
              <a:ext cx="582" cy="151"/>
              <a:chOff x="614" y="2568"/>
              <a:chExt cx="725" cy="139"/>
            </a:xfrm>
          </p:grpSpPr>
          <p:sp>
            <p:nvSpPr>
              <p:cNvPr id="85043"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44"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102435" name="Freeform 10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02436" name="Group 110"/>
            <p:cNvGrpSpPr>
              <a:grpSpLocks/>
            </p:cNvGrpSpPr>
            <p:nvPr/>
          </p:nvGrpSpPr>
          <p:grpSpPr bwMode="auto">
            <a:xfrm>
              <a:off x="4739" y="1327"/>
              <a:ext cx="582" cy="139"/>
              <a:chOff x="614" y="2568"/>
              <a:chExt cx="725" cy="139"/>
            </a:xfrm>
          </p:grpSpPr>
          <p:sp>
            <p:nvSpPr>
              <p:cNvPr id="85041"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42"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
          <p:nvSpPr>
            <p:cNvPr id="85030"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2438" name="Freeform 11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439" name="Freeform 115"/>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5033"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102441" name="Freeform 11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5035"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36"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37"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38"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85039"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85040"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spTree>
    <p:extLst>
      <p:ext uri="{BB962C8B-B14F-4D97-AF65-F5344CB8AC3E}">
        <p14:creationId xmlns:p14="http://schemas.microsoft.com/office/powerpoint/2010/main" val="132928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6358"/>
                                        </p:tgtEl>
                                        <p:attrNameLst>
                                          <p:attrName>style.visibility</p:attrName>
                                        </p:attrNameLst>
                                      </p:cBhvr>
                                      <p:to>
                                        <p:strVal val="visible"/>
                                      </p:to>
                                    </p:set>
                                    <p:animEffect transition="in" filter="wipe(left)">
                                      <p:cBhvr>
                                        <p:cTn id="7" dur="500"/>
                                        <p:tgtEl>
                                          <p:spTgt spid="396358"/>
                                        </p:tgtEl>
                                      </p:cBhvr>
                                    </p:animEffect>
                                  </p:childTnLst>
                                </p:cTn>
                              </p:par>
                              <p:par>
                                <p:cTn id="8" presetID="22" presetClass="entr" presetSubtype="1" fill="hold" nodeType="withEffect">
                                  <p:stCondLst>
                                    <p:cond delay="0"/>
                                  </p:stCondLst>
                                  <p:childTnLst>
                                    <p:set>
                                      <p:cBhvr>
                                        <p:cTn id="9" dur="1" fill="hold">
                                          <p:stCondLst>
                                            <p:cond delay="0"/>
                                          </p:stCondLst>
                                        </p:cTn>
                                        <p:tgtEl>
                                          <p:spTgt spid="396359"/>
                                        </p:tgtEl>
                                        <p:attrNameLst>
                                          <p:attrName>style.visibility</p:attrName>
                                        </p:attrNameLst>
                                      </p:cBhvr>
                                      <p:to>
                                        <p:strVal val="visible"/>
                                      </p:to>
                                    </p:set>
                                    <p:animEffect transition="in" filter="wipe(up)">
                                      <p:cBhvr>
                                        <p:cTn id="10" dur="500"/>
                                        <p:tgtEl>
                                          <p:spTgt spid="3963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96360"/>
                                        </p:tgtEl>
                                        <p:attrNameLst>
                                          <p:attrName>style.visibility</p:attrName>
                                        </p:attrNameLst>
                                      </p:cBhvr>
                                      <p:to>
                                        <p:strVal val="visible"/>
                                      </p:to>
                                    </p:set>
                                    <p:animEffect transition="in" filter="wipe(up)">
                                      <p:cBhvr>
                                        <p:cTn id="15" dur="500"/>
                                        <p:tgtEl>
                                          <p:spTgt spid="396360"/>
                                        </p:tgtEl>
                                      </p:cBhvr>
                                    </p:animEffect>
                                  </p:childTnLst>
                                </p:cTn>
                              </p:par>
                              <p:par>
                                <p:cTn id="16" presetID="22" presetClass="entr" presetSubtype="1" fill="hold" nodeType="withEffect">
                                  <p:stCondLst>
                                    <p:cond delay="0"/>
                                  </p:stCondLst>
                                  <p:childTnLst>
                                    <p:set>
                                      <p:cBhvr>
                                        <p:cTn id="17" dur="1" fill="hold">
                                          <p:stCondLst>
                                            <p:cond delay="0"/>
                                          </p:stCondLst>
                                        </p:cTn>
                                        <p:tgtEl>
                                          <p:spTgt spid="396361"/>
                                        </p:tgtEl>
                                        <p:attrNameLst>
                                          <p:attrName>style.visibility</p:attrName>
                                        </p:attrNameLst>
                                      </p:cBhvr>
                                      <p:to>
                                        <p:strVal val="visible"/>
                                      </p:to>
                                    </p:set>
                                    <p:animEffect transition="in" filter="wipe(up)">
                                      <p:cBhvr>
                                        <p:cTn id="18" dur="500"/>
                                        <p:tgtEl>
                                          <p:spTgt spid="396361"/>
                                        </p:tgtEl>
                                      </p:cBhvr>
                                    </p:animEffect>
                                  </p:childTnLst>
                                </p:cTn>
                              </p:par>
                              <p:par>
                                <p:cTn id="19" presetID="22" presetClass="entr" presetSubtype="1" fill="hold" nodeType="withEffect">
                                  <p:stCondLst>
                                    <p:cond delay="0"/>
                                  </p:stCondLst>
                                  <p:childTnLst>
                                    <p:set>
                                      <p:cBhvr>
                                        <p:cTn id="20" dur="1" fill="hold">
                                          <p:stCondLst>
                                            <p:cond delay="0"/>
                                          </p:stCondLst>
                                        </p:cTn>
                                        <p:tgtEl>
                                          <p:spTgt spid="396362"/>
                                        </p:tgtEl>
                                        <p:attrNameLst>
                                          <p:attrName>style.visibility</p:attrName>
                                        </p:attrNameLst>
                                      </p:cBhvr>
                                      <p:to>
                                        <p:strVal val="visible"/>
                                      </p:to>
                                    </p:set>
                                    <p:animEffect transition="in" filter="wipe(up)">
                                      <p:cBhvr>
                                        <p:cTn id="21" dur="500"/>
                                        <p:tgtEl>
                                          <p:spTgt spid="3963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396363"/>
                                        </p:tgtEl>
                                        <p:attrNameLst>
                                          <p:attrName>style.visibility</p:attrName>
                                        </p:attrNameLst>
                                      </p:cBhvr>
                                      <p:to>
                                        <p:strVal val="visible"/>
                                      </p:to>
                                    </p:set>
                                    <p:animEffect transition="in" filter="wipe(right)">
                                      <p:cBhvr>
                                        <p:cTn id="26" dur="500"/>
                                        <p:tgtEl>
                                          <p:spTgt spid="396363"/>
                                        </p:tgtEl>
                                      </p:cBhvr>
                                    </p:animEffect>
                                  </p:childTnLst>
                                </p:cTn>
                              </p:par>
                              <p:par>
                                <p:cTn id="27" presetID="22" presetClass="entr" presetSubtype="1" fill="hold" nodeType="withEffect">
                                  <p:stCondLst>
                                    <p:cond delay="0"/>
                                  </p:stCondLst>
                                  <p:childTnLst>
                                    <p:set>
                                      <p:cBhvr>
                                        <p:cTn id="28" dur="1" fill="hold">
                                          <p:stCondLst>
                                            <p:cond delay="0"/>
                                          </p:stCondLst>
                                        </p:cTn>
                                        <p:tgtEl>
                                          <p:spTgt spid="396365"/>
                                        </p:tgtEl>
                                        <p:attrNameLst>
                                          <p:attrName>style.visibility</p:attrName>
                                        </p:attrNameLst>
                                      </p:cBhvr>
                                      <p:to>
                                        <p:strVal val="visible"/>
                                      </p:to>
                                    </p:set>
                                    <p:animEffect transition="in" filter="wipe(up)">
                                      <p:cBhvr>
                                        <p:cTn id="29" dur="500"/>
                                        <p:tgtEl>
                                          <p:spTgt spid="396365"/>
                                        </p:tgtEl>
                                      </p:cBhvr>
                                    </p:animEffect>
                                  </p:childTnLst>
                                </p:cTn>
                              </p:par>
                              <p:par>
                                <p:cTn id="30" presetID="22" presetClass="entr" presetSubtype="1" fill="hold" nodeType="withEffect">
                                  <p:stCondLst>
                                    <p:cond delay="0"/>
                                  </p:stCondLst>
                                  <p:childTnLst>
                                    <p:set>
                                      <p:cBhvr>
                                        <p:cTn id="31" dur="1" fill="hold">
                                          <p:stCondLst>
                                            <p:cond delay="0"/>
                                          </p:stCondLst>
                                        </p:cTn>
                                        <p:tgtEl>
                                          <p:spTgt spid="396366"/>
                                        </p:tgtEl>
                                        <p:attrNameLst>
                                          <p:attrName>style.visibility</p:attrName>
                                        </p:attrNameLst>
                                      </p:cBhvr>
                                      <p:to>
                                        <p:strVal val="visible"/>
                                      </p:to>
                                    </p:set>
                                    <p:animEffect transition="in" filter="wipe(up)">
                                      <p:cBhvr>
                                        <p:cTn id="32" dur="500"/>
                                        <p:tgtEl>
                                          <p:spTgt spid="3963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96368"/>
                                        </p:tgtEl>
                                        <p:attrNameLst>
                                          <p:attrName>style.visibility</p:attrName>
                                        </p:attrNameLst>
                                      </p:cBhvr>
                                      <p:to>
                                        <p:strVal val="visible"/>
                                      </p:to>
                                    </p:set>
                                    <p:animEffect transition="in" filter="wipe(left)">
                                      <p:cBhvr>
                                        <p:cTn id="37" dur="500"/>
                                        <p:tgtEl>
                                          <p:spTgt spid="396368"/>
                                        </p:tgtEl>
                                      </p:cBhvr>
                                    </p:animEffect>
                                  </p:childTnLst>
                                </p:cTn>
                              </p:par>
                              <p:par>
                                <p:cTn id="38" presetID="22" presetClass="entr" presetSubtype="1" fill="hold" nodeType="withEffect">
                                  <p:stCondLst>
                                    <p:cond delay="0"/>
                                  </p:stCondLst>
                                  <p:childTnLst>
                                    <p:set>
                                      <p:cBhvr>
                                        <p:cTn id="39" dur="1" fill="hold">
                                          <p:stCondLst>
                                            <p:cond delay="0"/>
                                          </p:stCondLst>
                                        </p:cTn>
                                        <p:tgtEl>
                                          <p:spTgt spid="396369"/>
                                        </p:tgtEl>
                                        <p:attrNameLst>
                                          <p:attrName>style.visibility</p:attrName>
                                        </p:attrNameLst>
                                      </p:cBhvr>
                                      <p:to>
                                        <p:strVal val="visible"/>
                                      </p:to>
                                    </p:set>
                                    <p:animEffect transition="in" filter="wipe(up)">
                                      <p:cBhvr>
                                        <p:cTn id="40" dur="500"/>
                                        <p:tgtEl>
                                          <p:spTgt spid="396369"/>
                                        </p:tgtEl>
                                      </p:cBhvr>
                                    </p:animEffect>
                                  </p:childTnLst>
                                </p:cTn>
                              </p:par>
                              <p:par>
                                <p:cTn id="41" presetID="22" presetClass="entr" presetSubtype="1" fill="hold" nodeType="withEffect">
                                  <p:stCondLst>
                                    <p:cond delay="0"/>
                                  </p:stCondLst>
                                  <p:childTnLst>
                                    <p:set>
                                      <p:cBhvr>
                                        <p:cTn id="42" dur="1" fill="hold">
                                          <p:stCondLst>
                                            <p:cond delay="0"/>
                                          </p:stCondLst>
                                        </p:cTn>
                                        <p:tgtEl>
                                          <p:spTgt spid="396370"/>
                                        </p:tgtEl>
                                        <p:attrNameLst>
                                          <p:attrName>style.visibility</p:attrName>
                                        </p:attrNameLst>
                                      </p:cBhvr>
                                      <p:to>
                                        <p:strVal val="visible"/>
                                      </p:to>
                                    </p:set>
                                    <p:animEffect transition="in" filter="wipe(up)">
                                      <p:cBhvr>
                                        <p:cTn id="43" dur="500"/>
                                        <p:tgtEl>
                                          <p:spTgt spid="39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601" y="1844824"/>
            <a:ext cx="4857399" cy="41634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4769" y="1844824"/>
            <a:ext cx="4139952" cy="1938992"/>
          </a:xfrm>
          <a:prstGeom prst="rect">
            <a:avLst/>
          </a:prstGeom>
        </p:spPr>
        <p:txBody>
          <a:bodyPr wrap="square">
            <a:spAutoFit/>
          </a:bodyPr>
          <a:lstStyle/>
          <a:p>
            <a:r>
              <a:rPr lang="en-GB" sz="2000" dirty="0">
                <a:solidFill>
                  <a:srgbClr val="000000"/>
                </a:solidFill>
                <a:latin typeface="Arial" panose="020B0604020202020204" pitchFamily="34" charset="0"/>
              </a:rPr>
              <a:t>The TCP sender sends initial window of three segments. Suppose the initial value of the sender-to-receiver sequence number is </a:t>
            </a:r>
            <a:r>
              <a:rPr lang="en-GB" sz="2000" b="1" dirty="0">
                <a:solidFill>
                  <a:srgbClr val="000000"/>
                </a:solidFill>
                <a:latin typeface="Arial" panose="020B0604020202020204" pitchFamily="34" charset="0"/>
              </a:rPr>
              <a:t>132</a:t>
            </a:r>
            <a:r>
              <a:rPr lang="en-GB" sz="2000" dirty="0">
                <a:solidFill>
                  <a:srgbClr val="000000"/>
                </a:solidFill>
                <a:latin typeface="Arial" panose="020B0604020202020204" pitchFamily="34" charset="0"/>
              </a:rPr>
              <a:t> and the first three segments </a:t>
            </a:r>
            <a:r>
              <a:rPr lang="en-GB" sz="2000" i="1" dirty="0">
                <a:solidFill>
                  <a:srgbClr val="000000"/>
                </a:solidFill>
                <a:latin typeface="Arial" panose="020B0604020202020204" pitchFamily="34" charset="0"/>
              </a:rPr>
              <a:t>each </a:t>
            </a:r>
            <a:r>
              <a:rPr lang="en-GB" sz="2000" dirty="0">
                <a:solidFill>
                  <a:srgbClr val="000000"/>
                </a:solidFill>
                <a:latin typeface="Arial" panose="020B0604020202020204" pitchFamily="34" charset="0"/>
              </a:rPr>
              <a:t>contain </a:t>
            </a:r>
            <a:r>
              <a:rPr lang="en-GB" sz="2000" b="1" dirty="0">
                <a:solidFill>
                  <a:srgbClr val="000000"/>
                </a:solidFill>
                <a:latin typeface="Arial" panose="020B0604020202020204" pitchFamily="34" charset="0"/>
              </a:rPr>
              <a:t>501</a:t>
            </a:r>
            <a:r>
              <a:rPr lang="en-GB" sz="2000" dirty="0">
                <a:solidFill>
                  <a:srgbClr val="000000"/>
                </a:solidFill>
                <a:latin typeface="Arial" panose="020B0604020202020204" pitchFamily="34" charset="0"/>
              </a:rPr>
              <a:t> bytes. </a:t>
            </a:r>
            <a:endParaRPr lang="en-GB" sz="2000" dirty="0"/>
          </a:p>
        </p:txBody>
      </p:sp>
      <p:sp>
        <p:nvSpPr>
          <p:cNvPr id="7" name="Rectangle 6"/>
          <p:cNvSpPr/>
          <p:nvPr/>
        </p:nvSpPr>
        <p:spPr>
          <a:xfrm>
            <a:off x="395536" y="3851148"/>
            <a:ext cx="4320480" cy="1323439"/>
          </a:xfrm>
          <a:prstGeom prst="rect">
            <a:avLst/>
          </a:prstGeom>
        </p:spPr>
        <p:txBody>
          <a:bodyPr wrap="square">
            <a:spAutoFit/>
          </a:bodyPr>
          <a:lstStyle/>
          <a:p>
            <a:r>
              <a:rPr lang="en-GB" sz="2000" b="1" dirty="0">
                <a:solidFill>
                  <a:srgbClr val="FF0000"/>
                </a:solidFill>
                <a:latin typeface="Arial" panose="020B0604020202020204" pitchFamily="34" charset="0"/>
              </a:rPr>
              <a:t>Give the sequence number of segment 3</a:t>
            </a:r>
          </a:p>
          <a:p>
            <a:br>
              <a:rPr lang="en-GB" sz="2000" dirty="0"/>
            </a:br>
            <a:endParaRPr lang="en-GB" sz="2000" dirty="0"/>
          </a:p>
        </p:txBody>
      </p:sp>
      <p:sp>
        <p:nvSpPr>
          <p:cNvPr id="8" name="Rectangle 7"/>
          <p:cNvSpPr/>
          <p:nvPr/>
        </p:nvSpPr>
        <p:spPr>
          <a:xfrm>
            <a:off x="2267744" y="472493"/>
            <a:ext cx="7056784" cy="1077218"/>
          </a:xfrm>
          <a:prstGeom prst="rect">
            <a:avLst/>
          </a:prstGeom>
        </p:spPr>
        <p:txBody>
          <a:bodyPr wrap="square">
            <a:spAutoFit/>
          </a:bodyPr>
          <a:lstStyle/>
          <a:p>
            <a:pPr fontAlgn="base"/>
            <a:r>
              <a:rPr lang="en-GB" sz="3200" dirty="0"/>
              <a:t>Go to </a:t>
            </a:r>
            <a:r>
              <a:rPr lang="en-GB" sz="3200" b="1" dirty="0" err="1"/>
              <a:t>www.menti.com</a:t>
            </a:r>
            <a:r>
              <a:rPr lang="en-GB" sz="3200" dirty="0"/>
              <a:t> and </a:t>
            </a:r>
            <a:br>
              <a:rPr lang="en-GB" sz="3200" dirty="0"/>
            </a:br>
            <a:r>
              <a:rPr lang="en-GB" sz="3200" dirty="0"/>
              <a:t>use the code </a:t>
            </a:r>
            <a:r>
              <a:rPr lang="en-GB" sz="3200" b="1" dirty="0"/>
              <a:t>3065 0744</a:t>
            </a:r>
            <a:endParaRPr lang="en-GB" sz="3200" dirty="0"/>
          </a:p>
        </p:txBody>
      </p:sp>
      <p:pic>
        <p:nvPicPr>
          <p:cNvPr id="1028" name="Picture 4" descr="https://api.qrserver.com/v1/create-qr-code/?size=500x500&amp;data=https://www.menti.com/m3pd24pwr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2988" y="4856924"/>
            <a:ext cx="1772921" cy="17729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Αποτέλεσμα εικόνας για qui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71883"/>
            <a:ext cx="1582018" cy="114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54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ill Sans MT" charset="0"/>
                <a:ea typeface="Gill Sans MT" charset="0"/>
                <a:cs typeface="Gill Sans MT" charset="0"/>
              </a:rPr>
              <a:t>Thanks for listening!</a:t>
            </a:r>
            <a:br>
              <a:rPr lang="en-US" dirty="0">
                <a:latin typeface="Gill Sans MT" charset="0"/>
                <a:ea typeface="Gill Sans MT" charset="0"/>
                <a:cs typeface="Gill Sans MT" charset="0"/>
              </a:rPr>
            </a:br>
            <a:r>
              <a:rPr lang="en-US" dirty="0">
                <a:solidFill>
                  <a:srgbClr val="666666"/>
                </a:solidFill>
                <a:latin typeface="Gill Sans MT" charset="0"/>
                <a:ea typeface="Gill Sans MT" charset="0"/>
                <a:cs typeface="Gill Sans MT" charset="0"/>
              </a:rPr>
              <a:t>Any questions?</a:t>
            </a:r>
            <a:endParaRPr lang="en-GB" dirty="0">
              <a:solidFill>
                <a:srgbClr val="666666"/>
              </a:solidFill>
              <a:latin typeface="Gill Sans MT" charset="0"/>
              <a:ea typeface="Gill Sans MT" charset="0"/>
              <a:cs typeface="Gill Sans MT" charset="0"/>
            </a:endParaRPr>
          </a:p>
        </p:txBody>
      </p:sp>
      <p:sp>
        <p:nvSpPr>
          <p:cNvPr id="3" name="Subtitle 2"/>
          <p:cNvSpPr>
            <a:spLocks noGrp="1"/>
          </p:cNvSpPr>
          <p:nvPr>
            <p:ph type="subTitle" idx="1"/>
          </p:nvPr>
        </p:nvSpPr>
        <p:spPr/>
        <p:txBody>
          <a:bodyPr/>
          <a:lstStyle/>
          <a:p>
            <a:pPr>
              <a:spcBef>
                <a:spcPts val="0"/>
              </a:spcBef>
            </a:pPr>
            <a:r>
              <a:rPr lang="en-US" dirty="0">
                <a:latin typeface="Gill Sans MT" charset="0"/>
                <a:ea typeface="Gill Sans MT" charset="0"/>
                <a:cs typeface="Gill Sans MT" charset="0"/>
              </a:rPr>
              <a:t>v.giotsas@lancaster.ac.uk</a:t>
            </a:r>
          </a:p>
        </p:txBody>
      </p:sp>
    </p:spTree>
    <p:extLst>
      <p:ext uri="{BB962C8B-B14F-4D97-AF65-F5344CB8AC3E}">
        <p14:creationId xmlns:p14="http://schemas.microsoft.com/office/powerpoint/2010/main" val="357304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ill Sans MT" charset="0"/>
                <a:ea typeface="Gill Sans MT" charset="0"/>
                <a:cs typeface="Gill Sans MT" charset="0"/>
              </a:rPr>
              <a:t>Reliable Data Transfer</a:t>
            </a:r>
            <a:br>
              <a:rPr lang="en-US" dirty="0">
                <a:latin typeface="Gill Sans MT" charset="0"/>
                <a:ea typeface="Gill Sans MT" charset="0"/>
                <a:cs typeface="Gill Sans MT" charset="0"/>
              </a:rPr>
            </a:br>
            <a:r>
              <a:rPr lang="en-US" sz="2800" dirty="0">
                <a:solidFill>
                  <a:srgbClr val="666666"/>
                </a:solidFill>
                <a:latin typeface="Gill Sans MT" charset="0"/>
                <a:ea typeface="Gill Sans MT" charset="0"/>
                <a:cs typeface="Gill Sans MT" charset="0"/>
              </a:rPr>
              <a:t>Perspective: Application Layer</a:t>
            </a:r>
            <a:br>
              <a:rPr lang="en-US" dirty="0">
                <a:latin typeface="Gill Sans MT" charset="0"/>
                <a:ea typeface="Gill Sans MT" charset="0"/>
                <a:cs typeface="Gill Sans MT" charset="0"/>
              </a:rPr>
            </a:br>
            <a:endParaRPr lang="en-US" sz="2400" dirty="0">
              <a:solidFill>
                <a:srgbClr val="666666"/>
              </a:solidFill>
              <a:latin typeface="Gill Sans MT" charset="0"/>
              <a:ea typeface="Gill Sans MT" charset="0"/>
              <a:cs typeface="Gill Sans MT" charset="0"/>
            </a:endParaRPr>
          </a:p>
        </p:txBody>
      </p:sp>
      <p:pic>
        <p:nvPicPr>
          <p:cNvPr id="5" name="Picture 5" descr="rdt_service"/>
          <p:cNvPicPr>
            <a:picLocks noChangeAspect="1" noChangeArrowheads="1"/>
          </p:cNvPicPr>
          <p:nvPr/>
        </p:nvPicPr>
        <p:blipFill rotWithShape="1">
          <a:blip r:embed="rId3">
            <a:extLst>
              <a:ext uri="{28A0092B-C50C-407E-A947-70E740481C1C}">
                <a14:useLocalDpi xmlns:a14="http://schemas.microsoft.com/office/drawing/2010/main" val="0"/>
              </a:ext>
            </a:extLst>
          </a:blip>
          <a:srcRect r="56549"/>
          <a:stretch/>
        </p:blipFill>
        <p:spPr bwMode="auto">
          <a:xfrm>
            <a:off x="2699792" y="1988840"/>
            <a:ext cx="3744415" cy="3804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084168" y="4221088"/>
            <a:ext cx="792088"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41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ill Sans MT" charset="0"/>
                <a:ea typeface="Gill Sans MT" charset="0"/>
                <a:cs typeface="Gill Sans MT" charset="0"/>
              </a:rPr>
              <a:t>Reliable Data Transfer</a:t>
            </a:r>
            <a:br>
              <a:rPr lang="en-US" dirty="0">
                <a:latin typeface="Gill Sans MT" charset="0"/>
                <a:ea typeface="Gill Sans MT" charset="0"/>
                <a:cs typeface="Gill Sans MT" charset="0"/>
              </a:rPr>
            </a:br>
            <a:r>
              <a:rPr lang="en-US" sz="2800" dirty="0">
                <a:solidFill>
                  <a:srgbClr val="666666"/>
                </a:solidFill>
                <a:latin typeface="Gill Sans MT" charset="0"/>
                <a:ea typeface="Gill Sans MT" charset="0"/>
                <a:cs typeface="Gill Sans MT" charset="0"/>
              </a:rPr>
              <a:t>Perspective: Transport Layer</a:t>
            </a:r>
          </a:p>
        </p:txBody>
      </p:sp>
      <p:pic>
        <p:nvPicPr>
          <p:cNvPr id="5" name="Picture 5" descr="rdt_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51732"/>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39552" y="5879013"/>
            <a:ext cx="3046731" cy="646331"/>
          </a:xfrm>
          <a:prstGeom prst="rect">
            <a:avLst/>
          </a:prstGeom>
          <a:noFill/>
        </p:spPr>
        <p:txBody>
          <a:bodyPr wrap="none" rtlCol="0">
            <a:spAutoFit/>
          </a:bodyPr>
          <a:lstStyle/>
          <a:p>
            <a:r>
              <a:rPr lang="en-US" dirty="0" err="1">
                <a:latin typeface="Courier" charset="0"/>
                <a:ea typeface="Courier" charset="0"/>
                <a:cs typeface="Courier" charset="0"/>
              </a:rPr>
              <a:t>rdt</a:t>
            </a:r>
            <a:r>
              <a:rPr lang="en-US" dirty="0">
                <a:latin typeface="Gill Sans MT" charset="0"/>
                <a:ea typeface="Gill Sans MT" charset="0"/>
                <a:cs typeface="Gill Sans MT" charset="0"/>
              </a:rPr>
              <a:t>: Reliable Data Transfer</a:t>
            </a:r>
          </a:p>
          <a:p>
            <a:r>
              <a:rPr lang="en-US" dirty="0" err="1">
                <a:latin typeface="Courier" charset="0"/>
                <a:ea typeface="Courier" charset="0"/>
                <a:cs typeface="Courier" charset="0"/>
              </a:rPr>
              <a:t>udt</a:t>
            </a:r>
            <a:r>
              <a:rPr lang="en-US" dirty="0">
                <a:latin typeface="Gill Sans MT" charset="0"/>
                <a:ea typeface="Gill Sans MT" charset="0"/>
                <a:cs typeface="Gill Sans MT" charset="0"/>
              </a:rPr>
              <a:t>: Unreliable Data Transfer</a:t>
            </a:r>
          </a:p>
        </p:txBody>
      </p:sp>
    </p:spTree>
    <p:extLst>
      <p:ext uri="{BB962C8B-B14F-4D97-AF65-F5344CB8AC3E}">
        <p14:creationId xmlns:p14="http://schemas.microsoft.com/office/powerpoint/2010/main" val="81574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1" name="Picture 3" descr="rdt_pa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934419"/>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 Box 4"/>
          <p:cNvSpPr txBox="1">
            <a:spLocks noChangeArrowheads="1"/>
          </p:cNvSpPr>
          <p:nvPr/>
        </p:nvSpPr>
        <p:spPr bwMode="auto">
          <a:xfrm>
            <a:off x="1017588" y="3388444"/>
            <a:ext cx="846137"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a:solidFill>
                  <a:srgbClr val="000099"/>
                </a:solidFill>
                <a:latin typeface="Arial" charset="0"/>
              </a:rPr>
              <a:t>send</a:t>
            </a:r>
          </a:p>
          <a:p>
            <a:pPr>
              <a:defRPr/>
            </a:pPr>
            <a:r>
              <a:rPr lang="en-US" sz="2400">
                <a:solidFill>
                  <a:srgbClr val="000099"/>
                </a:solidFill>
                <a:latin typeface="Arial" charset="0"/>
              </a:rPr>
              <a:t>side</a:t>
            </a:r>
          </a:p>
        </p:txBody>
      </p:sp>
      <p:sp>
        <p:nvSpPr>
          <p:cNvPr id="24584" name="Text Box 5"/>
          <p:cNvSpPr txBox="1">
            <a:spLocks noChangeArrowheads="1"/>
          </p:cNvSpPr>
          <p:nvPr/>
        </p:nvSpPr>
        <p:spPr bwMode="auto">
          <a:xfrm>
            <a:off x="7192963" y="3397969"/>
            <a:ext cx="1168400"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a:solidFill>
                  <a:srgbClr val="000099"/>
                </a:solidFill>
                <a:latin typeface="Arial" charset="0"/>
              </a:rPr>
              <a:t>receive</a:t>
            </a:r>
          </a:p>
          <a:p>
            <a:pPr>
              <a:defRPr/>
            </a:pPr>
            <a:r>
              <a:rPr lang="en-US" sz="2400">
                <a:solidFill>
                  <a:srgbClr val="000099"/>
                </a:solidFill>
                <a:latin typeface="Arial" charset="0"/>
              </a:rPr>
              <a:t>side</a:t>
            </a:r>
          </a:p>
        </p:txBody>
      </p:sp>
      <p:grpSp>
        <p:nvGrpSpPr>
          <p:cNvPr id="283654" name="Group 6"/>
          <p:cNvGrpSpPr>
            <a:grpSpLocks/>
          </p:cNvGrpSpPr>
          <p:nvPr/>
        </p:nvGrpSpPr>
        <p:grpSpPr bwMode="auto">
          <a:xfrm>
            <a:off x="381001" y="1742206"/>
            <a:ext cx="3811588" cy="1416050"/>
            <a:chOff x="240" y="920"/>
            <a:chExt cx="2401" cy="892"/>
          </a:xfrm>
        </p:grpSpPr>
        <p:sp>
          <p:nvSpPr>
            <p:cNvPr id="24601" name="Text Box 7"/>
            <p:cNvSpPr txBox="1">
              <a:spLocks noChangeArrowheads="1"/>
            </p:cNvSpPr>
            <p:nvPr/>
          </p:nvSpPr>
          <p:spPr bwMode="auto">
            <a:xfrm>
              <a:off x="240" y="920"/>
              <a:ext cx="2401"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rdt_send</a:t>
              </a:r>
              <a:r>
                <a:rPr lang="en-US" sz="1800" b="1" dirty="0">
                  <a:solidFill>
                    <a:srgbClr val="FF0000"/>
                  </a:solidFill>
                  <a:latin typeface="Courier New" charset="0"/>
                </a:rPr>
                <a:t>():</a:t>
              </a:r>
              <a:r>
                <a:rPr lang="en-US" sz="1800" dirty="0">
                  <a:latin typeface="Gill Sans MT" charset="0"/>
                  <a:ea typeface="Gill Sans MT" charset="0"/>
                  <a:cs typeface="Gill Sans MT" charset="0"/>
                </a:rPr>
                <a:t> called from above, (e.g., by app.). Passed data to </a:t>
              </a:r>
            </a:p>
            <a:p>
              <a:pPr>
                <a:defRPr/>
              </a:pPr>
              <a:r>
                <a:rPr lang="en-US" sz="1800" dirty="0">
                  <a:latin typeface="Gill Sans MT" charset="0"/>
                  <a:ea typeface="Gill Sans MT" charset="0"/>
                  <a:cs typeface="Gill Sans MT" charset="0"/>
                </a:rPr>
                <a:t>deliver to receiver upper layer</a:t>
              </a:r>
              <a:endParaRPr lang="en-US" sz="2400" dirty="0">
                <a:latin typeface="Gill Sans MT" charset="0"/>
                <a:ea typeface="Gill Sans MT" charset="0"/>
                <a:cs typeface="Gill Sans MT" charset="0"/>
              </a:endParaRPr>
            </a:p>
          </p:txBody>
        </p:sp>
        <p:grpSp>
          <p:nvGrpSpPr>
            <p:cNvPr id="39961" name="Group 8"/>
            <p:cNvGrpSpPr>
              <a:grpSpLocks/>
            </p:cNvGrpSpPr>
            <p:nvPr/>
          </p:nvGrpSpPr>
          <p:grpSpPr bwMode="auto">
            <a:xfrm>
              <a:off x="240" y="930"/>
              <a:ext cx="2370" cy="882"/>
              <a:chOff x="240" y="942"/>
              <a:chExt cx="2370" cy="882"/>
            </a:xfrm>
          </p:grpSpPr>
          <p:sp>
            <p:nvSpPr>
              <p:cNvPr id="24603"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604" name="Rectangle 10"/>
              <p:cNvSpPr>
                <a:spLocks noChangeArrowheads="1"/>
              </p:cNvSpPr>
              <p:nvPr/>
            </p:nvSpPr>
            <p:spPr bwMode="auto">
              <a:xfrm>
                <a:off x="240" y="942"/>
                <a:ext cx="2370" cy="558"/>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grpSp>
      <p:grpSp>
        <p:nvGrpSpPr>
          <p:cNvPr id="283659" name="Group 11"/>
          <p:cNvGrpSpPr>
            <a:grpSpLocks/>
          </p:cNvGrpSpPr>
          <p:nvPr/>
        </p:nvGrpSpPr>
        <p:grpSpPr bwMode="auto">
          <a:xfrm>
            <a:off x="276225" y="4663206"/>
            <a:ext cx="3762375" cy="1862138"/>
            <a:chOff x="174" y="2760"/>
            <a:chExt cx="2370" cy="1173"/>
          </a:xfrm>
        </p:grpSpPr>
        <p:sp>
          <p:nvSpPr>
            <p:cNvPr id="24597" name="Text Box 12"/>
            <p:cNvSpPr txBox="1">
              <a:spLocks noChangeArrowheads="1"/>
            </p:cNvSpPr>
            <p:nvPr/>
          </p:nvSpPr>
          <p:spPr bwMode="auto">
            <a:xfrm>
              <a:off x="233" y="3356"/>
              <a:ext cx="2144"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udt_send</a:t>
              </a:r>
              <a:r>
                <a:rPr lang="en-US" sz="1800" b="1" dirty="0">
                  <a:solidFill>
                    <a:srgbClr val="FF0000"/>
                  </a:solidFill>
                  <a:latin typeface="Courier New" charset="0"/>
                </a:rPr>
                <a:t>():</a:t>
              </a:r>
              <a:r>
                <a:rPr lang="en-US" sz="1800" dirty="0">
                  <a:latin typeface="Times New Roman" charset="0"/>
                </a:rPr>
                <a:t> </a:t>
              </a:r>
              <a:r>
                <a:rPr lang="en-US" sz="1800" dirty="0">
                  <a:latin typeface="Gill Sans MT" charset="0"/>
                  <a:ea typeface="Gill Sans MT" charset="0"/>
                  <a:cs typeface="Gill Sans MT" charset="0"/>
                </a:rPr>
                <a:t>called by </a:t>
              </a:r>
              <a:r>
                <a:rPr lang="en-US" sz="1800" dirty="0" err="1">
                  <a:latin typeface="Gill Sans MT" charset="0"/>
                  <a:ea typeface="Gill Sans MT" charset="0"/>
                  <a:cs typeface="Gill Sans MT" charset="0"/>
                </a:rPr>
                <a:t>rdt</a:t>
              </a:r>
              <a:r>
                <a:rPr lang="en-US" sz="1800" dirty="0">
                  <a:latin typeface="Gill Sans MT" charset="0"/>
                  <a:ea typeface="Gill Sans MT" charset="0"/>
                  <a:cs typeface="Gill Sans MT" charset="0"/>
                </a:rPr>
                <a:t>,</a:t>
              </a:r>
            </a:p>
            <a:p>
              <a:pPr>
                <a:defRPr/>
              </a:pPr>
              <a:r>
                <a:rPr lang="en-US" sz="1800" dirty="0">
                  <a:latin typeface="Gill Sans MT" charset="0"/>
                  <a:ea typeface="Gill Sans MT" charset="0"/>
                  <a:cs typeface="Gill Sans MT" charset="0"/>
                </a:rPr>
                <a:t>to transfer packet over </a:t>
              </a:r>
            </a:p>
            <a:p>
              <a:pPr>
                <a:defRPr/>
              </a:pPr>
              <a:r>
                <a:rPr lang="en-US" sz="1800" dirty="0">
                  <a:latin typeface="Gill Sans MT" charset="0"/>
                  <a:ea typeface="Gill Sans MT" charset="0"/>
                  <a:cs typeface="Gill Sans MT" charset="0"/>
                </a:rPr>
                <a:t>unreliable channel to receiver</a:t>
              </a:r>
              <a:endParaRPr lang="en-US" sz="2400" dirty="0">
                <a:latin typeface="Gill Sans MT" charset="0"/>
                <a:ea typeface="Gill Sans MT" charset="0"/>
                <a:cs typeface="Gill Sans MT" charset="0"/>
              </a:endParaRPr>
            </a:p>
          </p:txBody>
        </p:sp>
        <p:grpSp>
          <p:nvGrpSpPr>
            <p:cNvPr id="39957" name="Group 13"/>
            <p:cNvGrpSpPr>
              <a:grpSpLocks/>
            </p:cNvGrpSpPr>
            <p:nvPr/>
          </p:nvGrpSpPr>
          <p:grpSpPr bwMode="auto">
            <a:xfrm>
              <a:off x="174" y="2760"/>
              <a:ext cx="2370" cy="1170"/>
              <a:chOff x="174" y="2760"/>
              <a:chExt cx="2370" cy="1170"/>
            </a:xfrm>
          </p:grpSpPr>
          <p:sp>
            <p:nvSpPr>
              <p:cNvPr id="24599"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600" name="Rectangle 15"/>
              <p:cNvSpPr>
                <a:spLocks noChangeArrowheads="1"/>
              </p:cNvSpPr>
              <p:nvPr/>
            </p:nvSpPr>
            <p:spPr bwMode="auto">
              <a:xfrm>
                <a:off x="174" y="3372"/>
                <a:ext cx="2370" cy="558"/>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grpSp>
      <p:grpSp>
        <p:nvGrpSpPr>
          <p:cNvPr id="283664" name="Group 16"/>
          <p:cNvGrpSpPr>
            <a:grpSpLocks/>
          </p:cNvGrpSpPr>
          <p:nvPr/>
        </p:nvGrpSpPr>
        <p:grpSpPr bwMode="auto">
          <a:xfrm>
            <a:off x="5019676" y="4644156"/>
            <a:ext cx="3868738" cy="1647825"/>
            <a:chOff x="3162" y="2748"/>
            <a:chExt cx="2437" cy="1038"/>
          </a:xfrm>
        </p:grpSpPr>
        <p:sp>
          <p:nvSpPr>
            <p:cNvPr id="24593" name="Text Box 17"/>
            <p:cNvSpPr txBox="1">
              <a:spLocks noChangeArrowheads="1"/>
            </p:cNvSpPr>
            <p:nvPr/>
          </p:nvSpPr>
          <p:spPr bwMode="auto">
            <a:xfrm>
              <a:off x="3162" y="3368"/>
              <a:ext cx="2437"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rdt_rcv</a:t>
              </a:r>
              <a:r>
                <a:rPr lang="en-US" sz="1800" b="1" dirty="0">
                  <a:solidFill>
                    <a:srgbClr val="FF0000"/>
                  </a:solidFill>
                  <a:latin typeface="Courier New" charset="0"/>
                </a:rPr>
                <a:t>():</a:t>
              </a:r>
              <a:r>
                <a:rPr lang="en-US" sz="1800" dirty="0">
                  <a:latin typeface="Times New Roman" charset="0"/>
                </a:rPr>
                <a:t> </a:t>
              </a:r>
              <a:r>
                <a:rPr lang="en-US" sz="1800" dirty="0">
                  <a:latin typeface="Gill Sans MT" charset="0"/>
                  <a:ea typeface="Gill Sans MT" charset="0"/>
                  <a:cs typeface="Gill Sans MT" charset="0"/>
                </a:rPr>
                <a:t>called when packet arrives on </a:t>
              </a:r>
              <a:r>
                <a:rPr lang="en-US" sz="1800" dirty="0" err="1">
                  <a:latin typeface="Gill Sans MT" charset="0"/>
                  <a:ea typeface="Gill Sans MT" charset="0"/>
                  <a:cs typeface="Gill Sans MT" charset="0"/>
                </a:rPr>
                <a:t>rcv</a:t>
              </a:r>
              <a:r>
                <a:rPr lang="en-US" sz="1800" dirty="0">
                  <a:latin typeface="Gill Sans MT" charset="0"/>
                  <a:ea typeface="Gill Sans MT" charset="0"/>
                  <a:cs typeface="Gill Sans MT" charset="0"/>
                </a:rPr>
                <a:t>-side of channel</a:t>
              </a:r>
              <a:endParaRPr lang="en-US" sz="2400" dirty="0">
                <a:latin typeface="Gill Sans MT" charset="0"/>
                <a:ea typeface="Gill Sans MT" charset="0"/>
                <a:cs typeface="Gill Sans MT" charset="0"/>
              </a:endParaRPr>
            </a:p>
          </p:txBody>
        </p:sp>
        <p:grpSp>
          <p:nvGrpSpPr>
            <p:cNvPr id="39953" name="Group 18"/>
            <p:cNvGrpSpPr>
              <a:grpSpLocks/>
            </p:cNvGrpSpPr>
            <p:nvPr/>
          </p:nvGrpSpPr>
          <p:grpSpPr bwMode="auto">
            <a:xfrm>
              <a:off x="3162" y="2748"/>
              <a:ext cx="2370" cy="1038"/>
              <a:chOff x="3162" y="2748"/>
              <a:chExt cx="2370" cy="1038"/>
            </a:xfrm>
          </p:grpSpPr>
          <p:sp>
            <p:nvSpPr>
              <p:cNvPr id="24595"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596" name="Rectangle 20"/>
              <p:cNvSpPr>
                <a:spLocks noChangeArrowheads="1"/>
              </p:cNvSpPr>
              <p:nvPr/>
            </p:nvSpPr>
            <p:spPr bwMode="auto">
              <a:xfrm>
                <a:off x="3162" y="3390"/>
                <a:ext cx="2370" cy="396"/>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grpSp>
      <p:grpSp>
        <p:nvGrpSpPr>
          <p:cNvPr id="283669" name="Group 21"/>
          <p:cNvGrpSpPr>
            <a:grpSpLocks/>
          </p:cNvGrpSpPr>
          <p:nvPr/>
        </p:nvGrpSpPr>
        <p:grpSpPr bwMode="auto">
          <a:xfrm>
            <a:off x="4981575" y="1751731"/>
            <a:ext cx="3762375" cy="1349375"/>
            <a:chOff x="3138" y="926"/>
            <a:chExt cx="2370" cy="850"/>
          </a:xfrm>
        </p:grpSpPr>
        <p:sp>
          <p:nvSpPr>
            <p:cNvPr id="24589" name="Text Box 22"/>
            <p:cNvSpPr txBox="1">
              <a:spLocks noChangeArrowheads="1"/>
            </p:cNvSpPr>
            <p:nvPr/>
          </p:nvSpPr>
          <p:spPr bwMode="auto">
            <a:xfrm>
              <a:off x="3215" y="926"/>
              <a:ext cx="2078" cy="40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b="1" dirty="0" err="1">
                  <a:solidFill>
                    <a:srgbClr val="FF0000"/>
                  </a:solidFill>
                  <a:latin typeface="Courier New" charset="0"/>
                </a:rPr>
                <a:t>deliver_data</a:t>
              </a:r>
              <a:r>
                <a:rPr lang="en-US" sz="1800" b="1" dirty="0">
                  <a:solidFill>
                    <a:srgbClr val="FF0000"/>
                  </a:solidFill>
                  <a:latin typeface="Courier New" charset="0"/>
                </a:rPr>
                <a:t>():</a:t>
              </a:r>
              <a:r>
                <a:rPr lang="en-US" sz="1800" dirty="0">
                  <a:latin typeface="Times New Roman" charset="0"/>
                </a:rPr>
                <a:t> </a:t>
              </a:r>
              <a:r>
                <a:rPr lang="en-US" sz="1800" dirty="0">
                  <a:latin typeface="Gill Sans MT" charset="0"/>
                  <a:ea typeface="Gill Sans MT" charset="0"/>
                  <a:cs typeface="Gill Sans MT" charset="0"/>
                </a:rPr>
                <a:t>called by </a:t>
              </a:r>
              <a:r>
                <a:rPr lang="en-US" sz="1800" b="1" dirty="0" err="1">
                  <a:latin typeface="Gill Sans MT" charset="0"/>
                  <a:ea typeface="Gill Sans MT" charset="0"/>
                  <a:cs typeface="Gill Sans MT" charset="0"/>
                </a:rPr>
                <a:t>rdt</a:t>
              </a:r>
              <a:r>
                <a:rPr lang="en-US" sz="1800" dirty="0">
                  <a:latin typeface="Gill Sans MT" charset="0"/>
                  <a:ea typeface="Gill Sans MT" charset="0"/>
                  <a:cs typeface="Gill Sans MT" charset="0"/>
                </a:rPr>
                <a:t> to deliver data to upper</a:t>
              </a:r>
              <a:endParaRPr lang="en-US" sz="2400" dirty="0">
                <a:latin typeface="Gill Sans MT" charset="0"/>
                <a:ea typeface="Gill Sans MT" charset="0"/>
                <a:cs typeface="Gill Sans MT" charset="0"/>
              </a:endParaRPr>
            </a:p>
          </p:txBody>
        </p:sp>
        <p:grpSp>
          <p:nvGrpSpPr>
            <p:cNvPr id="39949" name="Group 23"/>
            <p:cNvGrpSpPr>
              <a:grpSpLocks/>
            </p:cNvGrpSpPr>
            <p:nvPr/>
          </p:nvGrpSpPr>
          <p:grpSpPr bwMode="auto">
            <a:xfrm>
              <a:off x="3138" y="942"/>
              <a:ext cx="2370" cy="834"/>
              <a:chOff x="3138" y="942"/>
              <a:chExt cx="2370" cy="834"/>
            </a:xfrm>
          </p:grpSpPr>
          <p:sp>
            <p:nvSpPr>
              <p:cNvPr id="24591"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sp>
            <p:nvSpPr>
              <p:cNvPr id="24592" name="Rectangle 25"/>
              <p:cNvSpPr>
                <a:spLocks noChangeArrowheads="1"/>
              </p:cNvSpPr>
              <p:nvPr/>
            </p:nvSpPr>
            <p:spPr bwMode="auto">
              <a:xfrm>
                <a:off x="3138" y="942"/>
                <a:ext cx="2370" cy="396"/>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ea typeface="ＭＳ Ｐゴシック" charset="0"/>
                </a:endParaRPr>
              </a:p>
            </p:txBody>
          </p:sp>
        </p:grpSp>
      </p:grpSp>
      <p:sp>
        <p:nvSpPr>
          <p:cNvPr id="31" name="Title 1"/>
          <p:cNvSpPr>
            <a:spLocks noGrp="1"/>
          </p:cNvSpPr>
          <p:nvPr>
            <p:ph type="ctrTitle"/>
          </p:nvPr>
        </p:nvSpPr>
        <p:spPr>
          <a:xfrm>
            <a:off x="395536" y="548680"/>
            <a:ext cx="6768752" cy="1152128"/>
          </a:xfrm>
        </p:spPr>
        <p:txBody>
          <a:bodyPr/>
          <a:lstStyle/>
          <a:p>
            <a:r>
              <a:rPr lang="en-US" dirty="0">
                <a:latin typeface="Gill Sans MT" charset="0"/>
                <a:ea typeface="Gill Sans MT" charset="0"/>
                <a:cs typeface="Gill Sans MT" charset="0"/>
              </a:rPr>
              <a:t>Reliable Data Transfer</a:t>
            </a:r>
            <a:br>
              <a:rPr lang="en-US" dirty="0">
                <a:latin typeface="Gill Sans MT" charset="0"/>
                <a:ea typeface="Gill Sans MT" charset="0"/>
                <a:cs typeface="Gill Sans MT" charset="0"/>
              </a:rPr>
            </a:br>
            <a:r>
              <a:rPr lang="en-US" sz="2800" dirty="0">
                <a:solidFill>
                  <a:srgbClr val="666666"/>
                </a:solidFill>
                <a:latin typeface="Gill Sans MT" charset="0"/>
                <a:ea typeface="Gill Sans MT" charset="0"/>
                <a:cs typeface="Gill Sans MT" charset="0"/>
              </a:rPr>
              <a:t>Perspective: Transport Layer</a:t>
            </a:r>
          </a:p>
        </p:txBody>
      </p:sp>
    </p:spTree>
    <p:extLst>
      <p:ext uri="{BB962C8B-B14F-4D97-AF65-F5344CB8AC3E}">
        <p14:creationId xmlns:p14="http://schemas.microsoft.com/office/powerpoint/2010/main" val="946829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3654"/>
                                        </p:tgtEl>
                                        <p:attrNameLst>
                                          <p:attrName>style.visibility</p:attrName>
                                        </p:attrNameLst>
                                      </p:cBhvr>
                                      <p:to>
                                        <p:strVal val="visible"/>
                                      </p:to>
                                    </p:set>
                                    <p:anim calcmode="lin" valueType="num">
                                      <p:cBhvr additive="base">
                                        <p:cTn id="7" dur="500" fill="hold"/>
                                        <p:tgtEl>
                                          <p:spTgt spid="283654"/>
                                        </p:tgtEl>
                                        <p:attrNameLst>
                                          <p:attrName>ppt_x</p:attrName>
                                        </p:attrNameLst>
                                      </p:cBhvr>
                                      <p:tavLst>
                                        <p:tav tm="0">
                                          <p:val>
                                            <p:strVal val="0-#ppt_w/2"/>
                                          </p:val>
                                        </p:tav>
                                        <p:tav tm="100000">
                                          <p:val>
                                            <p:strVal val="#ppt_x"/>
                                          </p:val>
                                        </p:tav>
                                      </p:tavLst>
                                    </p:anim>
                                    <p:anim calcmode="lin" valueType="num">
                                      <p:cBhvr additive="base">
                                        <p:cTn id="8" dur="500" fill="hold"/>
                                        <p:tgtEl>
                                          <p:spTgt spid="2836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3659"/>
                                        </p:tgtEl>
                                        <p:attrNameLst>
                                          <p:attrName>style.visibility</p:attrName>
                                        </p:attrNameLst>
                                      </p:cBhvr>
                                      <p:to>
                                        <p:strVal val="visible"/>
                                      </p:to>
                                    </p:set>
                                    <p:anim calcmode="lin" valueType="num">
                                      <p:cBhvr additive="base">
                                        <p:cTn id="13" dur="500" fill="hold"/>
                                        <p:tgtEl>
                                          <p:spTgt spid="283659"/>
                                        </p:tgtEl>
                                        <p:attrNameLst>
                                          <p:attrName>ppt_x</p:attrName>
                                        </p:attrNameLst>
                                      </p:cBhvr>
                                      <p:tavLst>
                                        <p:tav tm="0">
                                          <p:val>
                                            <p:strVal val="0-#ppt_w/2"/>
                                          </p:val>
                                        </p:tav>
                                        <p:tav tm="100000">
                                          <p:val>
                                            <p:strVal val="#ppt_x"/>
                                          </p:val>
                                        </p:tav>
                                      </p:tavLst>
                                    </p:anim>
                                    <p:anim calcmode="lin" valueType="num">
                                      <p:cBhvr additive="base">
                                        <p:cTn id="14" dur="500" fill="hold"/>
                                        <p:tgtEl>
                                          <p:spTgt spid="2836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83664"/>
                                        </p:tgtEl>
                                        <p:attrNameLst>
                                          <p:attrName>style.visibility</p:attrName>
                                        </p:attrNameLst>
                                      </p:cBhvr>
                                      <p:to>
                                        <p:strVal val="visible"/>
                                      </p:to>
                                    </p:set>
                                    <p:anim calcmode="lin" valueType="num">
                                      <p:cBhvr additive="base">
                                        <p:cTn id="19" dur="500" fill="hold"/>
                                        <p:tgtEl>
                                          <p:spTgt spid="283664"/>
                                        </p:tgtEl>
                                        <p:attrNameLst>
                                          <p:attrName>ppt_x</p:attrName>
                                        </p:attrNameLst>
                                      </p:cBhvr>
                                      <p:tavLst>
                                        <p:tav tm="0">
                                          <p:val>
                                            <p:strVal val="1+#ppt_w/2"/>
                                          </p:val>
                                        </p:tav>
                                        <p:tav tm="100000">
                                          <p:val>
                                            <p:strVal val="#ppt_x"/>
                                          </p:val>
                                        </p:tav>
                                      </p:tavLst>
                                    </p:anim>
                                    <p:anim calcmode="lin" valueType="num">
                                      <p:cBhvr additive="base">
                                        <p:cTn id="20" dur="500" fill="hold"/>
                                        <p:tgtEl>
                                          <p:spTgt spid="2836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83669"/>
                                        </p:tgtEl>
                                        <p:attrNameLst>
                                          <p:attrName>style.visibility</p:attrName>
                                        </p:attrNameLst>
                                      </p:cBhvr>
                                      <p:to>
                                        <p:strVal val="visible"/>
                                      </p:to>
                                    </p:set>
                                    <p:anim calcmode="lin" valueType="num">
                                      <p:cBhvr additive="base">
                                        <p:cTn id="25" dur="500" fill="hold"/>
                                        <p:tgtEl>
                                          <p:spTgt spid="283669"/>
                                        </p:tgtEl>
                                        <p:attrNameLst>
                                          <p:attrName>ppt_x</p:attrName>
                                        </p:attrNameLst>
                                      </p:cBhvr>
                                      <p:tavLst>
                                        <p:tav tm="0">
                                          <p:val>
                                            <p:strVal val="1+#ppt_w/2"/>
                                          </p:val>
                                        </p:tav>
                                        <p:tav tm="100000">
                                          <p:val>
                                            <p:strVal val="#ppt_x"/>
                                          </p:val>
                                        </p:tav>
                                      </p:tavLst>
                                    </p:anim>
                                    <p:anim calcmode="lin" valueType="num">
                                      <p:cBhvr additive="base">
                                        <p:cTn id="26" dur="500" fill="hold"/>
                                        <p:tgtEl>
                                          <p:spTgt spid="283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E732-0A42-1248-B8E7-FD7284A400D7}"/>
              </a:ext>
            </a:extLst>
          </p:cNvPr>
          <p:cNvSpPr>
            <a:spLocks noGrp="1"/>
          </p:cNvSpPr>
          <p:nvPr>
            <p:ph type="ctrTitle"/>
          </p:nvPr>
        </p:nvSpPr>
        <p:spPr/>
        <p:txBody>
          <a:bodyPr/>
          <a:lstStyle/>
          <a:p>
            <a:r>
              <a:rPr lang="en-GB" dirty="0">
                <a:latin typeface="Gill Sans MT" panose="020B0502020104020203" pitchFamily="34" charset="77"/>
              </a:rPr>
              <a:t>Transmission Control Protocol</a:t>
            </a:r>
            <a:br>
              <a:rPr lang="en-GB" dirty="0">
                <a:latin typeface="Gill Sans MT" panose="020B0502020104020203" pitchFamily="34" charset="77"/>
              </a:rPr>
            </a:br>
            <a:r>
              <a:rPr lang="en-GB" dirty="0">
                <a:solidFill>
                  <a:srgbClr val="666666"/>
                </a:solidFill>
                <a:latin typeface="Gill Sans MT" panose="020B0502020104020203" pitchFamily="34" charset="77"/>
              </a:rPr>
              <a:t>Overview</a:t>
            </a:r>
          </a:p>
        </p:txBody>
      </p:sp>
    </p:spTree>
    <p:extLst>
      <p:ext uri="{BB962C8B-B14F-4D97-AF65-F5344CB8AC3E}">
        <p14:creationId xmlns:p14="http://schemas.microsoft.com/office/powerpoint/2010/main" val="225340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ctrTitle"/>
          </p:nvPr>
        </p:nvSpPr>
        <p:spPr/>
        <p:txBody>
          <a:bodyPr/>
          <a:lstStyle/>
          <a:p>
            <a:pPr>
              <a:defRPr/>
            </a:pPr>
            <a:r>
              <a:rPr lang="en-US" dirty="0">
                <a:latin typeface="Gill Sans MT" panose="020B0502020104020203" pitchFamily="34" charset="77"/>
              </a:rPr>
              <a:t>TCP: Overview  </a:t>
            </a:r>
            <a:br>
              <a:rPr lang="en-US" dirty="0">
                <a:latin typeface="Gill Sans MT" panose="020B0502020104020203" pitchFamily="34" charset="77"/>
              </a:rPr>
            </a:br>
            <a:r>
              <a:rPr lang="en-US" sz="2400" dirty="0">
                <a:solidFill>
                  <a:schemeClr val="tx1">
                    <a:lumMod val="65000"/>
                    <a:lumOff val="35000"/>
                  </a:schemeClr>
                </a:solidFill>
                <a:latin typeface="Gill Sans MT" panose="020B0502020104020203" pitchFamily="34" charset="77"/>
              </a:rPr>
              <a:t>RFCs: 793,1122,1323, 2018, 2581</a:t>
            </a:r>
            <a:endParaRPr lang="en-US" dirty="0">
              <a:solidFill>
                <a:schemeClr val="tx1">
                  <a:lumMod val="65000"/>
                  <a:lumOff val="35000"/>
                </a:schemeClr>
              </a:solidFill>
              <a:latin typeface="Gill Sans MT" panose="020B0502020104020203" pitchFamily="34" charset="77"/>
            </a:endParaRPr>
          </a:p>
        </p:txBody>
      </p:sp>
      <p:sp>
        <p:nvSpPr>
          <p:cNvPr id="58374" name="Rectangle 4"/>
          <p:cNvSpPr>
            <a:spLocks noGrp="1" noChangeArrowheads="1"/>
          </p:cNvSpPr>
          <p:nvPr>
            <p:ph type="body" sz="half" idx="4294967295"/>
          </p:nvPr>
        </p:nvSpPr>
        <p:spPr>
          <a:xfrm>
            <a:off x="395536" y="1844824"/>
            <a:ext cx="8352928" cy="4648200"/>
          </a:xfrm>
          <a:prstGeom prst="rect">
            <a:avLst/>
          </a:prstGeom>
        </p:spPr>
        <p:txBody>
          <a:bodyPr/>
          <a:lstStyle/>
          <a:p>
            <a:r>
              <a:rPr lang="en-US" altLang="x-none" dirty="0">
                <a:solidFill>
                  <a:srgbClr val="CC0000"/>
                </a:solidFill>
                <a:latin typeface="Gill Sans MT" panose="020B0502020104020203" pitchFamily="34" charset="77"/>
                <a:ea typeface="ＭＳ Ｐゴシック" charset="-128"/>
              </a:rPr>
              <a:t>Point-to-point:</a:t>
            </a:r>
          </a:p>
          <a:p>
            <a:pPr lvl="1">
              <a:buFont typeface="Arial" panose="020B0604020202020204" pitchFamily="34" charset="0"/>
              <a:buChar char="•"/>
            </a:pPr>
            <a:r>
              <a:rPr lang="en-US" altLang="x-none" dirty="0">
                <a:latin typeface="Gill Sans MT" panose="020B0502020104020203" pitchFamily="34" charset="77"/>
                <a:ea typeface="ＭＳ Ｐゴシック" charset="-128"/>
              </a:rPr>
              <a:t>One sender, one receiver</a:t>
            </a:r>
            <a:r>
              <a:rPr lang="en-US" altLang="x-none" dirty="0">
                <a:solidFill>
                  <a:srgbClr val="FF0000"/>
                </a:solidFill>
                <a:latin typeface="Gill Sans MT" panose="020B0502020104020203" pitchFamily="34" charset="77"/>
                <a:ea typeface="ＭＳ Ｐゴシック" charset="-128"/>
              </a:rPr>
              <a:t> </a:t>
            </a:r>
          </a:p>
          <a:p>
            <a:r>
              <a:rPr lang="en-US" altLang="x-none" dirty="0">
                <a:solidFill>
                  <a:srgbClr val="CC0000"/>
                </a:solidFill>
                <a:latin typeface="Gill Sans MT" panose="020B0502020104020203" pitchFamily="34" charset="77"/>
                <a:ea typeface="ＭＳ Ｐゴシック" charset="-128"/>
              </a:rPr>
              <a:t>Reliable, in-order </a:t>
            </a:r>
            <a:r>
              <a:rPr lang="en-US" altLang="x-none" i="1" dirty="0">
                <a:solidFill>
                  <a:srgbClr val="CC0000"/>
                </a:solidFill>
                <a:latin typeface="Gill Sans MT" panose="020B0502020104020203" pitchFamily="34" charset="77"/>
                <a:ea typeface="ＭＳ Ｐゴシック" charset="-128"/>
              </a:rPr>
              <a:t>byte steam:</a:t>
            </a:r>
          </a:p>
          <a:p>
            <a:pPr lvl="1">
              <a:buFont typeface="Arial" panose="020B0604020202020204" pitchFamily="34" charset="0"/>
              <a:buChar char="•"/>
            </a:pPr>
            <a:r>
              <a:rPr lang="en-US" altLang="x-none" dirty="0">
                <a:latin typeface="Gill Sans MT" panose="020B0502020104020203" pitchFamily="34" charset="77"/>
                <a:ea typeface="ＭＳ Ｐゴシック" charset="-128"/>
              </a:rPr>
              <a:t>No </a:t>
            </a:r>
            <a:r>
              <a:rPr lang="ja-JP" altLang="en-US" dirty="0">
                <a:latin typeface="Gill Sans MT" panose="020B0502020104020203" pitchFamily="34" charset="77"/>
                <a:ea typeface="ＭＳ Ｐゴシック" charset="-128"/>
              </a:rPr>
              <a:t>“</a:t>
            </a:r>
            <a:r>
              <a:rPr lang="en-US" altLang="ja-JP" dirty="0">
                <a:latin typeface="Gill Sans MT" panose="020B0502020104020203" pitchFamily="34" charset="77"/>
                <a:ea typeface="ＭＳ Ｐゴシック" charset="-128"/>
              </a:rPr>
              <a:t>message boundaries</a:t>
            </a:r>
            <a:r>
              <a:rPr lang="ja-JP" altLang="en-US" dirty="0">
                <a:latin typeface="Gill Sans MT" panose="020B0502020104020203" pitchFamily="34" charset="77"/>
                <a:ea typeface="ＭＳ Ｐゴシック" charset="-128"/>
              </a:rPr>
              <a:t>”</a:t>
            </a:r>
            <a:endParaRPr lang="en-US" altLang="ja-JP" dirty="0">
              <a:latin typeface="Gill Sans MT" panose="020B0502020104020203" pitchFamily="34" charset="77"/>
              <a:ea typeface="ＭＳ Ｐゴシック" charset="-128"/>
            </a:endParaRPr>
          </a:p>
          <a:p>
            <a:r>
              <a:rPr lang="en-US" altLang="x-none" dirty="0">
                <a:solidFill>
                  <a:srgbClr val="CC0000"/>
                </a:solidFill>
                <a:latin typeface="Gill Sans MT" panose="020B0502020104020203" pitchFamily="34" charset="77"/>
                <a:ea typeface="ＭＳ Ｐゴシック" charset="-128"/>
              </a:rPr>
              <a:t>Pipelined:</a:t>
            </a:r>
          </a:p>
          <a:p>
            <a:pPr lvl="1">
              <a:buFont typeface="Arial" panose="020B0604020202020204" pitchFamily="34" charset="0"/>
              <a:buChar char="•"/>
            </a:pPr>
            <a:r>
              <a:rPr lang="en-US" altLang="x-none" dirty="0">
                <a:latin typeface="Gill Sans MT" panose="020B0502020104020203" pitchFamily="34" charset="77"/>
                <a:ea typeface="ＭＳ Ｐゴシック" charset="-128"/>
              </a:rPr>
              <a:t>TCP congestion and flow control set window size</a:t>
            </a:r>
            <a:endParaRPr lang="en-US" altLang="x-none" i="1" dirty="0">
              <a:latin typeface="Gill Sans MT" panose="020B0502020104020203" pitchFamily="34" charset="77"/>
              <a:ea typeface="ＭＳ Ｐゴシック" charset="-128"/>
            </a:endParaRPr>
          </a:p>
          <a:p>
            <a:endParaRPr lang="en-US" altLang="x-none" dirty="0">
              <a:latin typeface="Gill Sans MT" panose="020B0502020104020203" pitchFamily="34" charset="77"/>
              <a:ea typeface="ＭＳ Ｐゴシック" charset="-128"/>
            </a:endParaRPr>
          </a:p>
        </p:txBody>
      </p:sp>
    </p:spTree>
    <p:extLst>
      <p:ext uri="{BB962C8B-B14F-4D97-AF65-F5344CB8AC3E}">
        <p14:creationId xmlns:p14="http://schemas.microsoft.com/office/powerpoint/2010/main" val="652944102"/>
      </p:ext>
    </p:extLst>
  </p:cSld>
  <p:clrMapOvr>
    <a:masterClrMapping/>
  </p:clrMapOvr>
</p:sld>
</file>

<file path=ppt/theme/theme1.xml><?xml version="1.0" encoding="utf-8"?>
<a:theme xmlns:a="http://schemas.openxmlformats.org/drawingml/2006/main" name="Office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themeOverride>
</file>

<file path=docProps/app.xml><?xml version="1.0" encoding="utf-8"?>
<Properties xmlns="http://schemas.openxmlformats.org/officeDocument/2006/extended-properties" xmlns:vt="http://schemas.openxmlformats.org/officeDocument/2006/docPropsVTypes">
  <TotalTime>673</TotalTime>
  <Words>7096</Words>
  <Application>Microsoft Macintosh PowerPoint</Application>
  <PresentationFormat>On-screen Show (4:3)</PresentationFormat>
  <Paragraphs>877</Paragraphs>
  <Slides>45</Slides>
  <Notes>38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Arial</vt:lpstr>
      <vt:lpstr>Arial Narrow</vt:lpstr>
      <vt:lpstr>Calibri</vt:lpstr>
      <vt:lpstr>Courier</vt:lpstr>
      <vt:lpstr>Courier New</vt:lpstr>
      <vt:lpstr>Courier Std</vt:lpstr>
      <vt:lpstr>Gill Sans MT</vt:lpstr>
      <vt:lpstr>Lato</vt:lpstr>
      <vt:lpstr>Lucida Grande</vt:lpstr>
      <vt:lpstr>Tahoma</vt:lpstr>
      <vt:lpstr>Times New Roman</vt:lpstr>
      <vt:lpstr>Wingdings</vt:lpstr>
      <vt:lpstr>Office Theme</vt:lpstr>
      <vt:lpstr>Slide 2: Text Only</vt:lpstr>
      <vt:lpstr>TCP: Transmission Control Protocol SCC. 203 – Computer Networks</vt:lpstr>
      <vt:lpstr>What layer is ICMP?</vt:lpstr>
      <vt:lpstr>Introduction: Reliable Data Transfer What is reliability?</vt:lpstr>
      <vt:lpstr>Introduction: Reliable Data Transfer  Why is it important?</vt:lpstr>
      <vt:lpstr>Reliable Data Transfer Perspective: Application Layer </vt:lpstr>
      <vt:lpstr>Reliable Data Transfer Perspective: Transport Layer</vt:lpstr>
      <vt:lpstr>Reliable Data Transfer Perspective: Transport Layer</vt:lpstr>
      <vt:lpstr>Transmission Control Protocol Overview</vt:lpstr>
      <vt:lpstr>TCP: Overview   RFCs: 793,1122,1323, 2018, 2581</vt:lpstr>
      <vt:lpstr>TCP: Overview   RFCs: 793,1122,1323, 2018, 2581</vt:lpstr>
      <vt:lpstr>TCP Segment Structure</vt:lpstr>
      <vt:lpstr>TCP Sequence Numbers ACKs</vt:lpstr>
      <vt:lpstr>TCP Sequence Numbers Sliding window</vt:lpstr>
      <vt:lpstr>TCP Sequence Numbers ACKs</vt:lpstr>
      <vt:lpstr>TCP Round Trip Time Timeout</vt:lpstr>
      <vt:lpstr>TCP Round Trip Time Timeout</vt:lpstr>
      <vt:lpstr>TCP Round Trip Time Timeout</vt:lpstr>
      <vt:lpstr>Transmission Control Protocol Reliable Data Transfer</vt:lpstr>
      <vt:lpstr>TCP  Reliable Data Transfer (RDT)</vt:lpstr>
      <vt:lpstr>TCP Sender Events</vt:lpstr>
      <vt:lpstr>TCP Sender Events</vt:lpstr>
      <vt:lpstr>TCP Retransmission Scenarios</vt:lpstr>
      <vt:lpstr>TCP Retransmission Scenarios</vt:lpstr>
      <vt:lpstr>TCP ACK Generation  [RFC 1122, RFC 2581]</vt:lpstr>
      <vt:lpstr>TCP  Fast Retransmit</vt:lpstr>
      <vt:lpstr>TCP  Fast Retransmit</vt:lpstr>
      <vt:lpstr>Transmission Control Protocol Flow Control</vt:lpstr>
      <vt:lpstr>TCP  Flow Control</vt:lpstr>
      <vt:lpstr>TCP  Flow Control</vt:lpstr>
      <vt:lpstr>PowerPoint Presentation</vt:lpstr>
      <vt:lpstr>PowerPoint Presentation</vt:lpstr>
      <vt:lpstr>PowerPoint Presentation</vt:lpstr>
      <vt:lpstr>PowerPoint Presentation</vt:lpstr>
      <vt:lpstr>TCP flow control</vt:lpstr>
      <vt:lpstr>TCP flow control</vt:lpstr>
      <vt:lpstr>TCP connection management</vt:lpstr>
      <vt:lpstr>Agreeing to establish a connection</vt:lpstr>
      <vt:lpstr>2-way handshake scenarios</vt:lpstr>
      <vt:lpstr>2-way handshake scenarios</vt:lpstr>
      <vt:lpstr>2-way handshake scenarios</vt:lpstr>
      <vt:lpstr>TCP 3-way handshake</vt:lpstr>
      <vt:lpstr>TCP  Closing a Connection</vt:lpstr>
      <vt:lpstr>TCP Closing a Connection</vt:lpstr>
      <vt:lpstr>PowerPoint Presentation</vt:lpstr>
      <vt:lpstr>Thanks for listening! Any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Giotsas, Vasileios</cp:lastModifiedBy>
  <cp:revision>147</cp:revision>
  <cp:lastPrinted>2018-02-13T20:01:55Z</cp:lastPrinted>
  <dcterms:created xsi:type="dcterms:W3CDTF">2011-10-31T13:04:17Z</dcterms:created>
  <dcterms:modified xsi:type="dcterms:W3CDTF">2022-02-15T08:58:49Z</dcterms:modified>
</cp:coreProperties>
</file>