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458"/>
  </p:normalViewPr>
  <p:slideViewPr>
    <p:cSldViewPr snapToGrid="0">
      <p:cViewPr varScale="1">
        <p:scale>
          <a:sx n="83" d="100"/>
          <a:sy n="83" d="100"/>
        </p:scale>
        <p:origin x="1696" y="200"/>
      </p:cViewPr>
      <p:guideLst/>
    </p:cSldViewPr>
  </p:slideViewPr>
  <p:notesTextViewPr>
    <p:cViewPr>
      <p:scale>
        <a:sx n="1" d="1"/>
        <a:sy n="1" d="1"/>
      </p:scale>
      <p:origin x="0" y="-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65FAF-76FC-EA4B-BE68-13EFDF55B495}" type="doc">
      <dgm:prSet loTypeId="urn:microsoft.com/office/officeart/2005/8/layout/hList6" loCatId="" qsTypeId="urn:microsoft.com/office/officeart/2005/8/quickstyle/simple1" qsCatId="simple" csTypeId="urn:microsoft.com/office/officeart/2005/8/colors/colorful1" csCatId="colorful" phldr="1"/>
      <dgm:spPr/>
      <dgm:t>
        <a:bodyPr/>
        <a:lstStyle/>
        <a:p>
          <a:endParaRPr lang="en-US"/>
        </a:p>
      </dgm:t>
    </dgm:pt>
    <dgm:pt modelId="{4B0599AD-050C-7942-92B7-7C0D7C765F61}">
      <dgm:prSet phldrT="[Text]"/>
      <dgm:spPr>
        <a:solidFill>
          <a:schemeClr val="accent6">
            <a:lumMod val="75000"/>
          </a:schemeClr>
        </a:solidFill>
      </dgm:spPr>
      <dgm:t>
        <a:bodyPr/>
        <a:lstStyle/>
        <a:p>
          <a:r>
            <a:rPr lang="en-US" dirty="0"/>
            <a:t>Image Load</a:t>
          </a:r>
        </a:p>
      </dgm:t>
    </dgm:pt>
    <dgm:pt modelId="{93D30489-57C9-1145-877F-9659A4D37E08}" type="parTrans" cxnId="{7446397C-73DA-1148-8019-5B3481D7E0A5}">
      <dgm:prSet/>
      <dgm:spPr/>
      <dgm:t>
        <a:bodyPr/>
        <a:lstStyle/>
        <a:p>
          <a:endParaRPr lang="en-US"/>
        </a:p>
      </dgm:t>
    </dgm:pt>
    <dgm:pt modelId="{7D351E2F-F35C-644A-BAF6-4D728653666D}" type="sibTrans" cxnId="{7446397C-73DA-1148-8019-5B3481D7E0A5}">
      <dgm:prSet/>
      <dgm:spPr/>
      <dgm:t>
        <a:bodyPr/>
        <a:lstStyle/>
        <a:p>
          <a:endParaRPr lang="en-US"/>
        </a:p>
      </dgm:t>
    </dgm:pt>
    <dgm:pt modelId="{EE4FA482-2339-8440-B769-451C4FDD9FDB}">
      <dgm:prSet phldrT="[Text]"/>
      <dgm:spPr>
        <a:solidFill>
          <a:schemeClr val="accent3">
            <a:lumMod val="75000"/>
          </a:schemeClr>
        </a:solidFill>
      </dgm:spPr>
      <dgm:t>
        <a:bodyPr/>
        <a:lstStyle/>
        <a:p>
          <a:r>
            <a:rPr lang="en-US" dirty="0"/>
            <a:t>Class Label </a:t>
          </a:r>
        </a:p>
      </dgm:t>
    </dgm:pt>
    <dgm:pt modelId="{D5B80DDD-12F5-2E41-9A39-3DF0E3DC0010}" type="parTrans" cxnId="{47826880-0914-DD4B-996D-ABC31859746D}">
      <dgm:prSet/>
      <dgm:spPr/>
      <dgm:t>
        <a:bodyPr/>
        <a:lstStyle/>
        <a:p>
          <a:endParaRPr lang="en-US"/>
        </a:p>
      </dgm:t>
    </dgm:pt>
    <dgm:pt modelId="{F7A1875A-C66A-ED49-A309-041FC7B8DA3E}" type="sibTrans" cxnId="{47826880-0914-DD4B-996D-ABC31859746D}">
      <dgm:prSet/>
      <dgm:spPr/>
      <dgm:t>
        <a:bodyPr/>
        <a:lstStyle/>
        <a:p>
          <a:endParaRPr lang="en-US"/>
        </a:p>
      </dgm:t>
    </dgm:pt>
    <dgm:pt modelId="{1834FA16-87E5-8549-A903-F3226BE1486E}">
      <dgm:prSet phldrT="[Text]"/>
      <dgm:spPr>
        <a:solidFill>
          <a:schemeClr val="accent1">
            <a:lumMod val="75000"/>
          </a:schemeClr>
        </a:solidFill>
      </dgm:spPr>
      <dgm:t>
        <a:bodyPr/>
        <a:lstStyle/>
        <a:p>
          <a:r>
            <a:rPr lang="en-US" dirty="0"/>
            <a:t>Image Resize</a:t>
          </a:r>
        </a:p>
      </dgm:t>
    </dgm:pt>
    <dgm:pt modelId="{C2EAF750-5838-9644-AC37-4033590E11A9}" type="parTrans" cxnId="{4801838B-E9A1-7E49-8128-8C946E027FDA}">
      <dgm:prSet/>
      <dgm:spPr/>
      <dgm:t>
        <a:bodyPr/>
        <a:lstStyle/>
        <a:p>
          <a:endParaRPr lang="en-US"/>
        </a:p>
      </dgm:t>
    </dgm:pt>
    <dgm:pt modelId="{7D42AB27-14D1-A74F-B66D-40433B0978DC}" type="sibTrans" cxnId="{4801838B-E9A1-7E49-8128-8C946E027FDA}">
      <dgm:prSet/>
      <dgm:spPr/>
      <dgm:t>
        <a:bodyPr/>
        <a:lstStyle/>
        <a:p>
          <a:endParaRPr lang="en-US"/>
        </a:p>
      </dgm:t>
    </dgm:pt>
    <dgm:pt modelId="{94F88BF9-C300-A346-BAC1-B5EF1C5AE725}">
      <dgm:prSet/>
      <dgm:spPr/>
      <dgm:t>
        <a:bodyPr/>
        <a:lstStyle/>
        <a:p>
          <a:r>
            <a:rPr lang="en-US" dirty="0"/>
            <a:t>Test/Train Split</a:t>
          </a:r>
        </a:p>
      </dgm:t>
    </dgm:pt>
    <dgm:pt modelId="{3E7AB2CA-DCE9-814D-94D2-9466AC8075A3}" type="parTrans" cxnId="{A35D0103-8ED8-0440-902B-7C649AE2CDC7}">
      <dgm:prSet/>
      <dgm:spPr/>
    </dgm:pt>
    <dgm:pt modelId="{39AAD37A-C4CE-3C4B-9E07-2075F41999F1}" type="sibTrans" cxnId="{A35D0103-8ED8-0440-902B-7C649AE2CDC7}">
      <dgm:prSet/>
      <dgm:spPr/>
    </dgm:pt>
    <dgm:pt modelId="{E2DE8575-8AEB-624B-8DB3-F4992FA01A29}" type="pres">
      <dgm:prSet presAssocID="{7D365FAF-76FC-EA4B-BE68-13EFDF55B495}" presName="Name0" presStyleCnt="0">
        <dgm:presLayoutVars>
          <dgm:dir/>
          <dgm:resizeHandles val="exact"/>
        </dgm:presLayoutVars>
      </dgm:prSet>
      <dgm:spPr/>
    </dgm:pt>
    <dgm:pt modelId="{A28AB73F-4F51-CE43-B342-D53AD1B9D01D}" type="pres">
      <dgm:prSet presAssocID="{4B0599AD-050C-7942-92B7-7C0D7C765F61}" presName="node" presStyleLbl="node1" presStyleIdx="0" presStyleCnt="4" custLinFactNeighborX="8900" custLinFactNeighborY="4">
        <dgm:presLayoutVars>
          <dgm:bulletEnabled val="1"/>
        </dgm:presLayoutVars>
      </dgm:prSet>
      <dgm:spPr/>
    </dgm:pt>
    <dgm:pt modelId="{8522571E-AB93-7041-BBF9-E3884921F21E}" type="pres">
      <dgm:prSet presAssocID="{7D351E2F-F35C-644A-BAF6-4D728653666D}" presName="sibTrans" presStyleCnt="0"/>
      <dgm:spPr/>
    </dgm:pt>
    <dgm:pt modelId="{5FB358E0-DE6A-084C-A044-1D5774BB5DAA}" type="pres">
      <dgm:prSet presAssocID="{EE4FA482-2339-8440-B769-451C4FDD9FDB}" presName="node" presStyleLbl="node1" presStyleIdx="1" presStyleCnt="4">
        <dgm:presLayoutVars>
          <dgm:bulletEnabled val="1"/>
        </dgm:presLayoutVars>
      </dgm:prSet>
      <dgm:spPr/>
    </dgm:pt>
    <dgm:pt modelId="{0A17E368-98E7-EB47-B209-862CF6BACEED}" type="pres">
      <dgm:prSet presAssocID="{F7A1875A-C66A-ED49-A309-041FC7B8DA3E}" presName="sibTrans" presStyleCnt="0"/>
      <dgm:spPr/>
    </dgm:pt>
    <dgm:pt modelId="{1899B861-36CC-EE41-BA4D-263C87687050}" type="pres">
      <dgm:prSet presAssocID="{1834FA16-87E5-8549-A903-F3226BE1486E}" presName="node" presStyleLbl="node1" presStyleIdx="2" presStyleCnt="4">
        <dgm:presLayoutVars>
          <dgm:bulletEnabled val="1"/>
        </dgm:presLayoutVars>
      </dgm:prSet>
      <dgm:spPr/>
    </dgm:pt>
    <dgm:pt modelId="{CEFD3356-5AB5-6948-B137-F96587FF7DF3}" type="pres">
      <dgm:prSet presAssocID="{7D42AB27-14D1-A74F-B66D-40433B0978DC}" presName="sibTrans" presStyleCnt="0"/>
      <dgm:spPr/>
    </dgm:pt>
    <dgm:pt modelId="{4FE27A9D-D89C-0643-AE48-532AE1E5B797}" type="pres">
      <dgm:prSet presAssocID="{94F88BF9-C300-A346-BAC1-B5EF1C5AE725}" presName="node" presStyleLbl="node1" presStyleIdx="3" presStyleCnt="4">
        <dgm:presLayoutVars>
          <dgm:bulletEnabled val="1"/>
        </dgm:presLayoutVars>
      </dgm:prSet>
      <dgm:spPr/>
    </dgm:pt>
  </dgm:ptLst>
  <dgm:cxnLst>
    <dgm:cxn modelId="{A35D0103-8ED8-0440-902B-7C649AE2CDC7}" srcId="{7D365FAF-76FC-EA4B-BE68-13EFDF55B495}" destId="{94F88BF9-C300-A346-BAC1-B5EF1C5AE725}" srcOrd="3" destOrd="0" parTransId="{3E7AB2CA-DCE9-814D-94D2-9466AC8075A3}" sibTransId="{39AAD37A-C4CE-3C4B-9E07-2075F41999F1}"/>
    <dgm:cxn modelId="{5419BE63-FB44-5740-BF8F-538D15448C38}" type="presOf" srcId="{EE4FA482-2339-8440-B769-451C4FDD9FDB}" destId="{5FB358E0-DE6A-084C-A044-1D5774BB5DAA}" srcOrd="0" destOrd="0" presId="urn:microsoft.com/office/officeart/2005/8/layout/hList6"/>
    <dgm:cxn modelId="{7446397C-73DA-1148-8019-5B3481D7E0A5}" srcId="{7D365FAF-76FC-EA4B-BE68-13EFDF55B495}" destId="{4B0599AD-050C-7942-92B7-7C0D7C765F61}" srcOrd="0" destOrd="0" parTransId="{93D30489-57C9-1145-877F-9659A4D37E08}" sibTransId="{7D351E2F-F35C-644A-BAF6-4D728653666D}"/>
    <dgm:cxn modelId="{47826880-0914-DD4B-996D-ABC31859746D}" srcId="{7D365FAF-76FC-EA4B-BE68-13EFDF55B495}" destId="{EE4FA482-2339-8440-B769-451C4FDD9FDB}" srcOrd="1" destOrd="0" parTransId="{D5B80DDD-12F5-2E41-9A39-3DF0E3DC0010}" sibTransId="{F7A1875A-C66A-ED49-A309-041FC7B8DA3E}"/>
    <dgm:cxn modelId="{4C533382-4744-CF47-A605-11AB072F095D}" type="presOf" srcId="{7D365FAF-76FC-EA4B-BE68-13EFDF55B495}" destId="{E2DE8575-8AEB-624B-8DB3-F4992FA01A29}" srcOrd="0" destOrd="0" presId="urn:microsoft.com/office/officeart/2005/8/layout/hList6"/>
    <dgm:cxn modelId="{4801838B-E9A1-7E49-8128-8C946E027FDA}" srcId="{7D365FAF-76FC-EA4B-BE68-13EFDF55B495}" destId="{1834FA16-87E5-8549-A903-F3226BE1486E}" srcOrd="2" destOrd="0" parTransId="{C2EAF750-5838-9644-AC37-4033590E11A9}" sibTransId="{7D42AB27-14D1-A74F-B66D-40433B0978DC}"/>
    <dgm:cxn modelId="{3D821E96-381B-7743-AE34-8C5EF8ED3381}" type="presOf" srcId="{94F88BF9-C300-A346-BAC1-B5EF1C5AE725}" destId="{4FE27A9D-D89C-0643-AE48-532AE1E5B797}" srcOrd="0" destOrd="0" presId="urn:microsoft.com/office/officeart/2005/8/layout/hList6"/>
    <dgm:cxn modelId="{EF5561AE-9EA5-E54C-903C-C25EA8EBBCF0}" type="presOf" srcId="{1834FA16-87E5-8549-A903-F3226BE1486E}" destId="{1899B861-36CC-EE41-BA4D-263C87687050}" srcOrd="0" destOrd="0" presId="urn:microsoft.com/office/officeart/2005/8/layout/hList6"/>
    <dgm:cxn modelId="{13039DE5-6B3D-9E4D-A16A-83E65C58A16E}" type="presOf" srcId="{4B0599AD-050C-7942-92B7-7C0D7C765F61}" destId="{A28AB73F-4F51-CE43-B342-D53AD1B9D01D}" srcOrd="0" destOrd="0" presId="urn:microsoft.com/office/officeart/2005/8/layout/hList6"/>
    <dgm:cxn modelId="{69540492-8D54-564E-B4B1-6DA26B8C5B46}" type="presParOf" srcId="{E2DE8575-8AEB-624B-8DB3-F4992FA01A29}" destId="{A28AB73F-4F51-CE43-B342-D53AD1B9D01D}" srcOrd="0" destOrd="0" presId="urn:microsoft.com/office/officeart/2005/8/layout/hList6"/>
    <dgm:cxn modelId="{062B8C69-F402-8744-8F56-4ED2999554DA}" type="presParOf" srcId="{E2DE8575-8AEB-624B-8DB3-F4992FA01A29}" destId="{8522571E-AB93-7041-BBF9-E3884921F21E}" srcOrd="1" destOrd="0" presId="urn:microsoft.com/office/officeart/2005/8/layout/hList6"/>
    <dgm:cxn modelId="{5E18C753-931C-F647-B805-29FA29C039F0}" type="presParOf" srcId="{E2DE8575-8AEB-624B-8DB3-F4992FA01A29}" destId="{5FB358E0-DE6A-084C-A044-1D5774BB5DAA}" srcOrd="2" destOrd="0" presId="urn:microsoft.com/office/officeart/2005/8/layout/hList6"/>
    <dgm:cxn modelId="{4950ECC4-3EB9-D945-8D9E-3009AEA78F09}" type="presParOf" srcId="{E2DE8575-8AEB-624B-8DB3-F4992FA01A29}" destId="{0A17E368-98E7-EB47-B209-862CF6BACEED}" srcOrd="3" destOrd="0" presId="urn:microsoft.com/office/officeart/2005/8/layout/hList6"/>
    <dgm:cxn modelId="{C0BA27BB-FCD1-FC4E-A176-5B83BA5D69AE}" type="presParOf" srcId="{E2DE8575-8AEB-624B-8DB3-F4992FA01A29}" destId="{1899B861-36CC-EE41-BA4D-263C87687050}" srcOrd="4" destOrd="0" presId="urn:microsoft.com/office/officeart/2005/8/layout/hList6"/>
    <dgm:cxn modelId="{C546DA41-7998-144B-A678-2082EB1D61EB}" type="presParOf" srcId="{E2DE8575-8AEB-624B-8DB3-F4992FA01A29}" destId="{CEFD3356-5AB5-6948-B137-F96587FF7DF3}" srcOrd="5" destOrd="0" presId="urn:microsoft.com/office/officeart/2005/8/layout/hList6"/>
    <dgm:cxn modelId="{BD32743F-3AF8-AC4F-8D18-4EF5953BA06C}" type="presParOf" srcId="{E2DE8575-8AEB-624B-8DB3-F4992FA01A29}" destId="{4FE27A9D-D89C-0643-AE48-532AE1E5B797}"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54D7FB-520F-2040-8B95-F8C620DBFD05}" type="doc">
      <dgm:prSet loTypeId="urn:microsoft.com/office/officeart/2005/8/layout/pyramid1" loCatId="" qsTypeId="urn:microsoft.com/office/officeart/2005/8/quickstyle/simple1" qsCatId="simple" csTypeId="urn:microsoft.com/office/officeart/2005/8/colors/accent1_2" csCatId="accent1" phldr="1"/>
      <dgm:spPr/>
    </dgm:pt>
    <dgm:pt modelId="{37B4150B-5A5F-FE4B-B037-3E6717B328B9}">
      <dgm:prSet phldrT="[Text]"/>
      <dgm:spPr/>
      <dgm:t>
        <a:bodyPr/>
        <a:lstStyle/>
        <a:p>
          <a:r>
            <a:rPr lang="en-US" dirty="0">
              <a:solidFill>
                <a:schemeClr val="tx1"/>
              </a:solidFill>
              <a:latin typeface="Söhne"/>
            </a:rPr>
            <a:t>Co</a:t>
          </a:r>
          <a:r>
            <a:rPr lang="en-US" b="0" i="0" u="none" strike="noStrike" dirty="0">
              <a:solidFill>
                <a:schemeClr val="tx1"/>
              </a:solidFill>
              <a:effectLst/>
              <a:latin typeface="Söhne"/>
            </a:rPr>
            <a:t>nvolutional </a:t>
          </a:r>
          <a:r>
            <a:rPr lang="en-US" dirty="0">
              <a:solidFill>
                <a:schemeClr val="tx1"/>
              </a:solidFill>
              <a:latin typeface="Söhne"/>
            </a:rPr>
            <a:t>N</a:t>
          </a:r>
          <a:r>
            <a:rPr lang="en-US" b="0" i="0" u="none" strike="noStrike" dirty="0">
              <a:solidFill>
                <a:schemeClr val="tx1"/>
              </a:solidFill>
              <a:effectLst/>
              <a:latin typeface="Söhne"/>
            </a:rPr>
            <a:t>eural </a:t>
          </a:r>
          <a:r>
            <a:rPr lang="en-US" dirty="0">
              <a:solidFill>
                <a:schemeClr val="tx1"/>
              </a:solidFill>
              <a:latin typeface="Söhne"/>
            </a:rPr>
            <a:t>N</a:t>
          </a:r>
          <a:r>
            <a:rPr lang="en-US" b="0" i="0" u="none" strike="noStrike" dirty="0">
              <a:solidFill>
                <a:schemeClr val="tx1"/>
              </a:solidFill>
              <a:effectLst/>
              <a:latin typeface="Söhne"/>
            </a:rPr>
            <a:t>etwork </a:t>
          </a:r>
          <a:endParaRPr lang="en-US" dirty="0">
            <a:solidFill>
              <a:schemeClr val="tx1"/>
            </a:solidFill>
          </a:endParaRPr>
        </a:p>
      </dgm:t>
    </dgm:pt>
    <dgm:pt modelId="{FB670E67-9EA7-E847-BA68-62E8EB6FF48A}" type="parTrans" cxnId="{92672A15-E6E6-D74A-AD46-532C8C72316E}">
      <dgm:prSet/>
      <dgm:spPr/>
      <dgm:t>
        <a:bodyPr/>
        <a:lstStyle/>
        <a:p>
          <a:endParaRPr lang="en-US"/>
        </a:p>
      </dgm:t>
    </dgm:pt>
    <dgm:pt modelId="{81479FF0-EF20-7B48-8E30-90808EAD26AB}" type="sibTrans" cxnId="{92672A15-E6E6-D74A-AD46-532C8C72316E}">
      <dgm:prSet/>
      <dgm:spPr/>
      <dgm:t>
        <a:bodyPr/>
        <a:lstStyle/>
        <a:p>
          <a:endParaRPr lang="en-US"/>
        </a:p>
      </dgm:t>
    </dgm:pt>
    <dgm:pt modelId="{BF3BFB94-D784-0244-93D7-BD1FFF2E9192}">
      <dgm:prSet/>
      <dgm:spPr/>
      <dgm:t>
        <a:bodyPr/>
        <a:lstStyle/>
        <a:p>
          <a:r>
            <a:rPr lang="en-US" dirty="0" err="1"/>
            <a:t>FastAI</a:t>
          </a:r>
          <a:r>
            <a:rPr lang="en-US" dirty="0"/>
            <a:t> Framework</a:t>
          </a:r>
        </a:p>
      </dgm:t>
    </dgm:pt>
    <dgm:pt modelId="{F1E2ECFC-12FB-2B4B-A8F4-412A58969FBA}" type="parTrans" cxnId="{458D3FE7-3BD9-F840-BCB7-A4B3944E43BA}">
      <dgm:prSet/>
      <dgm:spPr/>
      <dgm:t>
        <a:bodyPr/>
        <a:lstStyle/>
        <a:p>
          <a:endParaRPr lang="en-US"/>
        </a:p>
      </dgm:t>
    </dgm:pt>
    <dgm:pt modelId="{5F65B314-B58C-134C-B72F-C6F7EA70D68B}" type="sibTrans" cxnId="{458D3FE7-3BD9-F840-BCB7-A4B3944E43BA}">
      <dgm:prSet/>
      <dgm:spPr/>
      <dgm:t>
        <a:bodyPr/>
        <a:lstStyle/>
        <a:p>
          <a:endParaRPr lang="en-US"/>
        </a:p>
      </dgm:t>
    </dgm:pt>
    <dgm:pt modelId="{B9C1BED0-0ECE-824A-9540-13C8124FA07F}">
      <dgm:prSet/>
      <dgm:spPr/>
      <dgm:t>
        <a:bodyPr/>
        <a:lstStyle/>
        <a:p>
          <a:r>
            <a:rPr lang="en-US" dirty="0"/>
            <a:t>Resnet34</a:t>
          </a:r>
        </a:p>
      </dgm:t>
    </dgm:pt>
    <dgm:pt modelId="{6C6FC276-F71E-9D4C-BAFA-102C51E91860}" type="parTrans" cxnId="{B0E9AF42-E7A9-D24C-832D-98EB2D57F707}">
      <dgm:prSet/>
      <dgm:spPr/>
      <dgm:t>
        <a:bodyPr/>
        <a:lstStyle/>
        <a:p>
          <a:endParaRPr lang="en-US"/>
        </a:p>
      </dgm:t>
    </dgm:pt>
    <dgm:pt modelId="{684864D9-BF76-9847-91C3-93995E4C64C3}" type="sibTrans" cxnId="{B0E9AF42-E7A9-D24C-832D-98EB2D57F707}">
      <dgm:prSet/>
      <dgm:spPr/>
      <dgm:t>
        <a:bodyPr/>
        <a:lstStyle/>
        <a:p>
          <a:endParaRPr lang="en-US"/>
        </a:p>
      </dgm:t>
    </dgm:pt>
    <dgm:pt modelId="{A536E569-359A-A841-A754-52BC308614B3}">
      <dgm:prSet/>
      <dgm:spPr/>
      <dgm:t>
        <a:bodyPr/>
        <a:lstStyle/>
        <a:p>
          <a:r>
            <a:rPr lang="en-US" dirty="0"/>
            <a:t>Vision Learner</a:t>
          </a:r>
        </a:p>
      </dgm:t>
    </dgm:pt>
    <dgm:pt modelId="{D8AD30DD-0243-F740-AF43-BC69ABBB0B99}" type="parTrans" cxnId="{9BDD91FD-F2E0-D44D-9074-00E3C4332DF6}">
      <dgm:prSet/>
      <dgm:spPr/>
      <dgm:t>
        <a:bodyPr/>
        <a:lstStyle/>
        <a:p>
          <a:endParaRPr lang="en-US"/>
        </a:p>
      </dgm:t>
    </dgm:pt>
    <dgm:pt modelId="{DF6C3BC1-BCF1-7C40-B64F-C4528C6C0CAD}" type="sibTrans" cxnId="{9BDD91FD-F2E0-D44D-9074-00E3C4332DF6}">
      <dgm:prSet/>
      <dgm:spPr/>
      <dgm:t>
        <a:bodyPr/>
        <a:lstStyle/>
        <a:p>
          <a:endParaRPr lang="en-US"/>
        </a:p>
      </dgm:t>
    </dgm:pt>
    <dgm:pt modelId="{8CD9CA61-90B2-A040-B3AC-E56BF303AD13}" type="pres">
      <dgm:prSet presAssocID="{B254D7FB-520F-2040-8B95-F8C620DBFD05}" presName="Name0" presStyleCnt="0">
        <dgm:presLayoutVars>
          <dgm:dir/>
          <dgm:animLvl val="lvl"/>
          <dgm:resizeHandles val="exact"/>
        </dgm:presLayoutVars>
      </dgm:prSet>
      <dgm:spPr/>
    </dgm:pt>
    <dgm:pt modelId="{2FF4B35E-5BB1-7046-AAD3-ED7717C9F428}" type="pres">
      <dgm:prSet presAssocID="{B9C1BED0-0ECE-824A-9540-13C8124FA07F}" presName="Name8" presStyleCnt="0"/>
      <dgm:spPr/>
    </dgm:pt>
    <dgm:pt modelId="{0C4DC36A-5A35-4940-ACEE-E89D12B12632}" type="pres">
      <dgm:prSet presAssocID="{B9C1BED0-0ECE-824A-9540-13C8124FA07F}" presName="level" presStyleLbl="node1" presStyleIdx="0" presStyleCnt="4">
        <dgm:presLayoutVars>
          <dgm:chMax val="1"/>
          <dgm:bulletEnabled val="1"/>
        </dgm:presLayoutVars>
      </dgm:prSet>
      <dgm:spPr/>
    </dgm:pt>
    <dgm:pt modelId="{29C09688-3951-CA45-9DC3-12C267981616}" type="pres">
      <dgm:prSet presAssocID="{B9C1BED0-0ECE-824A-9540-13C8124FA07F}" presName="levelTx" presStyleLbl="revTx" presStyleIdx="0" presStyleCnt="0">
        <dgm:presLayoutVars>
          <dgm:chMax val="1"/>
          <dgm:bulletEnabled val="1"/>
        </dgm:presLayoutVars>
      </dgm:prSet>
      <dgm:spPr/>
    </dgm:pt>
    <dgm:pt modelId="{56FEB188-741C-1144-8182-D89BF249D252}" type="pres">
      <dgm:prSet presAssocID="{A536E569-359A-A841-A754-52BC308614B3}" presName="Name8" presStyleCnt="0"/>
      <dgm:spPr/>
    </dgm:pt>
    <dgm:pt modelId="{AE40C277-365E-A34D-AA51-21ACD2CCAA6D}" type="pres">
      <dgm:prSet presAssocID="{A536E569-359A-A841-A754-52BC308614B3}" presName="level" presStyleLbl="node1" presStyleIdx="1" presStyleCnt="4">
        <dgm:presLayoutVars>
          <dgm:chMax val="1"/>
          <dgm:bulletEnabled val="1"/>
        </dgm:presLayoutVars>
      </dgm:prSet>
      <dgm:spPr/>
    </dgm:pt>
    <dgm:pt modelId="{3CE4E1EA-1E7F-F046-877C-9F0A9541A332}" type="pres">
      <dgm:prSet presAssocID="{A536E569-359A-A841-A754-52BC308614B3}" presName="levelTx" presStyleLbl="revTx" presStyleIdx="0" presStyleCnt="0">
        <dgm:presLayoutVars>
          <dgm:chMax val="1"/>
          <dgm:bulletEnabled val="1"/>
        </dgm:presLayoutVars>
      </dgm:prSet>
      <dgm:spPr/>
    </dgm:pt>
    <dgm:pt modelId="{89EA4D62-A8D7-E346-B999-5A1D25F6D8E6}" type="pres">
      <dgm:prSet presAssocID="{BF3BFB94-D784-0244-93D7-BD1FFF2E9192}" presName="Name8" presStyleCnt="0"/>
      <dgm:spPr/>
    </dgm:pt>
    <dgm:pt modelId="{E10019D0-76C1-E04E-934F-9034B73956BA}" type="pres">
      <dgm:prSet presAssocID="{BF3BFB94-D784-0244-93D7-BD1FFF2E9192}" presName="level" presStyleLbl="node1" presStyleIdx="2" presStyleCnt="4">
        <dgm:presLayoutVars>
          <dgm:chMax val="1"/>
          <dgm:bulletEnabled val="1"/>
        </dgm:presLayoutVars>
      </dgm:prSet>
      <dgm:spPr/>
    </dgm:pt>
    <dgm:pt modelId="{83EFC32E-9817-4B4E-8814-C27F6EA5155E}" type="pres">
      <dgm:prSet presAssocID="{BF3BFB94-D784-0244-93D7-BD1FFF2E9192}" presName="levelTx" presStyleLbl="revTx" presStyleIdx="0" presStyleCnt="0">
        <dgm:presLayoutVars>
          <dgm:chMax val="1"/>
          <dgm:bulletEnabled val="1"/>
        </dgm:presLayoutVars>
      </dgm:prSet>
      <dgm:spPr/>
    </dgm:pt>
    <dgm:pt modelId="{65166EE3-A27F-3D4E-89C0-DB125533CC48}" type="pres">
      <dgm:prSet presAssocID="{37B4150B-5A5F-FE4B-B037-3E6717B328B9}" presName="Name8" presStyleCnt="0"/>
      <dgm:spPr/>
    </dgm:pt>
    <dgm:pt modelId="{ADCF3AB7-5904-AB4A-AF4E-00D9266F7C03}" type="pres">
      <dgm:prSet presAssocID="{37B4150B-5A5F-FE4B-B037-3E6717B328B9}" presName="level" presStyleLbl="node1" presStyleIdx="3" presStyleCnt="4">
        <dgm:presLayoutVars>
          <dgm:chMax val="1"/>
          <dgm:bulletEnabled val="1"/>
        </dgm:presLayoutVars>
      </dgm:prSet>
      <dgm:spPr/>
    </dgm:pt>
    <dgm:pt modelId="{34201970-E546-3749-8140-0E0BDE25716F}" type="pres">
      <dgm:prSet presAssocID="{37B4150B-5A5F-FE4B-B037-3E6717B328B9}" presName="levelTx" presStyleLbl="revTx" presStyleIdx="0" presStyleCnt="0">
        <dgm:presLayoutVars>
          <dgm:chMax val="1"/>
          <dgm:bulletEnabled val="1"/>
        </dgm:presLayoutVars>
      </dgm:prSet>
      <dgm:spPr/>
    </dgm:pt>
  </dgm:ptLst>
  <dgm:cxnLst>
    <dgm:cxn modelId="{A20B0707-29D1-D048-B2D5-277C21714888}" type="presOf" srcId="{BF3BFB94-D784-0244-93D7-BD1FFF2E9192}" destId="{83EFC32E-9817-4B4E-8814-C27F6EA5155E}" srcOrd="1" destOrd="0" presId="urn:microsoft.com/office/officeart/2005/8/layout/pyramid1"/>
    <dgm:cxn modelId="{92672A15-E6E6-D74A-AD46-532C8C72316E}" srcId="{B254D7FB-520F-2040-8B95-F8C620DBFD05}" destId="{37B4150B-5A5F-FE4B-B037-3E6717B328B9}" srcOrd="3" destOrd="0" parTransId="{FB670E67-9EA7-E847-BA68-62E8EB6FF48A}" sibTransId="{81479FF0-EF20-7B48-8E30-90808EAD26AB}"/>
    <dgm:cxn modelId="{AAE93741-5951-0540-B38D-2849C0806464}" type="presOf" srcId="{B9C1BED0-0ECE-824A-9540-13C8124FA07F}" destId="{0C4DC36A-5A35-4940-ACEE-E89D12B12632}" srcOrd="0" destOrd="0" presId="urn:microsoft.com/office/officeart/2005/8/layout/pyramid1"/>
    <dgm:cxn modelId="{B0E9AF42-E7A9-D24C-832D-98EB2D57F707}" srcId="{B254D7FB-520F-2040-8B95-F8C620DBFD05}" destId="{B9C1BED0-0ECE-824A-9540-13C8124FA07F}" srcOrd="0" destOrd="0" parTransId="{6C6FC276-F71E-9D4C-BAFA-102C51E91860}" sibTransId="{684864D9-BF76-9847-91C3-93995E4C64C3}"/>
    <dgm:cxn modelId="{856C944A-E625-6843-92F4-858BBF7B229E}" type="presOf" srcId="{37B4150B-5A5F-FE4B-B037-3E6717B328B9}" destId="{34201970-E546-3749-8140-0E0BDE25716F}" srcOrd="1" destOrd="0" presId="urn:microsoft.com/office/officeart/2005/8/layout/pyramid1"/>
    <dgm:cxn modelId="{DDB80C6A-888A-3D4C-A2A0-87F41F40021D}" type="presOf" srcId="{A536E569-359A-A841-A754-52BC308614B3}" destId="{AE40C277-365E-A34D-AA51-21ACD2CCAA6D}" srcOrd="0" destOrd="0" presId="urn:microsoft.com/office/officeart/2005/8/layout/pyramid1"/>
    <dgm:cxn modelId="{76EE9579-F1EB-0447-99FD-2A0341B6B12A}" type="presOf" srcId="{B9C1BED0-0ECE-824A-9540-13C8124FA07F}" destId="{29C09688-3951-CA45-9DC3-12C267981616}" srcOrd="1" destOrd="0" presId="urn:microsoft.com/office/officeart/2005/8/layout/pyramid1"/>
    <dgm:cxn modelId="{2338BDA8-4CA0-7944-9FCF-957E715FB738}" type="presOf" srcId="{A536E569-359A-A841-A754-52BC308614B3}" destId="{3CE4E1EA-1E7F-F046-877C-9F0A9541A332}" srcOrd="1" destOrd="0" presId="urn:microsoft.com/office/officeart/2005/8/layout/pyramid1"/>
    <dgm:cxn modelId="{319A10E6-70F3-CB48-8737-CFA770D2CABE}" type="presOf" srcId="{37B4150B-5A5F-FE4B-B037-3E6717B328B9}" destId="{ADCF3AB7-5904-AB4A-AF4E-00D9266F7C03}" srcOrd="0" destOrd="0" presId="urn:microsoft.com/office/officeart/2005/8/layout/pyramid1"/>
    <dgm:cxn modelId="{458D3FE7-3BD9-F840-BCB7-A4B3944E43BA}" srcId="{B254D7FB-520F-2040-8B95-F8C620DBFD05}" destId="{BF3BFB94-D784-0244-93D7-BD1FFF2E9192}" srcOrd="2" destOrd="0" parTransId="{F1E2ECFC-12FB-2B4B-A8F4-412A58969FBA}" sibTransId="{5F65B314-B58C-134C-B72F-C6F7EA70D68B}"/>
    <dgm:cxn modelId="{A8F4DBE9-4EEF-C644-B5F4-8FE642474159}" type="presOf" srcId="{BF3BFB94-D784-0244-93D7-BD1FFF2E9192}" destId="{E10019D0-76C1-E04E-934F-9034B73956BA}" srcOrd="0" destOrd="0" presId="urn:microsoft.com/office/officeart/2005/8/layout/pyramid1"/>
    <dgm:cxn modelId="{F76ECFF1-548E-4C4E-B1D3-8865A150F5C9}" type="presOf" srcId="{B254D7FB-520F-2040-8B95-F8C620DBFD05}" destId="{8CD9CA61-90B2-A040-B3AC-E56BF303AD13}" srcOrd="0" destOrd="0" presId="urn:microsoft.com/office/officeart/2005/8/layout/pyramid1"/>
    <dgm:cxn modelId="{9BDD91FD-F2E0-D44D-9074-00E3C4332DF6}" srcId="{B254D7FB-520F-2040-8B95-F8C620DBFD05}" destId="{A536E569-359A-A841-A754-52BC308614B3}" srcOrd="1" destOrd="0" parTransId="{D8AD30DD-0243-F740-AF43-BC69ABBB0B99}" sibTransId="{DF6C3BC1-BCF1-7C40-B64F-C4528C6C0CAD}"/>
    <dgm:cxn modelId="{AB17B149-55B9-B344-ACB2-AA8BC7179F85}" type="presParOf" srcId="{8CD9CA61-90B2-A040-B3AC-E56BF303AD13}" destId="{2FF4B35E-5BB1-7046-AAD3-ED7717C9F428}" srcOrd="0" destOrd="0" presId="urn:microsoft.com/office/officeart/2005/8/layout/pyramid1"/>
    <dgm:cxn modelId="{21362D73-4339-594E-A5CA-5C2F8D7332C5}" type="presParOf" srcId="{2FF4B35E-5BB1-7046-AAD3-ED7717C9F428}" destId="{0C4DC36A-5A35-4940-ACEE-E89D12B12632}" srcOrd="0" destOrd="0" presId="urn:microsoft.com/office/officeart/2005/8/layout/pyramid1"/>
    <dgm:cxn modelId="{BAFDB834-8A67-0B4B-B7FE-58BD9E6CEC60}" type="presParOf" srcId="{2FF4B35E-5BB1-7046-AAD3-ED7717C9F428}" destId="{29C09688-3951-CA45-9DC3-12C267981616}" srcOrd="1" destOrd="0" presId="urn:microsoft.com/office/officeart/2005/8/layout/pyramid1"/>
    <dgm:cxn modelId="{507B3C1E-668B-674F-883F-F541504F8111}" type="presParOf" srcId="{8CD9CA61-90B2-A040-B3AC-E56BF303AD13}" destId="{56FEB188-741C-1144-8182-D89BF249D252}" srcOrd="1" destOrd="0" presId="urn:microsoft.com/office/officeart/2005/8/layout/pyramid1"/>
    <dgm:cxn modelId="{B9D51184-7B26-0A4B-986F-FF2F35184739}" type="presParOf" srcId="{56FEB188-741C-1144-8182-D89BF249D252}" destId="{AE40C277-365E-A34D-AA51-21ACD2CCAA6D}" srcOrd="0" destOrd="0" presId="urn:microsoft.com/office/officeart/2005/8/layout/pyramid1"/>
    <dgm:cxn modelId="{23EC3F1D-7F8A-1843-BF07-EAE23BF94A09}" type="presParOf" srcId="{56FEB188-741C-1144-8182-D89BF249D252}" destId="{3CE4E1EA-1E7F-F046-877C-9F0A9541A332}" srcOrd="1" destOrd="0" presId="urn:microsoft.com/office/officeart/2005/8/layout/pyramid1"/>
    <dgm:cxn modelId="{8E47EA07-2B6D-5647-946C-ADE792005E2F}" type="presParOf" srcId="{8CD9CA61-90B2-A040-B3AC-E56BF303AD13}" destId="{89EA4D62-A8D7-E346-B999-5A1D25F6D8E6}" srcOrd="2" destOrd="0" presId="urn:microsoft.com/office/officeart/2005/8/layout/pyramid1"/>
    <dgm:cxn modelId="{3D891D76-4DE6-554F-914A-00EC8C0DB1E7}" type="presParOf" srcId="{89EA4D62-A8D7-E346-B999-5A1D25F6D8E6}" destId="{E10019D0-76C1-E04E-934F-9034B73956BA}" srcOrd="0" destOrd="0" presId="urn:microsoft.com/office/officeart/2005/8/layout/pyramid1"/>
    <dgm:cxn modelId="{CB66B95F-AC25-EB49-9A9B-8110ACC30713}" type="presParOf" srcId="{89EA4D62-A8D7-E346-B999-5A1D25F6D8E6}" destId="{83EFC32E-9817-4B4E-8814-C27F6EA5155E}" srcOrd="1" destOrd="0" presId="urn:microsoft.com/office/officeart/2005/8/layout/pyramid1"/>
    <dgm:cxn modelId="{B43C2CCA-EC30-DB4D-B8E7-EA4FF07E0501}" type="presParOf" srcId="{8CD9CA61-90B2-A040-B3AC-E56BF303AD13}" destId="{65166EE3-A27F-3D4E-89C0-DB125533CC48}" srcOrd="3" destOrd="0" presId="urn:microsoft.com/office/officeart/2005/8/layout/pyramid1"/>
    <dgm:cxn modelId="{FCC4A603-209E-4847-B52A-F099A8FA04B0}" type="presParOf" srcId="{65166EE3-A27F-3D4E-89C0-DB125533CC48}" destId="{ADCF3AB7-5904-AB4A-AF4E-00D9266F7C03}" srcOrd="0" destOrd="0" presId="urn:microsoft.com/office/officeart/2005/8/layout/pyramid1"/>
    <dgm:cxn modelId="{01D8166A-25DB-B741-B28E-7D19E4D7BB94}" type="presParOf" srcId="{65166EE3-A27F-3D4E-89C0-DB125533CC48}" destId="{34201970-E546-3749-8140-0E0BDE25716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AB73F-4F51-CE43-B342-D53AD1B9D01D}">
      <dsp:nvSpPr>
        <dsp:cNvPr id="0" name=""/>
        <dsp:cNvSpPr/>
      </dsp:nvSpPr>
      <dsp:spPr>
        <a:xfrm rot="16200000">
          <a:off x="-1603855" y="1618355"/>
          <a:ext cx="5121275" cy="1884564"/>
        </a:xfrm>
        <a:prstGeom prst="flowChartManualOperation">
          <a:avLst/>
        </a:prstGeom>
        <a:solidFill>
          <a:schemeClr val="accent6">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4845" bIns="0" numCol="1" spcCol="1270" anchor="ctr" anchorCtr="0">
          <a:noAutofit/>
        </a:bodyPr>
        <a:lstStyle/>
        <a:p>
          <a:pPr marL="0" lvl="0" indent="0" algn="ctr" defTabSz="1289050">
            <a:lnSpc>
              <a:spcPct val="90000"/>
            </a:lnSpc>
            <a:spcBef>
              <a:spcPct val="0"/>
            </a:spcBef>
            <a:spcAft>
              <a:spcPct val="35000"/>
            </a:spcAft>
            <a:buNone/>
          </a:pPr>
          <a:r>
            <a:rPr lang="en-US" sz="2900" kern="1200" dirty="0"/>
            <a:t>Image Load</a:t>
          </a:r>
        </a:p>
      </dsp:txBody>
      <dsp:txXfrm rot="5400000">
        <a:off x="14500" y="1024255"/>
        <a:ext cx="1884564" cy="3072765"/>
      </dsp:txXfrm>
    </dsp:sp>
    <dsp:sp modelId="{5FB358E0-DE6A-084C-A044-1D5774BB5DAA}">
      <dsp:nvSpPr>
        <dsp:cNvPr id="0" name=""/>
        <dsp:cNvSpPr/>
      </dsp:nvSpPr>
      <dsp:spPr>
        <a:xfrm rot="16200000">
          <a:off x="409472" y="1618355"/>
          <a:ext cx="5121275" cy="1884564"/>
        </a:xfrm>
        <a:prstGeom prst="flowChartManualOperation">
          <a:avLst/>
        </a:prstGeom>
        <a:solidFill>
          <a:schemeClr val="accent3">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4845" bIns="0" numCol="1" spcCol="1270" anchor="ctr" anchorCtr="0">
          <a:noAutofit/>
        </a:bodyPr>
        <a:lstStyle/>
        <a:p>
          <a:pPr marL="0" lvl="0" indent="0" algn="ctr" defTabSz="1289050">
            <a:lnSpc>
              <a:spcPct val="90000"/>
            </a:lnSpc>
            <a:spcBef>
              <a:spcPct val="0"/>
            </a:spcBef>
            <a:spcAft>
              <a:spcPct val="35000"/>
            </a:spcAft>
            <a:buNone/>
          </a:pPr>
          <a:r>
            <a:rPr lang="en-US" sz="2900" kern="1200" dirty="0"/>
            <a:t>Class Label </a:t>
          </a:r>
        </a:p>
      </dsp:txBody>
      <dsp:txXfrm rot="5400000">
        <a:off x="2027827" y="1024255"/>
        <a:ext cx="1884564" cy="3072765"/>
      </dsp:txXfrm>
    </dsp:sp>
    <dsp:sp modelId="{1899B861-36CC-EE41-BA4D-263C87687050}">
      <dsp:nvSpPr>
        <dsp:cNvPr id="0" name=""/>
        <dsp:cNvSpPr/>
      </dsp:nvSpPr>
      <dsp:spPr>
        <a:xfrm rot="16200000">
          <a:off x="2435380" y="1618355"/>
          <a:ext cx="5121275" cy="1884564"/>
        </a:xfrm>
        <a:prstGeom prst="flowChartManualOperation">
          <a:avLst/>
        </a:prstGeom>
        <a:solidFill>
          <a:schemeClr val="accent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4845" bIns="0" numCol="1" spcCol="1270" anchor="ctr" anchorCtr="0">
          <a:noAutofit/>
        </a:bodyPr>
        <a:lstStyle/>
        <a:p>
          <a:pPr marL="0" lvl="0" indent="0" algn="ctr" defTabSz="1289050">
            <a:lnSpc>
              <a:spcPct val="90000"/>
            </a:lnSpc>
            <a:spcBef>
              <a:spcPct val="0"/>
            </a:spcBef>
            <a:spcAft>
              <a:spcPct val="35000"/>
            </a:spcAft>
            <a:buNone/>
          </a:pPr>
          <a:r>
            <a:rPr lang="en-US" sz="2900" kern="1200" dirty="0"/>
            <a:t>Image Resize</a:t>
          </a:r>
        </a:p>
      </dsp:txBody>
      <dsp:txXfrm rot="5400000">
        <a:off x="4053735" y="1024255"/>
        <a:ext cx="1884564" cy="3072765"/>
      </dsp:txXfrm>
    </dsp:sp>
    <dsp:sp modelId="{4FE27A9D-D89C-0643-AE48-532AE1E5B797}">
      <dsp:nvSpPr>
        <dsp:cNvPr id="0" name=""/>
        <dsp:cNvSpPr/>
      </dsp:nvSpPr>
      <dsp:spPr>
        <a:xfrm rot="16200000">
          <a:off x="4461287" y="1618355"/>
          <a:ext cx="5121275" cy="1884564"/>
        </a:xfrm>
        <a:prstGeom prst="flowChartManualOperati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4845" bIns="0" numCol="1" spcCol="1270" anchor="ctr" anchorCtr="0">
          <a:noAutofit/>
        </a:bodyPr>
        <a:lstStyle/>
        <a:p>
          <a:pPr marL="0" lvl="0" indent="0" algn="ctr" defTabSz="1289050">
            <a:lnSpc>
              <a:spcPct val="90000"/>
            </a:lnSpc>
            <a:spcBef>
              <a:spcPct val="0"/>
            </a:spcBef>
            <a:spcAft>
              <a:spcPct val="35000"/>
            </a:spcAft>
            <a:buNone/>
          </a:pPr>
          <a:r>
            <a:rPr lang="en-US" sz="2900" kern="1200" dirty="0"/>
            <a:t>Test/Train Split</a:t>
          </a:r>
        </a:p>
      </dsp:txBody>
      <dsp:txXfrm rot="5400000">
        <a:off x="6079642" y="1024255"/>
        <a:ext cx="1884564" cy="3072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DC36A-5A35-4940-ACEE-E89D12B12632}">
      <dsp:nvSpPr>
        <dsp:cNvPr id="0" name=""/>
        <dsp:cNvSpPr/>
      </dsp:nvSpPr>
      <dsp:spPr>
        <a:xfrm>
          <a:off x="3051228" y="0"/>
          <a:ext cx="2034152" cy="1534583"/>
        </a:xfrm>
        <a:prstGeom prst="trapezoid">
          <a:avLst>
            <a:gd name="adj" fmla="val 66277"/>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a:t>Resnet34</a:t>
          </a:r>
        </a:p>
      </dsp:txBody>
      <dsp:txXfrm>
        <a:off x="3051228" y="0"/>
        <a:ext cx="2034152" cy="1534583"/>
      </dsp:txXfrm>
    </dsp:sp>
    <dsp:sp modelId="{AE40C277-365E-A34D-AA51-21ACD2CCAA6D}">
      <dsp:nvSpPr>
        <dsp:cNvPr id="0" name=""/>
        <dsp:cNvSpPr/>
      </dsp:nvSpPr>
      <dsp:spPr>
        <a:xfrm>
          <a:off x="2034152" y="1534583"/>
          <a:ext cx="4068305" cy="1534583"/>
        </a:xfrm>
        <a:prstGeom prst="trapezoid">
          <a:avLst>
            <a:gd name="adj" fmla="val 66277"/>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a:t>Vision Learner</a:t>
          </a:r>
        </a:p>
      </dsp:txBody>
      <dsp:txXfrm>
        <a:off x="2746105" y="1534583"/>
        <a:ext cx="2644398" cy="1534583"/>
      </dsp:txXfrm>
    </dsp:sp>
    <dsp:sp modelId="{E10019D0-76C1-E04E-934F-9034B73956BA}">
      <dsp:nvSpPr>
        <dsp:cNvPr id="0" name=""/>
        <dsp:cNvSpPr/>
      </dsp:nvSpPr>
      <dsp:spPr>
        <a:xfrm>
          <a:off x="1017076" y="3069166"/>
          <a:ext cx="6102457" cy="1534583"/>
        </a:xfrm>
        <a:prstGeom prst="trapezoid">
          <a:avLst>
            <a:gd name="adj" fmla="val 66277"/>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err="1"/>
            <a:t>FastAI</a:t>
          </a:r>
          <a:r>
            <a:rPr lang="en-US" sz="3900" kern="1200" dirty="0"/>
            <a:t> Framework</a:t>
          </a:r>
        </a:p>
      </dsp:txBody>
      <dsp:txXfrm>
        <a:off x="2085006" y="3069166"/>
        <a:ext cx="3966597" cy="1534583"/>
      </dsp:txXfrm>
    </dsp:sp>
    <dsp:sp modelId="{ADCF3AB7-5904-AB4A-AF4E-00D9266F7C03}">
      <dsp:nvSpPr>
        <dsp:cNvPr id="0" name=""/>
        <dsp:cNvSpPr/>
      </dsp:nvSpPr>
      <dsp:spPr>
        <a:xfrm>
          <a:off x="0" y="4603749"/>
          <a:ext cx="8136610" cy="1534583"/>
        </a:xfrm>
        <a:prstGeom prst="trapezoid">
          <a:avLst>
            <a:gd name="adj" fmla="val 66277"/>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solidFill>
              <a:latin typeface="Söhne"/>
            </a:rPr>
            <a:t>Co</a:t>
          </a:r>
          <a:r>
            <a:rPr lang="en-US" sz="3900" b="0" i="0" u="none" strike="noStrike" kern="1200" dirty="0">
              <a:solidFill>
                <a:schemeClr val="tx1"/>
              </a:solidFill>
              <a:effectLst/>
              <a:latin typeface="Söhne"/>
            </a:rPr>
            <a:t>nvolutional </a:t>
          </a:r>
          <a:r>
            <a:rPr lang="en-US" sz="3900" kern="1200" dirty="0">
              <a:solidFill>
                <a:schemeClr val="tx1"/>
              </a:solidFill>
              <a:latin typeface="Söhne"/>
            </a:rPr>
            <a:t>N</a:t>
          </a:r>
          <a:r>
            <a:rPr lang="en-US" sz="3900" b="0" i="0" u="none" strike="noStrike" kern="1200" dirty="0">
              <a:solidFill>
                <a:schemeClr val="tx1"/>
              </a:solidFill>
              <a:effectLst/>
              <a:latin typeface="Söhne"/>
            </a:rPr>
            <a:t>eural </a:t>
          </a:r>
          <a:r>
            <a:rPr lang="en-US" sz="3900" kern="1200" dirty="0">
              <a:solidFill>
                <a:schemeClr val="tx1"/>
              </a:solidFill>
              <a:latin typeface="Söhne"/>
            </a:rPr>
            <a:t>N</a:t>
          </a:r>
          <a:r>
            <a:rPr lang="en-US" sz="3900" b="0" i="0" u="none" strike="noStrike" kern="1200" dirty="0">
              <a:solidFill>
                <a:schemeClr val="tx1"/>
              </a:solidFill>
              <a:effectLst/>
              <a:latin typeface="Söhne"/>
            </a:rPr>
            <a:t>etwork </a:t>
          </a:r>
          <a:endParaRPr lang="en-US" sz="3900" kern="1200" dirty="0">
            <a:solidFill>
              <a:schemeClr val="tx1"/>
            </a:solidFill>
          </a:endParaRPr>
        </a:p>
      </dsp:txBody>
      <dsp:txXfrm>
        <a:off x="1423906" y="4603749"/>
        <a:ext cx="5288796" cy="153458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19D75-B54F-004B-98AD-BEED76C643B3}" type="datetimeFigureOut">
              <a:rPr lang="en-US" smtClean="0"/>
              <a:t>4/18/23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52903-1D8B-1343-B77E-F954D977E1F1}" type="slidenum">
              <a:rPr lang="en-US" smtClean="0"/>
              <a:t>‹#›</a:t>
            </a:fld>
            <a:endParaRPr lang="en-US"/>
          </a:p>
        </p:txBody>
      </p:sp>
    </p:spTree>
    <p:extLst>
      <p:ext uri="{BB962C8B-B14F-4D97-AF65-F5344CB8AC3E}">
        <p14:creationId xmlns:p14="http://schemas.microsoft.com/office/powerpoint/2010/main" val="153178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n the wake of the COVID-19 pandemic, wearing face masks has become a critical measure to prevent the spread of the virus.</a:t>
            </a:r>
          </a:p>
          <a:p>
            <a:pPr algn="l">
              <a:buFont typeface="Arial" panose="020B0604020202020204" pitchFamily="34" charset="0"/>
              <a:buChar char="•"/>
            </a:pPr>
            <a:r>
              <a:rPr lang="en-US" b="0" i="0" u="none" strike="noStrike" dirty="0">
                <a:solidFill>
                  <a:srgbClr val="D1D5DB"/>
                </a:solidFill>
                <a:effectLst/>
                <a:latin typeface="Söhne"/>
              </a:rPr>
              <a:t>Our Face Mask Detection project aims to utilize computer vision and deep learning techniques to automatically detect whether a person is wearing a mask or not.</a:t>
            </a:r>
          </a:p>
          <a:p>
            <a:pPr algn="l">
              <a:buFont typeface="Arial" panose="020B0604020202020204" pitchFamily="34" charset="0"/>
              <a:buChar char="•"/>
            </a:pPr>
            <a:r>
              <a:rPr lang="en-US" b="0" i="0" u="none" strike="noStrike" dirty="0">
                <a:solidFill>
                  <a:srgbClr val="D1D5DB"/>
                </a:solidFill>
                <a:effectLst/>
                <a:latin typeface="Söhne"/>
              </a:rPr>
              <a:t>The project has been developed using state-of-the-art machine learning algorithms and techniques.</a:t>
            </a:r>
          </a:p>
          <a:p>
            <a:pPr algn="l">
              <a:buFont typeface="Arial" panose="020B0604020202020204" pitchFamily="34" charset="0"/>
              <a:buChar char="•"/>
            </a:pPr>
            <a:r>
              <a:rPr lang="en-US" b="0" i="0" u="none" strike="noStrike" dirty="0">
                <a:solidFill>
                  <a:srgbClr val="D1D5DB"/>
                </a:solidFill>
                <a:effectLst/>
                <a:latin typeface="Söhne"/>
              </a:rPr>
              <a:t>Through our project, we aim to contribute to the efforts in promoting public health and safety by providing a tool for real-time face mask detection in various settings.</a:t>
            </a:r>
          </a:p>
          <a:p>
            <a:pPr algn="l">
              <a:buFont typeface="Arial" panose="020B0604020202020204" pitchFamily="34" charset="0"/>
              <a:buChar char="•"/>
            </a:pPr>
            <a:r>
              <a:rPr lang="en-US" b="0" i="0" u="none" strike="noStrike" dirty="0">
                <a:solidFill>
                  <a:srgbClr val="D1D5DB"/>
                </a:solidFill>
                <a:effectLst/>
                <a:latin typeface="Söhne"/>
              </a:rPr>
              <a:t>In this presentation, we will showcase the key features, methodology, and results of our Face Mask Detection project.</a:t>
            </a:r>
          </a:p>
          <a:p>
            <a:endParaRPr lang="en-US" dirty="0"/>
          </a:p>
        </p:txBody>
      </p:sp>
      <p:sp>
        <p:nvSpPr>
          <p:cNvPr id="4" name="Slide Number Placeholder 3"/>
          <p:cNvSpPr>
            <a:spLocks noGrp="1"/>
          </p:cNvSpPr>
          <p:nvPr>
            <p:ph type="sldNum" sz="quarter" idx="5"/>
          </p:nvPr>
        </p:nvSpPr>
        <p:spPr/>
        <p:txBody>
          <a:bodyPr/>
          <a:lstStyle/>
          <a:p>
            <a:fld id="{CD952903-1D8B-1343-B77E-F954D977E1F1}" type="slidenum">
              <a:rPr lang="en-US" smtClean="0"/>
              <a:t>2</a:t>
            </a:fld>
            <a:endParaRPr lang="en-US"/>
          </a:p>
        </p:txBody>
      </p:sp>
    </p:spTree>
    <p:extLst>
      <p:ext uri="{BB962C8B-B14F-4D97-AF65-F5344CB8AC3E}">
        <p14:creationId xmlns:p14="http://schemas.microsoft.com/office/powerpoint/2010/main" val="120543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u="none" strike="noStrike" dirty="0">
                <a:solidFill>
                  <a:srgbClr val="D1D5DB"/>
                </a:solidFill>
                <a:effectLst/>
                <a:latin typeface="Söhne"/>
              </a:rPr>
            </a:br>
            <a:r>
              <a:rPr lang="en-US" b="0" i="0" u="none" strike="noStrike" dirty="0">
                <a:solidFill>
                  <a:srgbClr val="D1D5DB"/>
                </a:solidFill>
                <a:effectLst/>
                <a:latin typeface="Söhne"/>
              </a:rPr>
              <a:t>The use of face masks has become a critical measure to mitigate the spread of infectious diseases, especially during pandemics like COVID-19. However, ensuring compliance with face mask-wearing protocols in public places can be challenging. To address this issue, the project aims to develop a face mask detection system using Convolutional Neural Networks (CNN) to automatically detect whether a person is wearing a face mask or not from images or video streams.</a:t>
            </a:r>
          </a:p>
          <a:p>
            <a:pPr algn="l"/>
            <a:r>
              <a:rPr lang="en-US" b="0" i="0" u="none" strike="noStrike" dirty="0">
                <a:solidFill>
                  <a:srgbClr val="D1D5DB"/>
                </a:solidFill>
                <a:effectLst/>
                <a:latin typeface="Söhne"/>
              </a:rPr>
              <a:t>The problem statement for the project presentation on face mask detection using CNN can be summarized as follows:</a:t>
            </a:r>
          </a:p>
          <a:p>
            <a:pPr algn="l">
              <a:buFont typeface="+mj-lt"/>
              <a:buAutoNum type="arabicPeriod"/>
            </a:pPr>
            <a:r>
              <a:rPr lang="en-US" b="0" i="0" u="none" strike="noStrike" dirty="0">
                <a:solidFill>
                  <a:srgbClr val="D1D5DB"/>
                </a:solidFill>
                <a:effectLst/>
                <a:latin typeface="Söhne"/>
              </a:rPr>
              <a:t>Lack of Automated Face Mask Detection: Currently, monitoring and enforcing face mask-wearing protocols in public areas rely heavily on human intervention, which can be time-consuming, labor-intensive, and prone to errors. There is a need for an automated system that can accurately and efficiently detect whether individuals are wearing face masks or not.</a:t>
            </a:r>
          </a:p>
          <a:p>
            <a:pPr algn="l">
              <a:buFont typeface="+mj-lt"/>
              <a:buAutoNum type="arabicPeriod"/>
            </a:pPr>
            <a:r>
              <a:rPr lang="en-US" b="0" i="0" u="none" strike="noStrike" dirty="0">
                <a:solidFill>
                  <a:srgbClr val="D1D5DB"/>
                </a:solidFill>
                <a:effectLst/>
                <a:latin typeface="Söhne"/>
              </a:rPr>
              <a:t>Public Health Concerns: Wearing face masks is a crucial preventive measure to curb the spread of infectious diseases, such as COVID-19. Non-compliance with face mask-wearing protocols in crowded areas, such as airports, bus stations, hospitals, and shopping malls, can pose public health risks and increase the chances of disease transmission.</a:t>
            </a:r>
          </a:p>
          <a:p>
            <a:pPr algn="l">
              <a:buFont typeface="+mj-lt"/>
              <a:buAutoNum type="arabicPeriod"/>
            </a:pPr>
            <a:r>
              <a:rPr lang="en-US" b="0" i="0" u="none" strike="noStrike" dirty="0">
                <a:solidFill>
                  <a:srgbClr val="D1D5DB"/>
                </a:solidFill>
                <a:effectLst/>
                <a:latin typeface="Söhne"/>
              </a:rPr>
              <a:t>Real-time Face Mask Detection: In many scenarios, real-time face mask detection is essential for effective monitoring and enforcement of face mask-wearing protocols. Existing methods may not be efficient or accurate enough to detect face masks in real-time, necessitating the development of a reliable and real-time face mask detection system.</a:t>
            </a:r>
          </a:p>
          <a:p>
            <a:pPr algn="l">
              <a:buFont typeface="+mj-lt"/>
              <a:buAutoNum type="arabicPeriod"/>
            </a:pPr>
            <a:r>
              <a:rPr lang="en-US" b="0" i="0" u="none" strike="noStrike" dirty="0">
                <a:solidFill>
                  <a:srgbClr val="D1D5DB"/>
                </a:solidFill>
                <a:effectLst/>
                <a:latin typeface="Söhne"/>
              </a:rPr>
              <a:t>Variability in Face Mask Usage: Face masks come in various shapes, sizes, colors, and styles, and people may wear them differently, such as covering only the mouth or the nose. Detecting face masks under these varying conditions presents challenges due to the variability in appearance, lighting conditions, and occlusions.</a:t>
            </a:r>
          </a:p>
          <a:p>
            <a:pPr algn="l">
              <a:buFont typeface="+mj-lt"/>
              <a:buAutoNum type="arabicPeriod"/>
            </a:pPr>
            <a:r>
              <a:rPr lang="en-US" b="0" i="0" u="none" strike="noStrike" dirty="0">
                <a:solidFill>
                  <a:srgbClr val="D1D5DB"/>
                </a:solidFill>
                <a:effectLst/>
                <a:latin typeface="Söhne"/>
              </a:rPr>
              <a:t>Need for CNN-based Detection: Convolutional Neural Networks (CNN) have shown remarkable success in various computer vision tasks, including object detection, image classification, and facial recognition. Leveraging CNNs for face mask detection can offer higher accuracy, robustness, and efficiency compared to traditional methods.</a:t>
            </a:r>
          </a:p>
          <a:p>
            <a:endParaRPr lang="en-US" dirty="0"/>
          </a:p>
        </p:txBody>
      </p:sp>
      <p:sp>
        <p:nvSpPr>
          <p:cNvPr id="4" name="Slide Number Placeholder 3"/>
          <p:cNvSpPr>
            <a:spLocks noGrp="1"/>
          </p:cNvSpPr>
          <p:nvPr>
            <p:ph type="sldNum" sz="quarter" idx="5"/>
          </p:nvPr>
        </p:nvSpPr>
        <p:spPr/>
        <p:txBody>
          <a:bodyPr/>
          <a:lstStyle/>
          <a:p>
            <a:fld id="{CD952903-1D8B-1343-B77E-F954D977E1F1}" type="slidenum">
              <a:rPr lang="en-US" smtClean="0"/>
              <a:t>3</a:t>
            </a:fld>
            <a:endParaRPr lang="en-US"/>
          </a:p>
        </p:txBody>
      </p:sp>
    </p:spTree>
    <p:extLst>
      <p:ext uri="{BB962C8B-B14F-4D97-AF65-F5344CB8AC3E}">
        <p14:creationId xmlns:p14="http://schemas.microsoft.com/office/powerpoint/2010/main" val="8799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52903-1D8B-1343-B77E-F954D977E1F1}" type="slidenum">
              <a:rPr lang="en-US" smtClean="0"/>
              <a:t>4</a:t>
            </a:fld>
            <a:endParaRPr lang="en-US"/>
          </a:p>
        </p:txBody>
      </p:sp>
    </p:spTree>
    <p:extLst>
      <p:ext uri="{BB962C8B-B14F-4D97-AF65-F5344CB8AC3E}">
        <p14:creationId xmlns:p14="http://schemas.microsoft.com/office/powerpoint/2010/main" val="2995315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[12:25 PM, 4/19/2023] </a:t>
            </a:r>
            <a:r>
              <a:rPr lang="en-US" dirty="0" err="1"/>
              <a:t>Meganchandra</a:t>
            </a:r>
            <a:r>
              <a:rPr lang="en-US" dirty="0"/>
              <a:t> </a:t>
            </a:r>
            <a:r>
              <a:rPr lang="en-US" dirty="0" err="1"/>
              <a:t>Umass</a:t>
            </a:r>
            <a:r>
              <a:rPr lang="en-US" dirty="0"/>
              <a:t>: </a:t>
            </a:r>
            <a:r>
              <a:rPr lang="en-US" dirty="0" err="1"/>
              <a:t>ResNet</a:t>
            </a:r>
            <a:r>
              <a:rPr lang="en-US" dirty="0"/>
              <a:t>, also known as residual neural network, refers to the idea of ​​adding residual learning to the traditional convolutional neural network, which solves the problem of gradient dispersion and accuracy degradation (training set) in deep networks, so that the network can get more and more The deeper, both the ...</a:t>
            </a:r>
          </a:p>
          <a:p>
            <a:r>
              <a:rPr lang="en-US" dirty="0"/>
              <a:t>[12:25 PM, 4/19/2023] </a:t>
            </a:r>
            <a:r>
              <a:rPr lang="en-US" dirty="0" err="1"/>
              <a:t>Meganchandra</a:t>
            </a:r>
            <a:r>
              <a:rPr lang="en-US" dirty="0"/>
              <a:t> </a:t>
            </a:r>
            <a:r>
              <a:rPr lang="en-US" dirty="0" err="1"/>
              <a:t>Umass</a:t>
            </a:r>
            <a:r>
              <a:rPr lang="en-US" dirty="0"/>
              <a:t>: ResNet-50 is a convolutional neural network that is 50 layers deep. You can load a pretrained version of the neural network trained on more than a million images from the ImageNet database</a:t>
            </a:r>
          </a:p>
          <a:p>
            <a:r>
              <a:rPr lang="en-US" dirty="0"/>
              <a:t>[12:26 PM, 4/19/2023] </a:t>
            </a:r>
            <a:r>
              <a:rPr lang="en-US" dirty="0" err="1"/>
              <a:t>Meganchandra</a:t>
            </a:r>
            <a:r>
              <a:rPr lang="en-US" dirty="0"/>
              <a:t> </a:t>
            </a:r>
            <a:r>
              <a:rPr lang="en-US" dirty="0" err="1"/>
              <a:t>Umass</a:t>
            </a:r>
            <a:r>
              <a:rPr lang="en-US" dirty="0"/>
              <a:t>: ResNet-50 Architecture</a:t>
            </a:r>
          </a:p>
          <a:p>
            <a:endParaRPr lang="en-US" dirty="0"/>
          </a:p>
          <a:p>
            <a:r>
              <a:rPr lang="en-US" dirty="0"/>
              <a:t>Therefore, each of the 2-layer blocks in Resnet34 was replaced with a 3-layer bottleneck block, forming the Resnet 50 architecture. This has much higher accuracy than the 34-layer </a:t>
            </a:r>
            <a:r>
              <a:rPr lang="en-US" dirty="0" err="1"/>
              <a:t>ResNet</a:t>
            </a:r>
            <a:r>
              <a:rPr lang="en-US" dirty="0"/>
              <a:t> model. The 50-layer </a:t>
            </a:r>
            <a:r>
              <a:rPr lang="en-US" dirty="0" err="1"/>
              <a:t>ResNet</a:t>
            </a:r>
            <a:r>
              <a:rPr lang="en-US"/>
              <a:t> achieves a performance of 3.8 bn FLOPS.</a:t>
            </a:r>
          </a:p>
          <a:p>
            <a:endParaRPr lang="en-US"/>
          </a:p>
        </p:txBody>
      </p:sp>
      <p:sp>
        <p:nvSpPr>
          <p:cNvPr id="4" name="Slide Number Placeholder 3"/>
          <p:cNvSpPr>
            <a:spLocks noGrp="1"/>
          </p:cNvSpPr>
          <p:nvPr>
            <p:ph type="sldNum" sz="quarter" idx="5"/>
          </p:nvPr>
        </p:nvSpPr>
        <p:spPr/>
        <p:txBody>
          <a:bodyPr/>
          <a:lstStyle/>
          <a:p>
            <a:fld id="{CD952903-1D8B-1343-B77E-F954D977E1F1}" type="slidenum">
              <a:rPr lang="en-US" smtClean="0"/>
              <a:t>5</a:t>
            </a:fld>
            <a:endParaRPr lang="en-US"/>
          </a:p>
        </p:txBody>
      </p:sp>
    </p:spTree>
    <p:extLst>
      <p:ext uri="{BB962C8B-B14F-4D97-AF65-F5344CB8AC3E}">
        <p14:creationId xmlns:p14="http://schemas.microsoft.com/office/powerpoint/2010/main" val="41939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[12:25 PM, 4/19/2023] </a:t>
            </a:r>
            <a:r>
              <a:rPr lang="en-US" dirty="0" err="1"/>
              <a:t>Meganchandra</a:t>
            </a:r>
            <a:r>
              <a:rPr lang="en-US" dirty="0"/>
              <a:t> </a:t>
            </a:r>
            <a:r>
              <a:rPr lang="en-US" dirty="0" err="1"/>
              <a:t>Umass</a:t>
            </a:r>
            <a:r>
              <a:rPr lang="en-US" dirty="0"/>
              <a:t>: </a:t>
            </a:r>
            <a:r>
              <a:rPr lang="en-US" dirty="0" err="1"/>
              <a:t>ResNet</a:t>
            </a:r>
            <a:r>
              <a:rPr lang="en-US" dirty="0"/>
              <a:t>, also known as residual neural network, refers to the idea of ​​adding residual learning to the traditional convolutional neural network, which solves the problem of gradient dispersion and accuracy degradation (training set) in deep networks, so that the network can get more and more The deeper, both the ...</a:t>
            </a:r>
          </a:p>
          <a:p>
            <a:r>
              <a:rPr lang="en-US" dirty="0"/>
              <a:t>[12:25 PM, 4/19/2023] </a:t>
            </a:r>
            <a:r>
              <a:rPr lang="en-US" dirty="0" err="1"/>
              <a:t>Meganchandra</a:t>
            </a:r>
            <a:r>
              <a:rPr lang="en-US" dirty="0"/>
              <a:t> </a:t>
            </a:r>
            <a:r>
              <a:rPr lang="en-US" dirty="0" err="1"/>
              <a:t>Umass</a:t>
            </a:r>
            <a:r>
              <a:rPr lang="en-US" dirty="0"/>
              <a:t>: ResNet-50 is a convolutional neural network that is 50 layers deep. You can load a pretrained version of the neural network trained on more than a million images from the ImageNet database</a:t>
            </a:r>
          </a:p>
          <a:p>
            <a:r>
              <a:rPr lang="en-US" dirty="0"/>
              <a:t>[12:26 PM, 4/19/2023] </a:t>
            </a:r>
            <a:r>
              <a:rPr lang="en-US" dirty="0" err="1"/>
              <a:t>Meganchandra</a:t>
            </a:r>
            <a:r>
              <a:rPr lang="en-US" dirty="0"/>
              <a:t> </a:t>
            </a:r>
            <a:r>
              <a:rPr lang="en-US" dirty="0" err="1"/>
              <a:t>Umass</a:t>
            </a:r>
            <a:r>
              <a:rPr lang="en-US" dirty="0"/>
              <a:t>: ResNet-50 Architecture</a:t>
            </a:r>
          </a:p>
          <a:p>
            <a:endParaRPr lang="en-US" dirty="0"/>
          </a:p>
          <a:p>
            <a:r>
              <a:rPr lang="en-US" dirty="0"/>
              <a:t>Therefore, each of the 2-layer blocks in Resnet34 was replaced with a 3-layer bottleneck block, forming the Resnet 50 architecture. This has much higher accuracy than the 34-layer </a:t>
            </a:r>
            <a:r>
              <a:rPr lang="en-US" dirty="0" err="1"/>
              <a:t>ResNet</a:t>
            </a:r>
            <a:r>
              <a:rPr lang="en-US" dirty="0"/>
              <a:t> model. The 50-layer </a:t>
            </a:r>
            <a:r>
              <a:rPr lang="en-US" dirty="0" err="1"/>
              <a:t>ResNet</a:t>
            </a:r>
            <a:r>
              <a:rPr lang="en-US" dirty="0"/>
              <a:t> achieves a performance of 3.8 bn FLOPS.</a:t>
            </a:r>
          </a:p>
        </p:txBody>
      </p:sp>
      <p:sp>
        <p:nvSpPr>
          <p:cNvPr id="4" name="Slide Number Placeholder 3"/>
          <p:cNvSpPr>
            <a:spLocks noGrp="1"/>
          </p:cNvSpPr>
          <p:nvPr>
            <p:ph type="sldNum" sz="quarter" idx="5"/>
          </p:nvPr>
        </p:nvSpPr>
        <p:spPr/>
        <p:txBody>
          <a:bodyPr/>
          <a:lstStyle/>
          <a:p>
            <a:fld id="{CD952903-1D8B-1343-B77E-F954D977E1F1}" type="slidenum">
              <a:rPr lang="en-US" smtClean="0"/>
              <a:t>6</a:t>
            </a:fld>
            <a:endParaRPr lang="en-US"/>
          </a:p>
        </p:txBody>
      </p:sp>
    </p:spTree>
    <p:extLst>
      <p:ext uri="{BB962C8B-B14F-4D97-AF65-F5344CB8AC3E}">
        <p14:creationId xmlns:p14="http://schemas.microsoft.com/office/powerpoint/2010/main" val="158601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D1D5DB"/>
                </a:solidFill>
                <a:effectLst/>
                <a:latin typeface="Söhne"/>
              </a:rPr>
              <a:t>A </a:t>
            </a:r>
            <a:r>
              <a:rPr lang="en-US" b="1" i="0" u="none" strike="noStrike" dirty="0">
                <a:solidFill>
                  <a:srgbClr val="D1D5DB"/>
                </a:solidFill>
                <a:effectLst/>
                <a:latin typeface="Söhne"/>
              </a:rPr>
              <a:t>Convolutional Neural Network (CNN or </a:t>
            </a:r>
            <a:r>
              <a:rPr lang="en-US" b="1" i="0" u="none" strike="noStrike" dirty="0" err="1">
                <a:solidFill>
                  <a:srgbClr val="D1D5DB"/>
                </a:solidFill>
                <a:effectLst/>
                <a:latin typeface="Söhne"/>
              </a:rPr>
              <a:t>ConvNet</a:t>
            </a:r>
            <a:r>
              <a:rPr lang="en-US" b="1" i="0" u="none" strike="noStrike" dirty="0">
                <a:solidFill>
                  <a:srgbClr val="D1D5DB"/>
                </a:solidFill>
                <a:effectLst/>
                <a:latin typeface="Söhne"/>
              </a:rPr>
              <a:t>) </a:t>
            </a:r>
            <a:r>
              <a:rPr lang="en-US" b="0" i="0" u="none" strike="noStrike" dirty="0">
                <a:solidFill>
                  <a:srgbClr val="D1D5DB"/>
                </a:solidFill>
                <a:effectLst/>
                <a:latin typeface="Söhne"/>
              </a:rPr>
              <a:t>is a type of neural network architecture that is specifically designed for processing images and other grid-like data, such as audio signals or time series data. CNNs are highly effective for computer vision tasks, such as image classification, object detection, and image generation, due to their ability to learn hierarchical representations from the data.</a:t>
            </a:r>
          </a:p>
          <a:p>
            <a:pPr algn="l"/>
            <a:r>
              <a:rPr lang="en-US" b="0" i="0" u="none" strike="noStrike" dirty="0">
                <a:solidFill>
                  <a:srgbClr val="D1D5DB"/>
                </a:solidFill>
                <a:effectLst/>
                <a:latin typeface="Söhne"/>
              </a:rPr>
              <a:t>The key feature of a CNN is its ability to automatically learn and extract relevant features from the input data through the use of convolutional layers. Convolutional layers apply convolution operations on the input data, which are essentially local filters that scan over the input data and extract relevant features, such as edges, corners, or textures. These convolutional operations are typically followed by non-linear activation functions and pooling layers, which help to further reduce the spatial dimensions of the data and capture more abstract features.</a:t>
            </a:r>
          </a:p>
          <a:p>
            <a:br>
              <a:rPr lang="en-US" dirty="0"/>
            </a:br>
            <a:endParaRPr lang="en-US" b="0" i="0" u="none" strike="noStrike" dirty="0">
              <a:solidFill>
                <a:srgbClr val="D1D5DB"/>
              </a:solidFill>
              <a:effectLst/>
              <a:latin typeface="Söhne"/>
            </a:endParaRPr>
          </a:p>
          <a:p>
            <a:pPr marL="171450" indent="-171450">
              <a:buFont typeface="Arial" panose="020B0604020202020204" pitchFamily="34" charset="0"/>
              <a:buChar char="•"/>
            </a:pPr>
            <a:r>
              <a:rPr lang="en-US" b="1" i="0" u="none" strike="noStrike" dirty="0" err="1">
                <a:solidFill>
                  <a:srgbClr val="D1D5DB"/>
                </a:solidFill>
                <a:effectLst/>
                <a:latin typeface="Söhne"/>
              </a:rPr>
              <a:t>Fast.ai</a:t>
            </a:r>
            <a:r>
              <a:rPr lang="en-US" b="1" i="0" u="none" strike="noStrike" dirty="0">
                <a:solidFill>
                  <a:srgbClr val="D1D5DB"/>
                </a:solidFill>
                <a:effectLst/>
                <a:latin typeface="Söhne"/>
              </a:rPr>
              <a:t> </a:t>
            </a:r>
            <a:r>
              <a:rPr lang="en-US" b="0" i="0" u="none" strike="noStrike" dirty="0">
                <a:solidFill>
                  <a:srgbClr val="D1D5DB"/>
                </a:solidFill>
                <a:effectLst/>
                <a:latin typeface="Söhne"/>
              </a:rPr>
              <a:t>is an open-source deep learning library and high-level framework that is designed to make it easy for researchers and practitioners to build, train, and deploy state-of-the-art deep learning models. It provides a high-level API (Application Programming Interface) for training neural networks and includes a wide range of pre-processing functions for working with diverse data types, such as images, text, and tabular data. </a:t>
            </a:r>
            <a:r>
              <a:rPr lang="en-US" b="0" i="0" u="none" strike="noStrike" dirty="0" err="1">
                <a:solidFill>
                  <a:srgbClr val="D1D5DB"/>
                </a:solidFill>
                <a:effectLst/>
                <a:latin typeface="Söhne"/>
              </a:rPr>
              <a:t>Fast.ai</a:t>
            </a:r>
            <a:r>
              <a:rPr lang="en-US" b="0" i="0" u="none" strike="noStrike" dirty="0">
                <a:solidFill>
                  <a:srgbClr val="D1D5DB"/>
                </a:solidFill>
                <a:effectLst/>
                <a:latin typeface="Söhne"/>
              </a:rPr>
              <a:t> is built on top of popular deep learning libraries such as </a:t>
            </a:r>
            <a:r>
              <a:rPr lang="en-US" b="0" i="0" u="none" strike="noStrike" dirty="0" err="1">
                <a:solidFill>
                  <a:srgbClr val="D1D5DB"/>
                </a:solidFill>
                <a:effectLst/>
                <a:latin typeface="Söhne"/>
              </a:rPr>
              <a:t>PyTorch</a:t>
            </a:r>
            <a:r>
              <a:rPr lang="en-US" b="0" i="0" u="none" strike="noStrike" dirty="0">
                <a:solidFill>
                  <a:srgbClr val="D1D5DB"/>
                </a:solidFill>
                <a:effectLst/>
                <a:latin typeface="Söhne"/>
              </a:rPr>
              <a:t> and provides additional tools and utilities to simplify the process of building and training deep learning models.</a:t>
            </a:r>
          </a:p>
          <a:p>
            <a:pPr marL="171450" indent="-171450">
              <a:buFont typeface="Arial" panose="020B0604020202020204" pitchFamily="34" charset="0"/>
              <a:buChar char="•"/>
            </a:pPr>
            <a:r>
              <a:rPr lang="en-US" b="1" dirty="0" err="1"/>
              <a:t>vision_learner</a:t>
            </a:r>
            <a:r>
              <a:rPr lang="en-US" b="1" i="0" u="none" strike="noStrike" dirty="0">
                <a:solidFill>
                  <a:srgbClr val="D1D5DB"/>
                </a:solidFill>
                <a:effectLst/>
                <a:latin typeface="Söhne"/>
              </a:rPr>
              <a:t> </a:t>
            </a:r>
            <a:r>
              <a:rPr lang="en-US" b="0" i="0" u="none" strike="noStrike" dirty="0">
                <a:solidFill>
                  <a:srgbClr val="D1D5DB"/>
                </a:solidFill>
                <a:effectLst/>
                <a:latin typeface="Söhne"/>
              </a:rPr>
              <a:t>is a function provided by </a:t>
            </a:r>
            <a:r>
              <a:rPr lang="en-US" b="0" i="0" u="none" strike="noStrike" dirty="0" err="1">
                <a:solidFill>
                  <a:srgbClr val="D1D5DB"/>
                </a:solidFill>
                <a:effectLst/>
                <a:latin typeface="Söhne"/>
              </a:rPr>
              <a:t>fastai</a:t>
            </a:r>
            <a:r>
              <a:rPr lang="en-US" b="0" i="0" u="none" strike="noStrike" dirty="0">
                <a:solidFill>
                  <a:srgbClr val="D1D5DB"/>
                </a:solidFill>
                <a:effectLst/>
                <a:latin typeface="Söhne"/>
              </a:rPr>
              <a:t> that creates a </a:t>
            </a:r>
            <a:r>
              <a:rPr lang="en-US" dirty="0"/>
              <a:t>Learner</a:t>
            </a:r>
            <a:r>
              <a:rPr lang="en-US" b="0" i="0" u="none" strike="noStrike" dirty="0">
                <a:solidFill>
                  <a:srgbClr val="D1D5DB"/>
                </a:solidFill>
                <a:effectLst/>
                <a:latin typeface="Söhne"/>
              </a:rPr>
              <a:t> object for computer vision tasks. It takes in the data loaders (</a:t>
            </a:r>
            <a:r>
              <a:rPr lang="en-US" dirty="0" err="1"/>
              <a:t>dls</a:t>
            </a:r>
            <a:r>
              <a:rPr lang="en-US" b="0" i="0" u="none" strike="noStrike" dirty="0">
                <a:solidFill>
                  <a:srgbClr val="D1D5DB"/>
                </a:solidFill>
                <a:effectLst/>
                <a:latin typeface="Söhne"/>
              </a:rPr>
              <a:t>), the CNN model architecture (</a:t>
            </a:r>
            <a:r>
              <a:rPr lang="en-US" dirty="0"/>
              <a:t>resnet34</a:t>
            </a:r>
            <a:r>
              <a:rPr lang="en-US" b="0" i="0" u="none" strike="noStrike" dirty="0">
                <a:solidFill>
                  <a:srgbClr val="D1D5DB"/>
                </a:solidFill>
                <a:effectLst/>
                <a:latin typeface="Söhne"/>
              </a:rPr>
              <a:t>), and the evaluation metric(s) (</a:t>
            </a:r>
            <a:r>
              <a:rPr lang="en-US" dirty="0"/>
              <a:t>metrics</a:t>
            </a:r>
            <a:r>
              <a:rPr lang="en-US" b="0" i="0" u="none" strike="noStrike" dirty="0">
                <a:solidFill>
                  <a:srgbClr val="D1D5DB"/>
                </a:solidFill>
                <a:effectLst/>
                <a:latin typeface="Söhne"/>
              </a:rPr>
              <a:t>) as parameters.</a:t>
            </a:r>
          </a:p>
          <a:p>
            <a:pPr marL="171450" indent="-171450">
              <a:buFont typeface="Arial" panose="020B0604020202020204" pitchFamily="34" charset="0"/>
              <a:buChar char="•"/>
            </a:pPr>
            <a:r>
              <a:rPr lang="en-US" b="1" dirty="0"/>
              <a:t>resnet34</a:t>
            </a:r>
            <a:r>
              <a:rPr lang="en-US" b="1" i="0" u="none" strike="noStrike" dirty="0">
                <a:solidFill>
                  <a:srgbClr val="D1D5DB"/>
                </a:solidFill>
                <a:effectLst/>
                <a:latin typeface="Söhne"/>
              </a:rPr>
              <a:t> </a:t>
            </a:r>
            <a:r>
              <a:rPr lang="en-US" b="0" i="0" u="none" strike="noStrike" dirty="0">
                <a:solidFill>
                  <a:srgbClr val="D1D5DB"/>
                </a:solidFill>
                <a:effectLst/>
                <a:latin typeface="Söhne"/>
              </a:rPr>
              <a:t>is a pre-trained CNN model architecture from the </a:t>
            </a:r>
            <a:r>
              <a:rPr lang="en-US" b="0" i="0" u="none" strike="noStrike" dirty="0" err="1">
                <a:solidFill>
                  <a:srgbClr val="D1D5DB"/>
                </a:solidFill>
                <a:effectLst/>
                <a:latin typeface="Söhne"/>
              </a:rPr>
              <a:t>ResNet</a:t>
            </a:r>
            <a:r>
              <a:rPr lang="en-US" b="0" i="0" u="none" strike="noStrike" dirty="0">
                <a:solidFill>
                  <a:srgbClr val="D1D5DB"/>
                </a:solidFill>
                <a:effectLst/>
                <a:latin typeface="Söhne"/>
              </a:rPr>
              <a:t> family, specifically ResNet-34, which has 34 layers. This architecture has been trained on a large dataset and can be used as a starting point for transfer learning, where the model is fine-tuned on a smaller dataset for a specific task.</a:t>
            </a:r>
            <a:endParaRPr lang="en-US" dirty="0"/>
          </a:p>
        </p:txBody>
      </p:sp>
      <p:sp>
        <p:nvSpPr>
          <p:cNvPr id="4" name="Slide Number Placeholder 3"/>
          <p:cNvSpPr>
            <a:spLocks noGrp="1"/>
          </p:cNvSpPr>
          <p:nvPr>
            <p:ph type="sldNum" sz="quarter" idx="5"/>
          </p:nvPr>
        </p:nvSpPr>
        <p:spPr/>
        <p:txBody>
          <a:bodyPr/>
          <a:lstStyle/>
          <a:p>
            <a:fld id="{CD952903-1D8B-1343-B77E-F954D977E1F1}" type="slidenum">
              <a:rPr lang="en-US" smtClean="0"/>
              <a:t>7</a:t>
            </a:fld>
            <a:endParaRPr lang="en-US"/>
          </a:p>
        </p:txBody>
      </p:sp>
    </p:spTree>
    <p:extLst>
      <p:ext uri="{BB962C8B-B14F-4D97-AF65-F5344CB8AC3E}">
        <p14:creationId xmlns:p14="http://schemas.microsoft.com/office/powerpoint/2010/main" val="140421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52903-1D8B-1343-B77E-F954D977E1F1}" type="slidenum">
              <a:rPr lang="en-US" smtClean="0"/>
              <a:t>8</a:t>
            </a:fld>
            <a:endParaRPr lang="en-US"/>
          </a:p>
        </p:txBody>
      </p:sp>
    </p:spTree>
    <p:extLst>
      <p:ext uri="{BB962C8B-B14F-4D97-AF65-F5344CB8AC3E}">
        <p14:creationId xmlns:p14="http://schemas.microsoft.com/office/powerpoint/2010/main" val="158625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Our Face Mask Detection project presents a promising solution for real-time detection of face masks in various settings.</a:t>
            </a:r>
          </a:p>
          <a:p>
            <a:pPr algn="l">
              <a:buFont typeface="Arial" panose="020B0604020202020204" pitchFamily="34" charset="0"/>
              <a:buChar char="•"/>
            </a:pPr>
            <a:r>
              <a:rPr lang="en-US" b="0" i="0" u="none" strike="noStrike" dirty="0">
                <a:solidFill>
                  <a:srgbClr val="D1D5DB"/>
                </a:solidFill>
                <a:effectLst/>
                <a:latin typeface="Söhne"/>
              </a:rPr>
              <a:t>The use of computer vision and deep learning techniques has shown significant accuracy in identifying whether a person is wearing a mask or not.</a:t>
            </a:r>
          </a:p>
          <a:p>
            <a:pPr algn="l">
              <a:buFont typeface="Arial" panose="020B0604020202020204" pitchFamily="34" charset="0"/>
              <a:buChar char="•"/>
            </a:pPr>
            <a:r>
              <a:rPr lang="en-US" b="0" i="0" u="none" strike="noStrike" dirty="0">
                <a:solidFill>
                  <a:srgbClr val="D1D5DB"/>
                </a:solidFill>
                <a:effectLst/>
                <a:latin typeface="Söhne"/>
              </a:rPr>
              <a:t>This project can be utilized in various applications, such as public health monitoring, workplace safety, and other environments where face mask compliance is crucial.</a:t>
            </a:r>
          </a:p>
          <a:p>
            <a:pPr algn="l">
              <a:buFont typeface="Arial" panose="020B0604020202020204" pitchFamily="34" charset="0"/>
              <a:buChar char="•"/>
            </a:pPr>
            <a:r>
              <a:rPr lang="en-US" b="0" i="0" u="none" strike="noStrike" dirty="0">
                <a:solidFill>
                  <a:srgbClr val="D1D5DB"/>
                </a:solidFill>
                <a:effectLst/>
                <a:latin typeface="Söhne"/>
              </a:rPr>
              <a:t>The project can be further improved and expanded by incorporating additional features, optimizing performance, and integrating with existing systems.</a:t>
            </a:r>
          </a:p>
          <a:p>
            <a:pPr algn="l">
              <a:buFont typeface="Arial" panose="020B0604020202020204" pitchFamily="34" charset="0"/>
              <a:buChar char="•"/>
            </a:pPr>
            <a:r>
              <a:rPr lang="en-US" b="0" i="0" u="none" strike="noStrike" dirty="0">
                <a:solidFill>
                  <a:srgbClr val="D1D5DB"/>
                </a:solidFill>
                <a:effectLst/>
                <a:latin typeface="Söhne"/>
              </a:rPr>
              <a:t>We are proud of our contribution to promoting public health and safety through this project.</a:t>
            </a:r>
          </a:p>
          <a:p>
            <a:pPr algn="l">
              <a:buFont typeface="Arial" panose="020B0604020202020204" pitchFamily="34" charset="0"/>
              <a:buChar char="•"/>
            </a:pPr>
            <a:r>
              <a:rPr lang="en-US" b="0" i="0" u="none" strike="noStrike" dirty="0">
                <a:solidFill>
                  <a:srgbClr val="D1D5DB"/>
                </a:solidFill>
                <a:effectLst/>
                <a:latin typeface="Söhne"/>
              </a:rPr>
              <a:t>We extend our gratitude to our team members, mentors, and collaborators for their hard work and support.</a:t>
            </a:r>
          </a:p>
          <a:p>
            <a:pPr algn="l">
              <a:buFont typeface="Arial" panose="020B0604020202020204" pitchFamily="34" charset="0"/>
              <a:buChar char="•"/>
            </a:pPr>
            <a:r>
              <a:rPr lang="en-US" b="0" i="0" u="none" strike="noStrike" dirty="0">
                <a:solidFill>
                  <a:srgbClr val="D1D5DB"/>
                </a:solidFill>
                <a:effectLst/>
                <a:latin typeface="Söhne"/>
              </a:rPr>
              <a:t>Thank you for your attention and we welcome any questions or feedback.</a:t>
            </a:r>
          </a:p>
          <a:p>
            <a:endParaRPr lang="en-US" dirty="0"/>
          </a:p>
        </p:txBody>
      </p:sp>
      <p:sp>
        <p:nvSpPr>
          <p:cNvPr id="4" name="Slide Number Placeholder 3"/>
          <p:cNvSpPr>
            <a:spLocks noGrp="1"/>
          </p:cNvSpPr>
          <p:nvPr>
            <p:ph type="sldNum" sz="quarter" idx="5"/>
          </p:nvPr>
        </p:nvSpPr>
        <p:spPr/>
        <p:txBody>
          <a:bodyPr/>
          <a:lstStyle/>
          <a:p>
            <a:fld id="{CD952903-1D8B-1343-B77E-F954D977E1F1}" type="slidenum">
              <a:rPr lang="en-US" smtClean="0"/>
              <a:t>10</a:t>
            </a:fld>
            <a:endParaRPr lang="en-US"/>
          </a:p>
        </p:txBody>
      </p:sp>
    </p:spTree>
    <p:extLst>
      <p:ext uri="{BB962C8B-B14F-4D97-AF65-F5344CB8AC3E}">
        <p14:creationId xmlns:p14="http://schemas.microsoft.com/office/powerpoint/2010/main" val="5780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4/18/23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4/18/23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5175-81FE-9997-0B0C-442033088B5B}"/>
              </a:ext>
            </a:extLst>
          </p:cNvPr>
          <p:cNvSpPr>
            <a:spLocks noGrp="1"/>
          </p:cNvSpPr>
          <p:nvPr>
            <p:ph type="ctrTitle"/>
          </p:nvPr>
        </p:nvSpPr>
        <p:spPr>
          <a:xfrm>
            <a:off x="-1" y="785446"/>
            <a:ext cx="9132277" cy="3739662"/>
          </a:xfrm>
        </p:spPr>
        <p:txBody>
          <a:bodyPr anchor="t" anchorCtr="0">
            <a:normAutofit fontScale="90000"/>
          </a:bodyPr>
          <a:lstStyle/>
          <a:p>
            <a:pPr algn="ctr"/>
            <a:r>
              <a:rPr lang="en-US" b="1" dirty="0">
                <a:solidFill>
                  <a:srgbClr val="F1F1F1"/>
                </a:solidFill>
                <a:latin typeface="YouTube Sans"/>
              </a:rPr>
              <a:t>Face Mask Detection </a:t>
            </a:r>
            <a:br>
              <a:rPr lang="en-US" b="1" dirty="0">
                <a:solidFill>
                  <a:srgbClr val="F1F1F1"/>
                </a:solidFill>
                <a:latin typeface="YouTube Sans"/>
              </a:rPr>
            </a:br>
            <a:r>
              <a:rPr lang="en-US" b="1" dirty="0">
                <a:solidFill>
                  <a:srgbClr val="F1F1F1"/>
                </a:solidFill>
                <a:latin typeface="YouTube Sans"/>
              </a:rPr>
              <a:t>using </a:t>
            </a:r>
            <a:br>
              <a:rPr lang="en-US" b="1" dirty="0">
                <a:solidFill>
                  <a:srgbClr val="F1F1F1"/>
                </a:solidFill>
                <a:latin typeface="YouTube Sans"/>
              </a:rPr>
            </a:br>
            <a:r>
              <a:rPr lang="en-US" b="1" i="0" u="none" strike="noStrike" dirty="0">
                <a:solidFill>
                  <a:srgbClr val="F1F1F1"/>
                </a:solidFill>
                <a:effectLst/>
                <a:latin typeface="YouTube Sans"/>
              </a:rPr>
              <a:t>Convolutional Neural Network (CNN) </a:t>
            </a:r>
            <a:br>
              <a:rPr lang="en-US" b="1" i="0" u="none" strike="noStrike" dirty="0">
                <a:solidFill>
                  <a:srgbClr val="F1F1F1"/>
                </a:solidFill>
                <a:effectLst/>
                <a:latin typeface="YouTube Sans"/>
              </a:rPr>
            </a:br>
            <a:endParaRPr lang="en-US" dirty="0"/>
          </a:p>
        </p:txBody>
      </p:sp>
      <p:sp>
        <p:nvSpPr>
          <p:cNvPr id="3" name="Subtitle 2">
            <a:extLst>
              <a:ext uri="{FF2B5EF4-FFF2-40B4-BE49-F238E27FC236}">
                <a16:creationId xmlns:a16="http://schemas.microsoft.com/office/drawing/2014/main" id="{7CFE9425-09BA-F8E1-1F93-3E3C5A670912}"/>
              </a:ext>
            </a:extLst>
          </p:cNvPr>
          <p:cNvSpPr>
            <a:spLocks noGrp="1"/>
          </p:cNvSpPr>
          <p:nvPr>
            <p:ph type="subTitle" idx="1"/>
          </p:nvPr>
        </p:nvSpPr>
        <p:spPr>
          <a:xfrm>
            <a:off x="114300" y="4200525"/>
            <a:ext cx="9017976" cy="1872029"/>
          </a:xfrm>
        </p:spPr>
        <p:txBody>
          <a:bodyPr/>
          <a:lstStyle/>
          <a:p>
            <a:pPr algn="ctr"/>
            <a:r>
              <a:rPr lang="en-US" sz="2400" b="1" dirty="0"/>
              <a:t>Submitted By:</a:t>
            </a:r>
            <a:endParaRPr lang="en-US" sz="2400" dirty="0"/>
          </a:p>
          <a:p>
            <a:pPr algn="ctr"/>
            <a:r>
              <a:rPr lang="en-US" b="1" dirty="0"/>
              <a:t>Meghachandra Putta</a:t>
            </a:r>
            <a:br>
              <a:rPr lang="en-US" b="1" dirty="0"/>
            </a:br>
            <a:r>
              <a:rPr lang="en-US" b="1" dirty="0"/>
              <a:t>Shivakumar Pasem</a:t>
            </a:r>
            <a:br>
              <a:rPr lang="en-US" b="1" dirty="0"/>
            </a:br>
            <a:r>
              <a:rPr lang="en-US" b="1" dirty="0"/>
              <a:t>Ben Samuel</a:t>
            </a:r>
          </a:p>
        </p:txBody>
      </p:sp>
    </p:spTree>
    <p:extLst>
      <p:ext uri="{BB962C8B-B14F-4D97-AF65-F5344CB8AC3E}">
        <p14:creationId xmlns:p14="http://schemas.microsoft.com/office/powerpoint/2010/main" val="108691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0F10-656B-7D1C-FE0B-ADBDD2900532}"/>
              </a:ext>
            </a:extLst>
          </p:cNvPr>
          <p:cNvSpPr>
            <a:spLocks noGrp="1"/>
          </p:cNvSpPr>
          <p:nvPr>
            <p:ph type="title"/>
          </p:nvPr>
        </p:nvSpPr>
        <p:spPr/>
        <p:txBody>
          <a:bodyPr/>
          <a:lstStyle/>
          <a:p>
            <a:pPr algn="ctr"/>
            <a:r>
              <a:rPr lang="en-US" dirty="0"/>
              <a:t>Conclusion</a:t>
            </a:r>
          </a:p>
        </p:txBody>
      </p:sp>
      <p:sp>
        <p:nvSpPr>
          <p:cNvPr id="6" name="Content Placeholder 5">
            <a:extLst>
              <a:ext uri="{FF2B5EF4-FFF2-40B4-BE49-F238E27FC236}">
                <a16:creationId xmlns:a16="http://schemas.microsoft.com/office/drawing/2014/main" id="{6F0502B9-C74B-1F9B-1C67-CC2B37306F3A}"/>
              </a:ext>
            </a:extLst>
          </p:cNvPr>
          <p:cNvSpPr>
            <a:spLocks noGrp="1"/>
          </p:cNvSpPr>
          <p:nvPr>
            <p:ph idx="1"/>
          </p:nvPr>
        </p:nvSpPr>
        <p:spPr/>
        <p:txBody>
          <a:bodyPr/>
          <a:lstStyle/>
          <a:p>
            <a:r>
              <a:rPr lang="en-US" b="1" dirty="0">
                <a:solidFill>
                  <a:schemeClr val="tx1"/>
                </a:solidFill>
              </a:rPr>
              <a:t>Highly accurate and responsive model to detect masks from images</a:t>
            </a:r>
          </a:p>
          <a:p>
            <a:r>
              <a:rPr lang="en-US" b="1" dirty="0">
                <a:solidFill>
                  <a:schemeClr val="tx1"/>
                </a:solidFill>
              </a:rPr>
              <a:t>The project can be modified to include visuals and multi-person images</a:t>
            </a:r>
          </a:p>
          <a:p>
            <a:r>
              <a:rPr lang="en-US" b="1" dirty="0">
                <a:solidFill>
                  <a:schemeClr val="tx1"/>
                </a:solidFill>
              </a:rPr>
              <a:t>Use Cases - </a:t>
            </a:r>
            <a:r>
              <a:rPr lang="en-US" b="1" i="0" u="none" strike="noStrike" dirty="0">
                <a:solidFill>
                  <a:schemeClr val="tx1"/>
                </a:solidFill>
                <a:effectLst/>
              </a:rPr>
              <a:t>such as public health monitoring, workplace safety</a:t>
            </a:r>
            <a:endParaRPr lang="en-US" b="1" dirty="0">
              <a:solidFill>
                <a:schemeClr val="tx1"/>
              </a:solidFill>
            </a:endParaRPr>
          </a:p>
        </p:txBody>
      </p:sp>
    </p:spTree>
    <p:extLst>
      <p:ext uri="{BB962C8B-B14F-4D97-AF65-F5344CB8AC3E}">
        <p14:creationId xmlns:p14="http://schemas.microsoft.com/office/powerpoint/2010/main" val="8010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0F10-656B-7D1C-FE0B-ADBDD2900532}"/>
              </a:ext>
            </a:extLst>
          </p:cNvPr>
          <p:cNvSpPr>
            <a:spLocks noGrp="1"/>
          </p:cNvSpPr>
          <p:nvPr>
            <p:ph type="title"/>
          </p:nvPr>
        </p:nvSpPr>
        <p:spPr>
          <a:xfrm>
            <a:off x="0" y="1123837"/>
            <a:ext cx="3471620" cy="4601183"/>
          </a:xfrm>
        </p:spPr>
        <p:txBody>
          <a:bodyPr/>
          <a:lstStyle/>
          <a:p>
            <a:r>
              <a:rPr lang="en-US" b="1" dirty="0"/>
              <a:t>INTRODUCTION</a:t>
            </a:r>
          </a:p>
        </p:txBody>
      </p:sp>
      <p:sp>
        <p:nvSpPr>
          <p:cNvPr id="3" name="Content Placeholder 2">
            <a:extLst>
              <a:ext uri="{FF2B5EF4-FFF2-40B4-BE49-F238E27FC236}">
                <a16:creationId xmlns:a16="http://schemas.microsoft.com/office/drawing/2014/main" id="{BF731EBA-9EB1-B3EF-D842-E4A2C1315BF6}"/>
              </a:ext>
            </a:extLst>
          </p:cNvPr>
          <p:cNvSpPr>
            <a:spLocks noGrp="1"/>
          </p:cNvSpPr>
          <p:nvPr>
            <p:ph idx="1"/>
          </p:nvPr>
        </p:nvSpPr>
        <p:spPr/>
        <p:txBody>
          <a:bodyPr>
            <a:normAutofit/>
          </a:bodyPr>
          <a:lstStyle/>
          <a:p>
            <a:pPr marL="0" indent="0">
              <a:buNone/>
            </a:pPr>
            <a:r>
              <a:rPr lang="en-US" sz="2800" b="0" i="0" u="none" strike="noStrike" dirty="0">
                <a:solidFill>
                  <a:srgbClr val="3C4043"/>
                </a:solidFill>
                <a:effectLst/>
                <a:latin typeface="Inter"/>
              </a:rPr>
              <a:t>In recent trend in worldwide lockdowns due to COVID19 outbreak, as Face Mask </a:t>
            </a:r>
            <a:r>
              <a:rPr lang="en-US" sz="2800" dirty="0">
                <a:solidFill>
                  <a:srgbClr val="3C4043"/>
                </a:solidFill>
                <a:latin typeface="Inter"/>
              </a:rPr>
              <a:t>were </a:t>
            </a:r>
            <a:r>
              <a:rPr lang="en-US" sz="2800" b="0" i="0" u="none" strike="noStrike" dirty="0">
                <a:solidFill>
                  <a:srgbClr val="3C4043"/>
                </a:solidFill>
                <a:effectLst/>
                <a:latin typeface="Inter"/>
              </a:rPr>
              <a:t>mandatory for everyone while roaming outside, approach of Deep Learning for Detecting Faces With and Without mask were a good trendy practice.</a:t>
            </a:r>
            <a:endParaRPr lang="en-US" sz="2800" dirty="0"/>
          </a:p>
        </p:txBody>
      </p:sp>
    </p:spTree>
    <p:extLst>
      <p:ext uri="{BB962C8B-B14F-4D97-AF65-F5344CB8AC3E}">
        <p14:creationId xmlns:p14="http://schemas.microsoft.com/office/powerpoint/2010/main" val="273016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0F10-656B-7D1C-FE0B-ADBDD2900532}"/>
              </a:ext>
            </a:extLst>
          </p:cNvPr>
          <p:cNvSpPr>
            <a:spLocks noGrp="1"/>
          </p:cNvSpPr>
          <p:nvPr>
            <p:ph type="title"/>
          </p:nvPr>
        </p:nvSpPr>
        <p:spPr>
          <a:xfrm>
            <a:off x="114300" y="864108"/>
            <a:ext cx="3171825" cy="5120639"/>
          </a:xfrm>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BF731EBA-9EB1-B3EF-D842-E4A2C1315BF6}"/>
              </a:ext>
            </a:extLst>
          </p:cNvPr>
          <p:cNvSpPr>
            <a:spLocks noGrp="1"/>
          </p:cNvSpPr>
          <p:nvPr>
            <p:ph idx="1"/>
          </p:nvPr>
        </p:nvSpPr>
        <p:spPr/>
        <p:txBody>
          <a:bodyPr anchor="ctr" anchorCtr="0">
            <a:normAutofit/>
          </a:bodyPr>
          <a:lstStyle/>
          <a:p>
            <a:pPr>
              <a:buFont typeface="Wingdings" pitchFamily="2" charset="2"/>
              <a:buChar char="§"/>
            </a:pPr>
            <a:r>
              <a:rPr lang="en-US" sz="3200" b="0" i="0" u="none" strike="noStrike" dirty="0">
                <a:solidFill>
                  <a:schemeClr val="tx1"/>
                </a:solidFill>
                <a:effectLst/>
                <a:latin typeface="Söhne"/>
              </a:rPr>
              <a:t>Lack of Automated Face Mask Detection</a:t>
            </a:r>
          </a:p>
          <a:p>
            <a:pPr>
              <a:buFont typeface="Wingdings" pitchFamily="2" charset="2"/>
              <a:buChar char="§"/>
            </a:pPr>
            <a:r>
              <a:rPr lang="en-US" sz="3200" b="0" i="0" u="none" strike="noStrike" dirty="0">
                <a:solidFill>
                  <a:schemeClr val="tx1"/>
                </a:solidFill>
                <a:effectLst/>
                <a:latin typeface="Söhne"/>
              </a:rPr>
              <a:t>Public Health Concerns</a:t>
            </a:r>
          </a:p>
          <a:p>
            <a:pPr>
              <a:buFont typeface="Wingdings" pitchFamily="2" charset="2"/>
              <a:buChar char="§"/>
            </a:pPr>
            <a:r>
              <a:rPr lang="en-US" sz="3200" b="0" i="0" u="none" strike="noStrike" dirty="0">
                <a:solidFill>
                  <a:schemeClr val="tx1"/>
                </a:solidFill>
                <a:effectLst/>
                <a:latin typeface="Söhne"/>
              </a:rPr>
              <a:t>Real-time Face Mask Detection</a:t>
            </a:r>
            <a:endParaRPr lang="en-US" sz="3200" dirty="0">
              <a:solidFill>
                <a:schemeClr val="tx1"/>
              </a:solidFill>
              <a:latin typeface="Söhne"/>
            </a:endParaRPr>
          </a:p>
          <a:p>
            <a:pPr>
              <a:buFont typeface="Wingdings" pitchFamily="2" charset="2"/>
              <a:buChar char="§"/>
            </a:pPr>
            <a:r>
              <a:rPr lang="en-US" sz="3200" b="0" i="0" u="none" strike="noStrike" dirty="0">
                <a:solidFill>
                  <a:schemeClr val="tx1"/>
                </a:solidFill>
                <a:effectLst/>
                <a:latin typeface="Söhne"/>
              </a:rPr>
              <a:t>Variability in Face Mask Usage</a:t>
            </a:r>
          </a:p>
          <a:p>
            <a:pPr>
              <a:buFont typeface="Wingdings" pitchFamily="2" charset="2"/>
              <a:buChar char="§"/>
            </a:pPr>
            <a:r>
              <a:rPr lang="en-US" sz="3200" b="0" i="0" u="none" strike="noStrike" dirty="0">
                <a:solidFill>
                  <a:schemeClr val="tx1"/>
                </a:solidFill>
                <a:effectLst/>
                <a:latin typeface="Söhne"/>
              </a:rPr>
              <a:t>Need for CNN-based Detection</a:t>
            </a:r>
          </a:p>
        </p:txBody>
      </p:sp>
    </p:spTree>
    <p:extLst>
      <p:ext uri="{BB962C8B-B14F-4D97-AF65-F5344CB8AC3E}">
        <p14:creationId xmlns:p14="http://schemas.microsoft.com/office/powerpoint/2010/main" val="215586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0F10-656B-7D1C-FE0B-ADBDD2900532}"/>
              </a:ext>
            </a:extLst>
          </p:cNvPr>
          <p:cNvSpPr>
            <a:spLocks noGrp="1"/>
          </p:cNvSpPr>
          <p:nvPr>
            <p:ph type="title"/>
          </p:nvPr>
        </p:nvSpPr>
        <p:spPr>
          <a:xfrm>
            <a:off x="0" y="1123837"/>
            <a:ext cx="3378631" cy="4601183"/>
          </a:xfrm>
        </p:spPr>
        <p:txBody>
          <a:bodyPr/>
          <a:lstStyle/>
          <a:p>
            <a:pPr algn="ctr"/>
            <a:r>
              <a:rPr lang="en-US" b="1" i="0" u="none" strike="noStrike" dirty="0">
                <a:solidFill>
                  <a:schemeClr val="bg1"/>
                </a:solidFill>
                <a:effectLst/>
                <a:latin typeface="Söhne"/>
              </a:rPr>
              <a:t>METHODOLOGY</a:t>
            </a:r>
            <a:endParaRPr lang="en-US" b="1" dirty="0">
              <a:solidFill>
                <a:schemeClr val="bg1"/>
              </a:solidFill>
            </a:endParaRPr>
          </a:p>
        </p:txBody>
      </p:sp>
      <p:pic>
        <p:nvPicPr>
          <p:cNvPr id="8" name="Content Placeholder 7">
            <a:extLst>
              <a:ext uri="{FF2B5EF4-FFF2-40B4-BE49-F238E27FC236}">
                <a16:creationId xmlns:a16="http://schemas.microsoft.com/office/drawing/2014/main" id="{863AA088-629F-DAD3-2D0A-C40C6B492E20}"/>
              </a:ext>
              <a:ext uri="{C183D7F6-B498-43B3-948B-1728B52AA6E4}">
                <adec:decorative xmlns:adec="http://schemas.microsoft.com/office/drawing/2017/decorative" val="1"/>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0000"/>
                    </a14:imgEffect>
                  </a14:imgLayer>
                </a14:imgProps>
              </a:ext>
            </a:extLst>
          </a:blip>
          <a:stretch>
            <a:fillRect/>
          </a:stretch>
        </p:blipFill>
        <p:spPr>
          <a:xfrm>
            <a:off x="3785767" y="933909"/>
            <a:ext cx="1828800" cy="1828800"/>
          </a:xfrm>
          <a:scene3d>
            <a:camera prst="orthographicFront"/>
            <a:lightRig rig="threePt" dir="t"/>
          </a:scene3d>
          <a:sp3d prstMaterial="matte"/>
        </p:spPr>
      </p:pic>
      <p:pic>
        <p:nvPicPr>
          <p:cNvPr id="14" name="Picture 13" descr="Graphical user interface&#10;&#10;Description automatically generated">
            <a:extLst>
              <a:ext uri="{FF2B5EF4-FFF2-40B4-BE49-F238E27FC236}">
                <a16:creationId xmlns:a16="http://schemas.microsoft.com/office/drawing/2014/main" id="{C6C3325D-9580-D5BB-848D-8E7EDE66D903}"/>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2000"/>
                    </a14:imgEffect>
                  </a14:imgLayer>
                </a14:imgProps>
              </a:ext>
            </a:extLst>
          </a:blip>
          <a:stretch>
            <a:fillRect/>
          </a:stretch>
        </p:blipFill>
        <p:spPr>
          <a:xfrm>
            <a:off x="5181600" y="3576014"/>
            <a:ext cx="1828800" cy="1828800"/>
          </a:xfrm>
          <a:prstGeom prst="rect">
            <a:avLst/>
          </a:prstGeom>
          <a:scene3d>
            <a:camera prst="orthographicFront"/>
            <a:lightRig rig="threePt" dir="t"/>
          </a:scene3d>
          <a:sp3d prstMaterial="matte"/>
        </p:spPr>
      </p:pic>
      <p:pic>
        <p:nvPicPr>
          <p:cNvPr id="16" name="Picture 15">
            <a:extLst>
              <a:ext uri="{FF2B5EF4-FFF2-40B4-BE49-F238E27FC236}">
                <a16:creationId xmlns:a16="http://schemas.microsoft.com/office/drawing/2014/main" id="{D9B04F0C-6C00-611F-1AC4-76210FAA73CC}"/>
              </a:ext>
            </a:extLst>
          </p:cNvPr>
          <p:cNvPicPr>
            <a:picLocks noChangeAspect="1"/>
          </p:cNvPicPr>
          <p:nvPr/>
        </p:nvPicPr>
        <p:blipFill rotWithShape="1">
          <a:blip r:embed="rId7"/>
          <a:srcRect l="11771" t="15624" r="13418" b="14582"/>
          <a:stretch/>
        </p:blipFill>
        <p:spPr>
          <a:xfrm>
            <a:off x="7985440" y="3681927"/>
            <a:ext cx="1960281" cy="1828800"/>
          </a:xfrm>
          <a:prstGeom prst="rect">
            <a:avLst/>
          </a:prstGeom>
          <a:scene3d>
            <a:camera prst="orthographicFront"/>
            <a:lightRig rig="threePt" dir="t"/>
          </a:scene3d>
          <a:sp3d prstMaterial="matte"/>
        </p:spPr>
      </p:pic>
      <p:pic>
        <p:nvPicPr>
          <p:cNvPr id="18" name="Picture 17" descr="Icon&#10;&#10;Description automatically generated">
            <a:extLst>
              <a:ext uri="{FF2B5EF4-FFF2-40B4-BE49-F238E27FC236}">
                <a16:creationId xmlns:a16="http://schemas.microsoft.com/office/drawing/2014/main" id="{474FFA31-C9B4-034F-A6D5-9F897D1583EB}"/>
              </a:ext>
            </a:extLst>
          </p:cNvPr>
          <p:cNvPicPr>
            <a:picLocks noChangeAspect="1"/>
          </p:cNvPicPr>
          <p:nvPr/>
        </p:nvPicPr>
        <p:blipFill rotWithShape="1">
          <a:blip r:embed="rId8"/>
          <a:srcRect l="11685" t="11095" r="11683" b="12886"/>
          <a:stretch/>
        </p:blipFill>
        <p:spPr>
          <a:xfrm>
            <a:off x="9892959" y="978203"/>
            <a:ext cx="1843557" cy="1828800"/>
          </a:xfrm>
          <a:prstGeom prst="rect">
            <a:avLst/>
          </a:prstGeom>
          <a:scene3d>
            <a:camera prst="orthographicFront"/>
            <a:lightRig rig="threePt" dir="t"/>
          </a:scene3d>
          <a:sp3d prstMaterial="matte"/>
        </p:spPr>
      </p:pic>
      <p:pic>
        <p:nvPicPr>
          <p:cNvPr id="20" name="Picture 19" descr="Icon&#10;&#10;Description automatically generated">
            <a:extLst>
              <a:ext uri="{FF2B5EF4-FFF2-40B4-BE49-F238E27FC236}">
                <a16:creationId xmlns:a16="http://schemas.microsoft.com/office/drawing/2014/main" id="{26EE59A9-29BB-B599-8B59-534D7D83D678}"/>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27000"/>
                    </a14:imgEffect>
                  </a14:imgLayer>
                </a14:imgProps>
              </a:ext>
            </a:extLst>
          </a:blip>
          <a:stretch>
            <a:fillRect/>
          </a:stretch>
        </p:blipFill>
        <p:spPr>
          <a:xfrm>
            <a:off x="6733025" y="978204"/>
            <a:ext cx="1828800" cy="1828800"/>
          </a:xfrm>
          <a:prstGeom prst="rect">
            <a:avLst/>
          </a:prstGeom>
          <a:scene3d>
            <a:camera prst="orthographicFront"/>
            <a:lightRig rig="threePt" dir="t"/>
          </a:scene3d>
          <a:sp3d prstMaterial="matte"/>
        </p:spPr>
      </p:pic>
      <p:cxnSp>
        <p:nvCxnSpPr>
          <p:cNvPr id="23" name="Straight Arrow Connector 22">
            <a:extLst>
              <a:ext uri="{FF2B5EF4-FFF2-40B4-BE49-F238E27FC236}">
                <a16:creationId xmlns:a16="http://schemas.microsoft.com/office/drawing/2014/main" id="{717BC5E2-2618-311C-C02D-3BB32B07B09A}"/>
              </a:ext>
            </a:extLst>
          </p:cNvPr>
          <p:cNvCxnSpPr>
            <a:cxnSpLocks/>
          </p:cNvCxnSpPr>
          <p:nvPr/>
        </p:nvCxnSpPr>
        <p:spPr>
          <a:xfrm>
            <a:off x="5677545" y="1908787"/>
            <a:ext cx="914400" cy="0"/>
          </a:xfrm>
          <a:prstGeom prst="straightConnector1">
            <a:avLst/>
          </a:prstGeom>
          <a:ln w="19050" cmpd="sng">
            <a:solidFill>
              <a:schemeClr val="tx1"/>
            </a:solidFill>
            <a:tailEnd type="triangle"/>
          </a:ln>
          <a:effectLst>
            <a:outerShdw blurRad="50800" dist="38100" dir="2700000" algn="tl" rotWithShape="0">
              <a:prstClr val="black">
                <a:alpha val="40000"/>
              </a:prstClr>
            </a:outerShdw>
          </a:effectLst>
          <a:scene3d>
            <a:camera prst="orthographicFront"/>
            <a:lightRig rig="threePt" dir="t"/>
          </a:scene3d>
          <a:sp3d prstMaterial="plastic">
            <a:bevelT/>
            <a:bevelB prst="convex"/>
          </a:sp3d>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A08ACF9-717E-EF67-02EC-D58941ECB834}"/>
              </a:ext>
            </a:extLst>
          </p:cNvPr>
          <p:cNvCxnSpPr>
            <a:cxnSpLocks/>
          </p:cNvCxnSpPr>
          <p:nvPr/>
        </p:nvCxnSpPr>
        <p:spPr>
          <a:xfrm>
            <a:off x="8760842" y="1886459"/>
            <a:ext cx="914400" cy="0"/>
          </a:xfrm>
          <a:prstGeom prst="straightConnector1">
            <a:avLst/>
          </a:prstGeom>
          <a:ln w="19050" cmpd="sng">
            <a:solidFill>
              <a:schemeClr val="tx1"/>
            </a:solidFill>
            <a:tailEnd type="triangle"/>
          </a:ln>
          <a:effectLst>
            <a:outerShdw blurRad="50800" dist="38100" dir="2700000" algn="tl" rotWithShape="0">
              <a:prstClr val="black">
                <a:alpha val="40000"/>
              </a:prstClr>
            </a:outerShdw>
          </a:effectLst>
          <a:scene3d>
            <a:camera prst="orthographicFront"/>
            <a:lightRig rig="threePt" dir="t"/>
          </a:scene3d>
          <a:sp3d prstMaterial="plastic">
            <a:bevelT/>
            <a:bevelB prst="convex"/>
          </a:sp3d>
        </p:spPr>
        <p:style>
          <a:lnRef idx="1">
            <a:schemeClr val="dk1"/>
          </a:lnRef>
          <a:fillRef idx="0">
            <a:schemeClr val="dk1"/>
          </a:fillRef>
          <a:effectRef idx="0">
            <a:schemeClr val="dk1"/>
          </a:effectRef>
          <a:fontRef idx="minor">
            <a:schemeClr val="tx1"/>
          </a:fontRef>
        </p:style>
      </p:cxnSp>
      <p:cxnSp>
        <p:nvCxnSpPr>
          <p:cNvPr id="32" name="Elbow Connector 31">
            <a:extLst>
              <a:ext uri="{FF2B5EF4-FFF2-40B4-BE49-F238E27FC236}">
                <a16:creationId xmlns:a16="http://schemas.microsoft.com/office/drawing/2014/main" id="{A62E7C65-E116-1E3C-EC31-B079AD7B98F6}"/>
              </a:ext>
            </a:extLst>
          </p:cNvPr>
          <p:cNvCxnSpPr>
            <a:cxnSpLocks/>
          </p:cNvCxnSpPr>
          <p:nvPr/>
        </p:nvCxnSpPr>
        <p:spPr>
          <a:xfrm rot="5400000">
            <a:off x="9713223" y="3530481"/>
            <a:ext cx="1453325" cy="678367"/>
          </a:xfrm>
          <a:prstGeom prst="bentConnector2">
            <a:avLst/>
          </a:prstGeom>
          <a:ln w="19050">
            <a:tailEnd type="triangle"/>
          </a:ln>
          <a:effectLst>
            <a:outerShdw blurRad="50800" dist="38100" dir="2700000" algn="tl" rotWithShape="0">
              <a:prstClr val="black">
                <a:alpha val="40000"/>
              </a:prstClr>
            </a:outerShdw>
          </a:effectLst>
          <a:scene3d>
            <a:camera prst="orthographicFront"/>
            <a:lightRig rig="threePt" dir="t"/>
          </a:scene3d>
          <a:sp3d prstMaterial="plastic">
            <a:bevelT/>
            <a:bevelB prst="convex"/>
          </a:sp3d>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B553EE72-E524-AAFD-FFBA-63D8B4BE00EA}"/>
              </a:ext>
            </a:extLst>
          </p:cNvPr>
          <p:cNvSpPr txBox="1"/>
          <p:nvPr/>
        </p:nvSpPr>
        <p:spPr>
          <a:xfrm>
            <a:off x="3848745" y="2723369"/>
            <a:ext cx="1615272" cy="369332"/>
          </a:xfrm>
          <a:prstGeom prst="rect">
            <a:avLst/>
          </a:prstGeom>
          <a:noFill/>
        </p:spPr>
        <p:txBody>
          <a:bodyPr wrap="square" rtlCol="0">
            <a:spAutoFit/>
          </a:bodyPr>
          <a:lstStyle/>
          <a:p>
            <a:pPr algn="ctr"/>
            <a:r>
              <a:rPr lang="en-US" dirty="0"/>
              <a:t>Data</a:t>
            </a:r>
          </a:p>
        </p:txBody>
      </p:sp>
      <p:sp>
        <p:nvSpPr>
          <p:cNvPr id="36" name="TextBox 35">
            <a:extLst>
              <a:ext uri="{FF2B5EF4-FFF2-40B4-BE49-F238E27FC236}">
                <a16:creationId xmlns:a16="http://schemas.microsoft.com/office/drawing/2014/main" id="{E163730C-78CE-1408-E538-CED63BD926A7}"/>
              </a:ext>
            </a:extLst>
          </p:cNvPr>
          <p:cNvSpPr txBox="1"/>
          <p:nvPr/>
        </p:nvSpPr>
        <p:spPr>
          <a:xfrm>
            <a:off x="6739178" y="2787560"/>
            <a:ext cx="1976035" cy="369332"/>
          </a:xfrm>
          <a:prstGeom prst="rect">
            <a:avLst/>
          </a:prstGeom>
          <a:noFill/>
        </p:spPr>
        <p:txBody>
          <a:bodyPr wrap="square" rtlCol="0">
            <a:spAutoFit/>
          </a:bodyPr>
          <a:lstStyle/>
          <a:p>
            <a:pPr algn="ctr"/>
            <a:r>
              <a:rPr lang="en-US" dirty="0"/>
              <a:t>Image Processing</a:t>
            </a:r>
          </a:p>
        </p:txBody>
      </p:sp>
      <p:sp>
        <p:nvSpPr>
          <p:cNvPr id="37" name="TextBox 36">
            <a:extLst>
              <a:ext uri="{FF2B5EF4-FFF2-40B4-BE49-F238E27FC236}">
                <a16:creationId xmlns:a16="http://schemas.microsoft.com/office/drawing/2014/main" id="{61F81801-E91C-CD3A-A4B6-5597995F164F}"/>
              </a:ext>
            </a:extLst>
          </p:cNvPr>
          <p:cNvSpPr txBox="1"/>
          <p:nvPr/>
        </p:nvSpPr>
        <p:spPr>
          <a:xfrm>
            <a:off x="9732932" y="2789168"/>
            <a:ext cx="2185260" cy="369332"/>
          </a:xfrm>
          <a:prstGeom prst="rect">
            <a:avLst/>
          </a:prstGeom>
          <a:noFill/>
        </p:spPr>
        <p:txBody>
          <a:bodyPr wrap="square" rtlCol="0">
            <a:spAutoFit/>
          </a:bodyPr>
          <a:lstStyle/>
          <a:p>
            <a:pPr algn="ctr"/>
            <a:r>
              <a:rPr lang="en-US" dirty="0"/>
              <a:t>Train / Test Split</a:t>
            </a:r>
          </a:p>
        </p:txBody>
      </p:sp>
      <p:sp>
        <p:nvSpPr>
          <p:cNvPr id="39" name="TextBox 38">
            <a:extLst>
              <a:ext uri="{FF2B5EF4-FFF2-40B4-BE49-F238E27FC236}">
                <a16:creationId xmlns:a16="http://schemas.microsoft.com/office/drawing/2014/main" id="{E270967C-E81D-1534-F473-9EFE29B67A81}"/>
              </a:ext>
            </a:extLst>
          </p:cNvPr>
          <p:cNvSpPr txBox="1"/>
          <p:nvPr/>
        </p:nvSpPr>
        <p:spPr>
          <a:xfrm>
            <a:off x="5117753" y="5439995"/>
            <a:ext cx="1615272" cy="369332"/>
          </a:xfrm>
          <a:prstGeom prst="rect">
            <a:avLst/>
          </a:prstGeom>
          <a:noFill/>
        </p:spPr>
        <p:txBody>
          <a:bodyPr wrap="square" rtlCol="0">
            <a:spAutoFit/>
          </a:bodyPr>
          <a:lstStyle/>
          <a:p>
            <a:pPr algn="ctr"/>
            <a:r>
              <a:rPr lang="en-US" dirty="0"/>
              <a:t>Evaluation</a:t>
            </a:r>
          </a:p>
        </p:txBody>
      </p:sp>
      <p:cxnSp>
        <p:nvCxnSpPr>
          <p:cNvPr id="49" name="Straight Arrow Connector 48">
            <a:extLst>
              <a:ext uri="{FF2B5EF4-FFF2-40B4-BE49-F238E27FC236}">
                <a16:creationId xmlns:a16="http://schemas.microsoft.com/office/drawing/2014/main" id="{DAAA1E23-32AF-81F9-37F6-34B29EC9B0FF}"/>
              </a:ext>
            </a:extLst>
          </p:cNvPr>
          <p:cNvCxnSpPr>
            <a:cxnSpLocks/>
          </p:cNvCxnSpPr>
          <p:nvPr/>
        </p:nvCxnSpPr>
        <p:spPr>
          <a:xfrm flipH="1">
            <a:off x="6788259" y="4596327"/>
            <a:ext cx="1104193" cy="1"/>
          </a:xfrm>
          <a:prstGeom prst="straightConnector1">
            <a:avLst/>
          </a:prstGeom>
          <a:ln w="19050">
            <a:solidFill>
              <a:schemeClr val="tx1"/>
            </a:solidFil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37F990D-3462-8C07-82AD-90B461DD306F}"/>
              </a:ext>
            </a:extLst>
          </p:cNvPr>
          <p:cNvSpPr txBox="1"/>
          <p:nvPr/>
        </p:nvSpPr>
        <p:spPr>
          <a:xfrm>
            <a:off x="7497723" y="5503949"/>
            <a:ext cx="3080477" cy="369332"/>
          </a:xfrm>
          <a:prstGeom prst="rect">
            <a:avLst/>
          </a:prstGeom>
          <a:noFill/>
        </p:spPr>
        <p:txBody>
          <a:bodyPr wrap="square" rtlCol="0">
            <a:spAutoFit/>
          </a:bodyPr>
          <a:lstStyle/>
          <a:p>
            <a:pPr algn="ctr"/>
            <a:r>
              <a:rPr lang="en-US" dirty="0"/>
              <a:t>Convolution Neural Network</a:t>
            </a:r>
          </a:p>
        </p:txBody>
      </p:sp>
    </p:spTree>
    <p:extLst>
      <p:ext uri="{BB962C8B-B14F-4D97-AF65-F5344CB8AC3E}">
        <p14:creationId xmlns:p14="http://schemas.microsoft.com/office/powerpoint/2010/main" val="248014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0F10-656B-7D1C-FE0B-ADBDD2900532}"/>
              </a:ext>
            </a:extLst>
          </p:cNvPr>
          <p:cNvSpPr>
            <a:spLocks noGrp="1"/>
          </p:cNvSpPr>
          <p:nvPr>
            <p:ph type="title"/>
          </p:nvPr>
        </p:nvSpPr>
        <p:spPr>
          <a:xfrm>
            <a:off x="0" y="864109"/>
            <a:ext cx="3425125" cy="5242224"/>
          </a:xfrm>
        </p:spPr>
        <p:txBody>
          <a:bodyPr/>
          <a:lstStyle/>
          <a:p>
            <a:pPr algn="ctr"/>
            <a:r>
              <a:rPr lang="en-US" b="1" dirty="0"/>
              <a:t>DATA COLLECTION</a:t>
            </a:r>
            <a:br>
              <a:rPr lang="en-US" b="1" dirty="0"/>
            </a:br>
            <a:r>
              <a:rPr lang="en-US" b="1" dirty="0"/>
              <a:t>AND </a:t>
            </a:r>
            <a:br>
              <a:rPr lang="en-US" b="1" dirty="0"/>
            </a:br>
            <a:r>
              <a:rPr lang="en-US" b="1" dirty="0"/>
              <a:t>TOOLS</a:t>
            </a:r>
          </a:p>
        </p:txBody>
      </p:sp>
      <p:sp>
        <p:nvSpPr>
          <p:cNvPr id="3" name="Content Placeholder 2">
            <a:extLst>
              <a:ext uri="{FF2B5EF4-FFF2-40B4-BE49-F238E27FC236}">
                <a16:creationId xmlns:a16="http://schemas.microsoft.com/office/drawing/2014/main" id="{BF731EBA-9EB1-B3EF-D842-E4A2C1315BF6}"/>
              </a:ext>
            </a:extLst>
          </p:cNvPr>
          <p:cNvSpPr>
            <a:spLocks noGrp="1"/>
          </p:cNvSpPr>
          <p:nvPr>
            <p:ph idx="1"/>
          </p:nvPr>
        </p:nvSpPr>
        <p:spPr/>
        <p:txBody>
          <a:bodyPr/>
          <a:lstStyle/>
          <a:p>
            <a:pPr>
              <a:buFont typeface="Wingdings" pitchFamily="2" charset="2"/>
              <a:buChar char="§"/>
            </a:pPr>
            <a:r>
              <a:rPr lang="en-US" sz="2800" dirty="0"/>
              <a:t>Development environment – Google </a:t>
            </a:r>
            <a:r>
              <a:rPr lang="en-US" sz="2800" dirty="0" err="1"/>
              <a:t>Colab</a:t>
            </a:r>
            <a:endParaRPr lang="en-US" sz="2800" dirty="0"/>
          </a:p>
          <a:p>
            <a:pPr>
              <a:buFont typeface="Wingdings" pitchFamily="2" charset="2"/>
              <a:buChar char="§"/>
            </a:pPr>
            <a:r>
              <a:rPr lang="en-US" sz="2800" dirty="0"/>
              <a:t>Programming language – Python</a:t>
            </a:r>
          </a:p>
          <a:p>
            <a:pPr>
              <a:buFont typeface="Wingdings" pitchFamily="2" charset="2"/>
              <a:buChar char="§"/>
            </a:pPr>
            <a:r>
              <a:rPr lang="en-US" sz="2800" dirty="0"/>
              <a:t>Data Source – Kaggle</a:t>
            </a:r>
          </a:p>
          <a:p>
            <a:pPr>
              <a:buFont typeface="Wingdings" pitchFamily="2" charset="2"/>
              <a:buChar char="§"/>
            </a:pPr>
            <a:r>
              <a:rPr lang="en-US" sz="2800" dirty="0"/>
              <a:t>Libraries – </a:t>
            </a:r>
            <a:r>
              <a:rPr lang="en-US" sz="2800" dirty="0" err="1"/>
              <a:t>FastAi</a:t>
            </a:r>
            <a:r>
              <a:rPr lang="en-US" sz="2800" dirty="0"/>
              <a:t>, </a:t>
            </a:r>
            <a:r>
              <a:rPr lang="en-US" sz="2800" dirty="0" err="1"/>
              <a:t>DataLoader,Visual</a:t>
            </a:r>
            <a:r>
              <a:rPr lang="en-US" sz="2800" dirty="0"/>
              <a:t> Learner, Resnet34</a:t>
            </a:r>
          </a:p>
          <a:p>
            <a:pPr>
              <a:buFont typeface="Wingdings" pitchFamily="2" charset="2"/>
              <a:buChar char="§"/>
            </a:pPr>
            <a:endParaRPr lang="en-US" sz="2800" dirty="0"/>
          </a:p>
          <a:p>
            <a:pPr>
              <a:buFont typeface="Wingdings" pitchFamily="2" charset="2"/>
              <a:buChar char="§"/>
            </a:pPr>
            <a:r>
              <a:rPr lang="en-US" sz="2800" dirty="0"/>
              <a:t>Dataset – 2 folders (Images with mask &amp; without mask)</a:t>
            </a:r>
          </a:p>
          <a:p>
            <a:pPr lvl="1">
              <a:buFont typeface="Wingdings" pitchFamily="2" charset="2"/>
              <a:buChar char="§"/>
            </a:pPr>
            <a:r>
              <a:rPr lang="en-US" sz="2800" dirty="0"/>
              <a:t>With mask – 3725 images</a:t>
            </a:r>
          </a:p>
          <a:p>
            <a:pPr lvl="1">
              <a:buFont typeface="Wingdings" pitchFamily="2" charset="2"/>
              <a:buChar char="§"/>
            </a:pPr>
            <a:r>
              <a:rPr lang="en-US" sz="2800" dirty="0"/>
              <a:t>Without mask – 3828 images</a:t>
            </a:r>
          </a:p>
          <a:p>
            <a:pPr marL="0" indent="0">
              <a:buNone/>
            </a:pPr>
            <a:endParaRPr lang="en-US" dirty="0"/>
          </a:p>
        </p:txBody>
      </p:sp>
    </p:spTree>
    <p:extLst>
      <p:ext uri="{BB962C8B-B14F-4D97-AF65-F5344CB8AC3E}">
        <p14:creationId xmlns:p14="http://schemas.microsoft.com/office/powerpoint/2010/main" val="55632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0F10-656B-7D1C-FE0B-ADBDD2900532}"/>
              </a:ext>
            </a:extLst>
          </p:cNvPr>
          <p:cNvSpPr>
            <a:spLocks noGrp="1"/>
          </p:cNvSpPr>
          <p:nvPr>
            <p:ph type="title"/>
          </p:nvPr>
        </p:nvSpPr>
        <p:spPr/>
        <p:txBody>
          <a:bodyPr/>
          <a:lstStyle/>
          <a:p>
            <a:pPr algn="ctr"/>
            <a:r>
              <a:rPr lang="en-US" b="1" dirty="0"/>
              <a:t>IMAGE PROCESSING</a:t>
            </a:r>
          </a:p>
        </p:txBody>
      </p:sp>
      <p:graphicFrame>
        <p:nvGraphicFramePr>
          <p:cNvPr id="10" name="Content Placeholder 9">
            <a:extLst>
              <a:ext uri="{FF2B5EF4-FFF2-40B4-BE49-F238E27FC236}">
                <a16:creationId xmlns:a16="http://schemas.microsoft.com/office/drawing/2014/main" id="{E177D665-EC3D-48A2-1014-A4A31E57F251}"/>
              </a:ext>
            </a:extLst>
          </p:cNvPr>
          <p:cNvGraphicFramePr>
            <a:graphicFrameLocks noGrp="1"/>
          </p:cNvGraphicFramePr>
          <p:nvPr>
            <p:ph idx="1"/>
            <p:extLst>
              <p:ext uri="{D42A27DB-BD31-4B8C-83A1-F6EECF244321}">
                <p14:modId xmlns:p14="http://schemas.microsoft.com/office/powerpoint/2010/main" val="924386814"/>
              </p:ext>
            </p:extLst>
          </p:nvPr>
        </p:nvGraphicFramePr>
        <p:xfrm>
          <a:off x="3843580" y="863600"/>
          <a:ext cx="7966128"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35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0F10-656B-7D1C-FE0B-ADBDD2900532}"/>
              </a:ext>
            </a:extLst>
          </p:cNvPr>
          <p:cNvSpPr>
            <a:spLocks noGrp="1"/>
          </p:cNvSpPr>
          <p:nvPr>
            <p:ph type="title"/>
          </p:nvPr>
        </p:nvSpPr>
        <p:spPr>
          <a:xfrm>
            <a:off x="0" y="728420"/>
            <a:ext cx="3409627" cy="5393411"/>
          </a:xfrm>
        </p:spPr>
        <p:txBody>
          <a:bodyPr/>
          <a:lstStyle/>
          <a:p>
            <a:r>
              <a:rPr lang="en-US" dirty="0"/>
              <a:t>Model Training</a:t>
            </a:r>
          </a:p>
        </p:txBody>
      </p:sp>
      <p:sp>
        <p:nvSpPr>
          <p:cNvPr id="3" name="Content Placeholder 2">
            <a:extLst>
              <a:ext uri="{FF2B5EF4-FFF2-40B4-BE49-F238E27FC236}">
                <a16:creationId xmlns:a16="http://schemas.microsoft.com/office/drawing/2014/main" id="{BF731EBA-9EB1-B3EF-D842-E4A2C1315BF6}"/>
              </a:ext>
            </a:extLst>
          </p:cNvPr>
          <p:cNvSpPr>
            <a:spLocks noGrp="1"/>
          </p:cNvSpPr>
          <p:nvPr>
            <p:ph idx="1"/>
          </p:nvPr>
        </p:nvSpPr>
        <p:spPr/>
        <p:txBody>
          <a:bodyPr/>
          <a:lstStyle/>
          <a:p>
            <a:endParaRPr lang="en-US" dirty="0"/>
          </a:p>
          <a:p>
            <a:endParaRPr lang="en-US" dirty="0"/>
          </a:p>
        </p:txBody>
      </p:sp>
      <p:graphicFrame>
        <p:nvGraphicFramePr>
          <p:cNvPr id="4" name="Diagram 3">
            <a:extLst>
              <a:ext uri="{FF2B5EF4-FFF2-40B4-BE49-F238E27FC236}">
                <a16:creationId xmlns:a16="http://schemas.microsoft.com/office/drawing/2014/main" id="{4C9CB4AE-F11D-EBEE-65CE-4ED69C05F1BD}"/>
              </a:ext>
            </a:extLst>
          </p:cNvPr>
          <p:cNvGraphicFramePr/>
          <p:nvPr>
            <p:extLst>
              <p:ext uri="{D42A27DB-BD31-4B8C-83A1-F6EECF244321}">
                <p14:modId xmlns:p14="http://schemas.microsoft.com/office/powerpoint/2010/main" val="3613069080"/>
              </p:ext>
            </p:extLst>
          </p:nvPr>
        </p:nvGraphicFramePr>
        <p:xfrm>
          <a:off x="3657600" y="0"/>
          <a:ext cx="8136610" cy="6138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951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0F10-656B-7D1C-FE0B-ADBDD2900532}"/>
              </a:ext>
            </a:extLst>
          </p:cNvPr>
          <p:cNvSpPr>
            <a:spLocks noGrp="1"/>
          </p:cNvSpPr>
          <p:nvPr>
            <p:ph type="title"/>
          </p:nvPr>
        </p:nvSpPr>
        <p:spPr/>
        <p:txBody>
          <a:bodyPr/>
          <a:lstStyle/>
          <a:p>
            <a:pPr algn="ctr"/>
            <a:r>
              <a:rPr lang="en-US" b="1" dirty="0"/>
              <a:t>Model Evaluation</a:t>
            </a:r>
          </a:p>
        </p:txBody>
      </p:sp>
      <p:pic>
        <p:nvPicPr>
          <p:cNvPr id="4" name="Content Placeholder 3">
            <a:extLst>
              <a:ext uri="{FF2B5EF4-FFF2-40B4-BE49-F238E27FC236}">
                <a16:creationId xmlns:a16="http://schemas.microsoft.com/office/drawing/2014/main" id="{2D457237-1196-74C7-EB6C-2AAA9FEEDBE0}"/>
              </a:ext>
            </a:extLst>
          </p:cNvPr>
          <p:cNvPicPr>
            <a:picLocks noGrp="1" noChangeAspect="1"/>
          </p:cNvPicPr>
          <p:nvPr>
            <p:ph idx="1"/>
          </p:nvPr>
        </p:nvPicPr>
        <p:blipFill>
          <a:blip r:embed="rId3"/>
          <a:stretch>
            <a:fillRect/>
          </a:stretch>
        </p:blipFill>
        <p:spPr>
          <a:xfrm>
            <a:off x="3610259" y="1821599"/>
            <a:ext cx="8080927" cy="3205657"/>
          </a:xfrm>
          <a:prstGeom prst="rect">
            <a:avLst/>
          </a:prstGeom>
        </p:spPr>
      </p:pic>
    </p:spTree>
    <p:extLst>
      <p:ext uri="{BB962C8B-B14F-4D97-AF65-F5344CB8AC3E}">
        <p14:creationId xmlns:p14="http://schemas.microsoft.com/office/powerpoint/2010/main" val="266147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0F10-656B-7D1C-FE0B-ADBDD2900532}"/>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id="{BF731EBA-9EB1-B3EF-D842-E4A2C1315B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424433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1292</TotalTime>
  <Words>1561</Words>
  <Application>Microsoft Macintosh PowerPoint</Application>
  <PresentationFormat>Widescreen</PresentationFormat>
  <Paragraphs>85</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Corbel</vt:lpstr>
      <vt:lpstr>Inter</vt:lpstr>
      <vt:lpstr>Söhne</vt:lpstr>
      <vt:lpstr>Wingdings</vt:lpstr>
      <vt:lpstr>Wingdings 2</vt:lpstr>
      <vt:lpstr>YouTube Sans</vt:lpstr>
      <vt:lpstr>Frame</vt:lpstr>
      <vt:lpstr>Face Mask Detection  using  Convolutional Neural Network (CNN)  </vt:lpstr>
      <vt:lpstr>INTRODUCTION</vt:lpstr>
      <vt:lpstr>PROBLEM STATEMENT</vt:lpstr>
      <vt:lpstr>METHODOLOGY</vt:lpstr>
      <vt:lpstr>DATA COLLECTION AND  TOOLS</vt:lpstr>
      <vt:lpstr>IMAGE PROCESSING</vt:lpstr>
      <vt:lpstr>Model Training</vt:lpstr>
      <vt:lpstr>Model Evaluation</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Ben G Samuel</dc:creator>
  <cp:lastModifiedBy>Ben G Samuel</cp:lastModifiedBy>
  <cp:revision>6</cp:revision>
  <dcterms:created xsi:type="dcterms:W3CDTF">2023-04-18T19:24:35Z</dcterms:created>
  <dcterms:modified xsi:type="dcterms:W3CDTF">2023-04-19T16:57:16Z</dcterms:modified>
</cp:coreProperties>
</file>