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0"/>
    <p:restoredTop sz="95687"/>
  </p:normalViewPr>
  <p:slideViewPr>
    <p:cSldViewPr snapToGrid="0">
      <p:cViewPr varScale="1">
        <p:scale>
          <a:sx n="163" d="100"/>
          <a:sy n="163" d="100"/>
        </p:scale>
        <p:origin x="26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12/14/2023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12/14/2023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12/14/2023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12/14/2023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12/14/2023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4350-5043-2D88-14C2-71FE30D525FC}"/>
              </a:ext>
            </a:extLst>
          </p:cNvPr>
          <p:cNvSpPr>
            <a:spLocks noGrp="1"/>
          </p:cNvSpPr>
          <p:nvPr>
            <p:ph type="ctrTitle"/>
          </p:nvPr>
        </p:nvSpPr>
        <p:spPr>
          <a:xfrm>
            <a:off x="1140030" y="1128155"/>
            <a:ext cx="9868395" cy="3384467"/>
          </a:xfrm>
        </p:spPr>
        <p:txBody>
          <a:bodyPr/>
          <a:lstStyle/>
          <a:p>
            <a:r>
              <a:rPr lang="en-US" sz="3600" b="1" i="1" dirty="0">
                <a:solidFill>
                  <a:schemeClr val="tx1"/>
                </a:solidFill>
                <a:effectLst/>
                <a:latin typeface="Helvetica" pitchFamily="2" charset="0"/>
              </a:rPr>
              <a:t>Unveiling the Epidemic:</a:t>
            </a:r>
            <a:r>
              <a:rPr lang="en-US" sz="3600" b="1" dirty="0">
                <a:solidFill>
                  <a:schemeClr val="tx1"/>
                </a:solidFill>
                <a:effectLst/>
                <a:latin typeface="Helvetica" pitchFamily="2" charset="0"/>
              </a:rPr>
              <a:t/>
            </a:r>
            <a:br>
              <a:rPr lang="en-US" sz="3600" b="1" dirty="0">
                <a:solidFill>
                  <a:schemeClr val="tx1"/>
                </a:solidFill>
                <a:effectLst/>
                <a:latin typeface="Helvetica" pitchFamily="2" charset="0"/>
              </a:rPr>
            </a:br>
            <a:r>
              <a:rPr lang="en-US" sz="3600" b="1" i="1" dirty="0">
                <a:solidFill>
                  <a:schemeClr val="tx1"/>
                </a:solidFill>
                <a:effectLst/>
                <a:latin typeface="Helvetica" pitchFamily="2" charset="0"/>
              </a:rPr>
              <a:t>A Comprehensive Analysis of the</a:t>
            </a:r>
            <a:r>
              <a:rPr lang="en-US" sz="3600" b="1" dirty="0">
                <a:solidFill>
                  <a:schemeClr val="tx1"/>
                </a:solidFill>
                <a:effectLst/>
                <a:latin typeface="Helvetica" pitchFamily="2" charset="0"/>
              </a:rPr>
              <a:t/>
            </a:r>
            <a:br>
              <a:rPr lang="en-US" sz="3600" b="1" dirty="0">
                <a:solidFill>
                  <a:schemeClr val="tx1"/>
                </a:solidFill>
                <a:effectLst/>
                <a:latin typeface="Helvetica" pitchFamily="2" charset="0"/>
              </a:rPr>
            </a:br>
            <a:r>
              <a:rPr lang="en-US" sz="3600" b="1" i="1" dirty="0">
                <a:solidFill>
                  <a:schemeClr val="tx1"/>
                </a:solidFill>
                <a:effectLst/>
                <a:latin typeface="Helvetica" pitchFamily="2" charset="0"/>
              </a:rPr>
              <a:t>Multifaceted Factors</a:t>
            </a:r>
            <a:r>
              <a:rPr lang="en-US" sz="3600" b="1" dirty="0">
                <a:solidFill>
                  <a:schemeClr val="tx1"/>
                </a:solidFill>
                <a:effectLst/>
                <a:latin typeface="Helvetica" pitchFamily="2" charset="0"/>
              </a:rPr>
              <a:t/>
            </a:r>
            <a:br>
              <a:rPr lang="en-US" sz="3600" b="1" dirty="0">
                <a:solidFill>
                  <a:schemeClr val="tx1"/>
                </a:solidFill>
                <a:effectLst/>
                <a:latin typeface="Helvetica" pitchFamily="2" charset="0"/>
              </a:rPr>
            </a:br>
            <a:r>
              <a:rPr lang="en-US" sz="3600" b="1" i="1" dirty="0">
                <a:solidFill>
                  <a:schemeClr val="tx1"/>
                </a:solidFill>
                <a:effectLst/>
                <a:latin typeface="Helvetica" pitchFamily="2" charset="0"/>
              </a:rPr>
              <a:t>Contributing to Gun</a:t>
            </a:r>
            <a:r>
              <a:rPr lang="en-US" sz="3600" b="1" dirty="0">
                <a:solidFill>
                  <a:schemeClr val="tx1"/>
                </a:solidFill>
                <a:effectLst/>
                <a:latin typeface="Helvetica" pitchFamily="2" charset="0"/>
              </a:rPr>
              <a:t/>
            </a:r>
            <a:br>
              <a:rPr lang="en-US" sz="3600" b="1" dirty="0">
                <a:solidFill>
                  <a:schemeClr val="tx1"/>
                </a:solidFill>
                <a:effectLst/>
                <a:latin typeface="Helvetica" pitchFamily="2" charset="0"/>
              </a:rPr>
            </a:br>
            <a:r>
              <a:rPr lang="en-US" sz="3600" b="1" i="1" dirty="0">
                <a:solidFill>
                  <a:schemeClr val="tx1"/>
                </a:solidFill>
                <a:effectLst/>
                <a:latin typeface="Helvetica" pitchFamily="2" charset="0"/>
              </a:rPr>
              <a:t>Violence in the United States</a:t>
            </a:r>
            <a:r>
              <a:rPr lang="en-US" sz="2000" dirty="0">
                <a:solidFill>
                  <a:srgbClr val="FFFFFF"/>
                </a:solidFill>
                <a:effectLst/>
                <a:latin typeface="Helvetica" pitchFamily="2" charset="0"/>
              </a:rPr>
              <a:t/>
            </a:r>
            <a:br>
              <a:rPr lang="en-US" sz="2000" dirty="0">
                <a:solidFill>
                  <a:srgbClr val="FFFFFF"/>
                </a:solidFill>
                <a:effectLst/>
                <a:latin typeface="Helvetica" pitchFamily="2" charset="0"/>
              </a:rPr>
            </a:br>
            <a:endParaRPr lang="en-US" sz="2000" dirty="0"/>
          </a:p>
        </p:txBody>
      </p:sp>
      <p:sp>
        <p:nvSpPr>
          <p:cNvPr id="3" name="Subtitle 2">
            <a:extLst>
              <a:ext uri="{FF2B5EF4-FFF2-40B4-BE49-F238E27FC236}">
                <a16:creationId xmlns:a16="http://schemas.microsoft.com/office/drawing/2014/main" id="{BEE0D2B0-0BBA-C157-5213-C2F7B21C9D05}"/>
              </a:ext>
            </a:extLst>
          </p:cNvPr>
          <p:cNvSpPr>
            <a:spLocks noGrp="1"/>
          </p:cNvSpPr>
          <p:nvPr>
            <p:ph type="subTitle" idx="1"/>
          </p:nvPr>
        </p:nvSpPr>
        <p:spPr>
          <a:xfrm>
            <a:off x="2113807" y="4619501"/>
            <a:ext cx="7932161" cy="660521"/>
          </a:xfrm>
        </p:spPr>
        <p:txBody>
          <a:bodyPr>
            <a:normAutofit fontScale="92500" lnSpcReduction="10000"/>
          </a:bodyPr>
          <a:lstStyle/>
          <a:p>
            <a:r>
              <a:rPr lang="en-US" sz="1800" kern="0" dirty="0">
                <a:solidFill>
                  <a:srgbClr val="5A5A5A"/>
                </a:solidFill>
                <a:effectLst/>
                <a:latin typeface="Calibri" panose="020F0502020204030204" pitchFamily="34" charset="0"/>
                <a:ea typeface="Calibri" panose="020F0502020204030204" pitchFamily="34" charset="0"/>
              </a:rPr>
              <a:t>By</a:t>
            </a:r>
          </a:p>
          <a:p>
            <a:r>
              <a:rPr lang="en-US" sz="1800" kern="0" dirty="0">
                <a:solidFill>
                  <a:srgbClr val="5A5A5A"/>
                </a:solidFill>
                <a:effectLst/>
                <a:latin typeface="Calibri" panose="020F0502020204030204" pitchFamily="34" charset="0"/>
                <a:ea typeface="Calibri" panose="020F0502020204030204" pitchFamily="34" charset="0"/>
              </a:rPr>
              <a:t>Tanay Kumar Sayala, </a:t>
            </a:r>
            <a:r>
              <a:rPr lang="en-US" sz="1800" kern="0" dirty="0">
                <a:solidFill>
                  <a:srgbClr val="5A5A5A"/>
                </a:solidFill>
                <a:latin typeface="Calibri" panose="020F0502020204030204" pitchFamily="34" charset="0"/>
                <a:ea typeface="Calibri" panose="020F0502020204030204" pitchFamily="34" charset="0"/>
              </a:rPr>
              <a:t>Ben George </a:t>
            </a:r>
            <a:r>
              <a:rPr lang="en-US" sz="1800" kern="0" dirty="0" smtClean="0">
                <a:solidFill>
                  <a:srgbClr val="5A5A5A"/>
                </a:solidFill>
                <a:latin typeface="Calibri" panose="020F0502020204030204" pitchFamily="34" charset="0"/>
                <a:ea typeface="Calibri" panose="020F0502020204030204" pitchFamily="34" charset="0"/>
              </a:rPr>
              <a:t>Samuel,</a:t>
            </a:r>
            <a:r>
              <a:rPr lang="en-US" sz="1800" dirty="0" smtClean="0"/>
              <a:t> </a:t>
            </a:r>
            <a:r>
              <a:rPr lang="en-US" sz="1800" kern="0" dirty="0" smtClean="0">
                <a:solidFill>
                  <a:srgbClr val="5A5A5A"/>
                </a:solidFill>
                <a:effectLst/>
                <a:latin typeface="Calibri" panose="020F0502020204030204" pitchFamily="34" charset="0"/>
                <a:ea typeface="Calibri" panose="020F0502020204030204" pitchFamily="34" charset="0"/>
              </a:rPr>
              <a:t>Ravi </a:t>
            </a:r>
            <a:r>
              <a:rPr lang="en-US" sz="1800" kern="0" dirty="0">
                <a:solidFill>
                  <a:srgbClr val="5A5A5A"/>
                </a:solidFill>
                <a:effectLst/>
                <a:latin typeface="Calibri" panose="020F0502020204030204" pitchFamily="34" charset="0"/>
                <a:ea typeface="Calibri" panose="020F0502020204030204" pitchFamily="34" charset="0"/>
              </a:rPr>
              <a:t>Varma </a:t>
            </a:r>
            <a:r>
              <a:rPr lang="en-US" sz="1800" kern="0" dirty="0" err="1" smtClean="0">
                <a:solidFill>
                  <a:srgbClr val="5A5A5A"/>
                </a:solidFill>
                <a:effectLst/>
                <a:latin typeface="Calibri" panose="020F0502020204030204" pitchFamily="34" charset="0"/>
                <a:ea typeface="Calibri" panose="020F0502020204030204" pitchFamily="34" charset="0"/>
              </a:rPr>
              <a:t>Pakalapati</a:t>
            </a:r>
            <a:endParaRPr lang="en-US" dirty="0"/>
          </a:p>
        </p:txBody>
      </p:sp>
    </p:spTree>
    <p:extLst>
      <p:ext uri="{BB962C8B-B14F-4D97-AF65-F5344CB8AC3E}">
        <p14:creationId xmlns:p14="http://schemas.microsoft.com/office/powerpoint/2010/main" val="205917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26F3F-E875-0FC0-6409-A45BA84E106C}"/>
              </a:ext>
            </a:extLst>
          </p:cNvPr>
          <p:cNvSpPr>
            <a:spLocks noGrp="1"/>
          </p:cNvSpPr>
          <p:nvPr>
            <p:ph type="title"/>
          </p:nvPr>
        </p:nvSpPr>
        <p:spPr/>
        <p:txBody>
          <a:bodyPr/>
          <a:lstStyle/>
          <a:p>
            <a:pPr algn="ctr"/>
            <a:r>
              <a:rPr lang="en-US" dirty="0"/>
              <a:t>PROBLEM STATEMENT</a:t>
            </a:r>
          </a:p>
        </p:txBody>
      </p:sp>
      <p:sp>
        <p:nvSpPr>
          <p:cNvPr id="3" name="Content Placeholder 2">
            <a:extLst>
              <a:ext uri="{FF2B5EF4-FFF2-40B4-BE49-F238E27FC236}">
                <a16:creationId xmlns:a16="http://schemas.microsoft.com/office/drawing/2014/main" id="{2716AFD7-9F6D-ECF4-0A32-98539D737ED3}"/>
              </a:ext>
            </a:extLst>
          </p:cNvPr>
          <p:cNvSpPr>
            <a:spLocks noGrp="1"/>
          </p:cNvSpPr>
          <p:nvPr>
            <p:ph idx="1"/>
          </p:nvPr>
        </p:nvSpPr>
        <p:spPr/>
        <p:txBody>
          <a:bodyPr/>
          <a:lstStyle/>
          <a:p>
            <a:pPr marL="0" indent="0">
              <a:buNone/>
            </a:pPr>
            <a:r>
              <a:rPr lang="en-US" sz="2400" kern="0" dirty="0">
                <a:solidFill>
                  <a:srgbClr val="000000"/>
                </a:solidFill>
                <a:effectLst/>
                <a:latin typeface="Ö°¬'1"/>
                <a:ea typeface="Calibri" panose="020F0502020204030204" pitchFamily="34" charset="0"/>
                <a:cs typeface="Ö°¬'1"/>
              </a:rPr>
              <a:t>The goal of our project is to explore and understand the complex factors contributing to gun violence in the United States from 1966 to 2023. We are utilizing data from diverse sources, including the US Census and the K-12 School Shooting Database, to uncover patterns related to geographic distributions , socioeconomic status.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78024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3313-4561-3D99-41E2-FB7B19FD635E}"/>
              </a:ext>
            </a:extLst>
          </p:cNvPr>
          <p:cNvSpPr>
            <a:spLocks noGrp="1"/>
          </p:cNvSpPr>
          <p:nvPr>
            <p:ph type="title"/>
          </p:nvPr>
        </p:nvSpPr>
        <p:spPr/>
        <p:txBody>
          <a:bodyPr/>
          <a:lstStyle/>
          <a:p>
            <a:pPr algn="ctr"/>
            <a:r>
              <a:rPr lang="en-US" dirty="0"/>
              <a:t>VISUALIZATIONS</a:t>
            </a:r>
          </a:p>
        </p:txBody>
      </p:sp>
      <p:sp>
        <p:nvSpPr>
          <p:cNvPr id="3" name="Content Placeholder 2">
            <a:extLst>
              <a:ext uri="{FF2B5EF4-FFF2-40B4-BE49-F238E27FC236}">
                <a16:creationId xmlns:a16="http://schemas.microsoft.com/office/drawing/2014/main" id="{AB6A0D5C-0940-1D46-B31A-E7FAC7DF92A2}"/>
              </a:ext>
            </a:extLst>
          </p:cNvPr>
          <p:cNvSpPr>
            <a:spLocks noGrp="1"/>
          </p:cNvSpPr>
          <p:nvPr>
            <p:ph idx="1"/>
          </p:nvPr>
        </p:nvSpPr>
        <p:spPr/>
        <p:txBody>
          <a:bodyPr>
            <a:normAutofit/>
          </a:bodyPr>
          <a:lstStyle/>
          <a:p>
            <a:pPr marL="0" indent="0">
              <a:buNone/>
            </a:pPr>
            <a:r>
              <a:rPr lang="en-US" sz="2400" kern="0" dirty="0">
                <a:solidFill>
                  <a:srgbClr val="000000"/>
                </a:solidFill>
                <a:latin typeface="Ö°¬'1"/>
                <a:ea typeface="Calibri" panose="020F0502020204030204" pitchFamily="34" charset="0"/>
                <a:cs typeface="Ö°¬'1"/>
              </a:rPr>
              <a:t>T</a:t>
            </a:r>
            <a:r>
              <a:rPr lang="en-US" sz="2400" kern="0" dirty="0">
                <a:solidFill>
                  <a:srgbClr val="000000"/>
                </a:solidFill>
                <a:effectLst/>
                <a:latin typeface="Ö°¬'1"/>
                <a:ea typeface="Calibri" panose="020F0502020204030204" pitchFamily="34" charset="0"/>
                <a:cs typeface="Ö°¬'1"/>
              </a:rPr>
              <a:t>he visualization allows users to explore the geographical and temporal patterns of gun shootings in the USA. Users can observe trends over the years, focus on specific years to see detailed information, and drill down to states and cities for a more localized understanding of the data. This kind of visualization could be a powerful tool for understanding the impact of gun violence and identifying areas that may require targeted interventions or policy changes.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678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3979-F272-13F0-4D64-A38856AFECF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C7E786E4-54C7-AD05-753D-BCFD5534F5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5143237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58</TotalTime>
  <Words>156</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Calibri</vt:lpstr>
      <vt:lpstr>Franklin Gothic Book</vt:lpstr>
      <vt:lpstr>Helvetica</vt:lpstr>
      <vt:lpstr>Times New Roman</vt:lpstr>
      <vt:lpstr>Ö°¬'1</vt:lpstr>
      <vt:lpstr>Crop</vt:lpstr>
      <vt:lpstr>Unveiling the Epidemic: A Comprehensive Analysis of the Multifaceted Factors Contributing to Gun Violence in the United States </vt:lpstr>
      <vt:lpstr>PROBLEM STATEMENT</vt:lpstr>
      <vt:lpstr>VISUALIZATIONS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the Epidemic: A Comprehensive Analysis of the Multifaceted Factors Contributing to Gun Violence in the United States </dc:title>
  <dc:creator>Ben G Samuel</dc:creator>
  <cp:lastModifiedBy>Tanay Sayala</cp:lastModifiedBy>
  <cp:revision>3</cp:revision>
  <dcterms:created xsi:type="dcterms:W3CDTF">2023-12-04T14:56:24Z</dcterms:created>
  <dcterms:modified xsi:type="dcterms:W3CDTF">2023-12-15T02:51:54Z</dcterms:modified>
</cp:coreProperties>
</file>