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8"/>
  </p:notesMasterIdLst>
  <p:handoutMasterIdLst>
    <p:handoutMasterId r:id="rId19"/>
  </p:handoutMasterIdLst>
  <p:sldIdLst>
    <p:sldId id="2549" r:id="rId5"/>
    <p:sldId id="2554" r:id="rId6"/>
    <p:sldId id="2558" r:id="rId7"/>
    <p:sldId id="2537" r:id="rId8"/>
    <p:sldId id="2561" r:id="rId9"/>
    <p:sldId id="2555" r:id="rId10"/>
    <p:sldId id="2538" r:id="rId11"/>
    <p:sldId id="2563" r:id="rId12"/>
    <p:sldId id="2567" r:id="rId13"/>
    <p:sldId id="2565" r:id="rId14"/>
    <p:sldId id="2556" r:id="rId15"/>
    <p:sldId id="2568" r:id="rId16"/>
    <p:sldId id="25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59-4B27-9696-5E165E64D1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9-4B27-9696-5E165E64D1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Sheet1!$D$26:$E$26</c:f>
              <c:strCache>
                <c:ptCount val="2"/>
                <c:pt idx="0">
                  <c:v>False Positive</c:v>
                </c:pt>
                <c:pt idx="1">
                  <c:v>True Positive</c:v>
                </c:pt>
              </c:strCache>
            </c:strRef>
          </c:cat>
          <c:val>
            <c:numRef>
              <c:f>Sheet1!$D$27:$E$27</c:f>
              <c:numCache>
                <c:formatCode>General</c:formatCode>
                <c:ptCount val="2"/>
                <c:pt idx="0">
                  <c:v>833</c:v>
                </c:pt>
                <c:pt idx="1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9-4B27-9696-5E165E64D1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Sales Prediction</a:t>
            </a:r>
          </a:p>
        </c:rich>
      </c:tx>
      <c:layout>
        <c:manualLayout>
          <c:xMode val="edge"/>
          <c:yMode val="edge"/>
          <c:x val="0.3394860017497812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6A-4C06-BEAD-6F52B55FFD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6A-4C06-BEAD-6F52B55FFD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Sheet1!$D$21:$E$21</c:f>
              <c:strCache>
                <c:ptCount val="2"/>
                <c:pt idx="0">
                  <c:v>True Negative</c:v>
                </c:pt>
                <c:pt idx="1">
                  <c:v>False Negative</c:v>
                </c:pt>
              </c:strCache>
            </c:strRef>
          </c:cat>
          <c:val>
            <c:numRef>
              <c:f>Sheet1!$D$22:$E$22</c:f>
              <c:numCache>
                <c:formatCode>General</c:formatCode>
                <c:ptCount val="2"/>
                <c:pt idx="0">
                  <c:v>3437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6A-4C06-BEAD-6F52B55FF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COunt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Sheet1!$D$16:$D$17</c:f>
              <c:strCache>
                <c:ptCount val="2"/>
                <c:pt idx="0">
                  <c:v>Not purchased</c:v>
                </c:pt>
                <c:pt idx="1">
                  <c:v>Purchased</c:v>
                </c:pt>
              </c:strCache>
            </c:strRef>
          </c:cat>
          <c:val>
            <c:numRef>
              <c:f>Sheet1!$E$16:$E$17</c:f>
              <c:numCache>
                <c:formatCode>General</c:formatCode>
                <c:ptCount val="2"/>
                <c:pt idx="0">
                  <c:v>11794</c:v>
                </c:pt>
                <c:pt idx="1">
                  <c:v>4379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5-4062-A7AC-485E42DAD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246255"/>
        <c:axId val="451254991"/>
      </c:barChart>
      <c:catAx>
        <c:axId val="45124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54991"/>
        <c:crosses val="autoZero"/>
        <c:auto val="1"/>
        <c:lblAlgn val="ctr"/>
        <c:lblOffset val="100"/>
        <c:noMultiLvlLbl val="0"/>
      </c:catAx>
      <c:valAx>
        <c:axId val="45125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4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Not Purchased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Sheet1!$J$5:$L$5</c:f>
              <c:strCache>
                <c:ptCount val="3"/>
                <c:pt idx="0">
                  <c:v>Furniture</c:v>
                </c:pt>
                <c:pt idx="1">
                  <c:v>Technology</c:v>
                </c:pt>
                <c:pt idx="2">
                  <c:v>Stationary</c:v>
                </c:pt>
              </c:strCache>
            </c:strRef>
          </c:cat>
          <c:val>
            <c:numRef>
              <c:f>Sheet1!$J$6:$L$6</c:f>
              <c:numCache>
                <c:formatCode>General</c:formatCode>
                <c:ptCount val="3"/>
                <c:pt idx="0">
                  <c:v>14177</c:v>
                </c:pt>
                <c:pt idx="1">
                  <c:v>15609</c:v>
                </c:pt>
                <c:pt idx="2">
                  <c:v>4116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8-4A33-AB3D-D602AC291A60}"/>
            </c:ext>
          </c:extLst>
        </c:ser>
        <c:ser>
          <c:idx val="1"/>
          <c:order val="1"/>
          <c:tx>
            <c:strRef>
              <c:f>Sheet1!$I$7</c:f>
              <c:strCache>
                <c:ptCount val="1"/>
                <c:pt idx="0">
                  <c:v>Purchased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Sheet1!$J$5:$L$5</c:f>
              <c:strCache>
                <c:ptCount val="3"/>
                <c:pt idx="0">
                  <c:v>Furniture</c:v>
                </c:pt>
                <c:pt idx="1">
                  <c:v>Technology</c:v>
                </c:pt>
                <c:pt idx="2">
                  <c:v>Stationary</c:v>
                </c:pt>
              </c:strCache>
            </c:strRef>
          </c:cat>
          <c:val>
            <c:numRef>
              <c:f>Sheet1!$J$7:$L$7</c:f>
              <c:numCache>
                <c:formatCode>General</c:formatCode>
                <c:ptCount val="3"/>
                <c:pt idx="0">
                  <c:v>1988</c:v>
                </c:pt>
                <c:pt idx="1">
                  <c:v>556</c:v>
                </c:pt>
                <c:pt idx="2">
                  <c:v>12049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D8-4A33-AB3D-D602AC291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254575"/>
        <c:axId val="451259567"/>
      </c:barChart>
      <c:catAx>
        <c:axId val="45125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59567"/>
        <c:crosses val="autoZero"/>
        <c:auto val="1"/>
        <c:lblAlgn val="ctr"/>
        <c:lblOffset val="100"/>
        <c:noMultiLvlLbl val="0"/>
      </c:catAx>
      <c:valAx>
        <c:axId val="45125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54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7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7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 Profiling</a:t>
          </a:r>
          <a:endParaRPr lang="en-US" dirty="0">
            <a:solidFill>
              <a:schemeClr val="tx1"/>
            </a:solidFill>
          </a:endParaRP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ZA" dirty="0" smtClean="0">
              <a:solidFill>
                <a:schemeClr val="tx1"/>
              </a:solidFill>
            </a:rPr>
            <a:t>Build Models to assist future campaigns</a:t>
          </a:r>
          <a:endParaRPr lang="en-US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 custLinFactNeighborY="631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 custLinFactNeighborY="-5304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 custLinFactY="-130394" custLinFactNeighborY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 custLinFactNeighborY="-8326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Email</a:t>
          </a:r>
          <a:r>
            <a:rPr lang="en-US" sz="2000" b="0" i="0" dirty="0">
              <a:solidFill>
                <a:schemeClr val="bg1"/>
              </a:solidFill>
            </a:rPr>
            <a:t/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 smtClean="0">
              <a:solidFill>
                <a:schemeClr val="bg1"/>
              </a:solidFill>
            </a:rPr>
            <a:t>ben10samuel@gmail.com</a:t>
          </a:r>
          <a:endParaRPr lang="en-US" sz="1600" b="0" i="0" dirty="0">
            <a:solidFill>
              <a:schemeClr val="bg1"/>
            </a:solidFill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Phone</a:t>
          </a:r>
          <a:r>
            <a:rPr lang="en-US" sz="2000" b="0" i="0" dirty="0">
              <a:solidFill>
                <a:schemeClr val="bg1"/>
              </a:solidFill>
            </a:rPr>
            <a:t/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2000" b="0" i="0" dirty="0" smtClean="0">
              <a:solidFill>
                <a:schemeClr val="bg1"/>
              </a:solidFill>
            </a:rPr>
            <a:t>+974 50068928</a:t>
          </a:r>
          <a:endParaRPr lang="en-US" sz="1600" b="0" i="0" dirty="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0" presStyleCnt="2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0" presStyleCnt="2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1" presStyleCnt="2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1" presStyleCnt="2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EA0F618E-4C96-42F0-9E3C-66B0158BCCBE}" srcId="{D7951F77-4E36-4893-91C6-3151A6D51694}" destId="{7D1766B6-66CF-40CE-9693-BD20AFFFA3C9}" srcOrd="1" destOrd="0" parTransId="{76694DF4-F7BE-4AF1-9E12-BAEDD42D9ED3}" sibTransId="{0C6A2CC7-5741-4D63-A8FF-E7E06F0D1222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AAD26E9B-C129-46B7-BFCC-98D5999B6B9A}" srcId="{D7951F77-4E36-4893-91C6-3151A6D51694}" destId="{BC68B812-A325-41D8-A08E-C2392666DF66}" srcOrd="0" destOrd="0" parTransId="{23A01A1D-B409-49E7-91BA-2321B9A237C2}" sibTransId="{E950D3C2-0472-429B-98B0-86C856FA65A1}"/>
    <dgm:cxn modelId="{AC8A67FF-09EA-4C04-AE25-5A9F33A57654}" type="presParOf" srcId="{F61FEBF0-CB2F-4364-8F44-722FB7578D18}" destId="{763367BB-4527-4646-8015-D79C10A337E8}" srcOrd="0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1" destOrd="0" presId="urn:microsoft.com/office/officeart/2018/2/layout/IconVerticalSolidList"/>
    <dgm:cxn modelId="{69E1E3B7-31C1-4B29-966A-E5A8BB0D531A}" type="presParOf" srcId="{F61FEBF0-CB2F-4364-8F44-722FB7578D18}" destId="{DD57C002-1714-4E12-872A-FCE88CC043FE}" srcOrd="2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810566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18296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Customer Profiling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877337" y="18296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4266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1558818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500" kern="1200" dirty="0" smtClean="0">
              <a:solidFill>
                <a:schemeClr val="tx1"/>
              </a:solidFill>
            </a:rPr>
            <a:t>Build Models to assist future campaigns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877337" y="1558818"/>
        <a:ext cx="3067065" cy="162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2B29-4977-4B70-ABE9-215A9E804015}">
      <dsp:nvSpPr>
        <dsp:cNvPr id="0" name=""/>
        <dsp:cNvSpPr/>
      </dsp:nvSpPr>
      <dsp:spPr>
        <a:xfrm>
          <a:off x="0" y="639246"/>
          <a:ext cx="4535487" cy="1180147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56994" y="904779"/>
          <a:ext cx="649081" cy="649081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363070" y="639246"/>
          <a:ext cx="3172416" cy="118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24899" rIns="124899" bIns="12489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>
              <a:solidFill>
                <a:schemeClr val="bg1"/>
              </a:solidFill>
            </a:rPr>
            <a:t>Email</a:t>
          </a:r>
          <a:r>
            <a:rPr lang="en-US" sz="2000" b="0" i="0" kern="1200" dirty="0">
              <a:solidFill>
                <a:schemeClr val="bg1"/>
              </a:solidFill>
            </a:rPr>
            <a:t/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 smtClean="0">
              <a:solidFill>
                <a:schemeClr val="bg1"/>
              </a:solidFill>
            </a:rPr>
            <a:t>ben10samuel@gmail.com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1363070" y="639246"/>
        <a:ext cx="3172416" cy="1180147"/>
      </dsp:txXfrm>
    </dsp:sp>
    <dsp:sp modelId="{59534EC1-7FD9-454B-8378-AACE14683CA9}">
      <dsp:nvSpPr>
        <dsp:cNvPr id="0" name=""/>
        <dsp:cNvSpPr/>
      </dsp:nvSpPr>
      <dsp:spPr>
        <a:xfrm>
          <a:off x="0" y="2114430"/>
          <a:ext cx="4535487" cy="1180147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356994" y="2379964"/>
          <a:ext cx="649081" cy="649081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363070" y="2114430"/>
          <a:ext cx="3172416" cy="118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99" tIns="124899" rIns="124899" bIns="12489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>
              <a:solidFill>
                <a:schemeClr val="bg1"/>
              </a:solidFill>
            </a:rPr>
            <a:t>Phone</a:t>
          </a:r>
          <a:r>
            <a:rPr lang="en-US" sz="2000" b="0" i="0" kern="1200" dirty="0">
              <a:solidFill>
                <a:schemeClr val="bg1"/>
              </a:solidFill>
            </a:rPr>
            <a:t/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2000" b="0" i="0" kern="1200" dirty="0" smtClean="0">
              <a:solidFill>
                <a:schemeClr val="bg1"/>
              </a:solidFill>
            </a:rPr>
            <a:t>+974 50068928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1363070" y="2114430"/>
        <a:ext cx="3172416" cy="118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06/01/2020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72" y="630936"/>
            <a:ext cx="5278805" cy="3789762"/>
          </a:xfrm>
        </p:spPr>
        <p:txBody>
          <a:bodyPr/>
          <a:lstStyle/>
          <a:p>
            <a:pPr algn="ctr"/>
            <a:r>
              <a:rPr lang="en-US" b="1" dirty="0"/>
              <a:t>Office Supply Store Data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544" y="4919472"/>
            <a:ext cx="4568344" cy="891114"/>
          </a:xfrm>
        </p:spPr>
        <p:txBody>
          <a:bodyPr>
            <a:normAutofit fontScale="85000" lnSpcReduction="20000"/>
          </a:bodyPr>
          <a:lstStyle/>
          <a:p>
            <a:r>
              <a:rPr lang="en-US" sz="1200" dirty="0" smtClean="0"/>
              <a:t>Ben George Samuel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500" dirty="0" smtClean="0"/>
              <a:t>06-01-2020</a:t>
            </a:r>
            <a:endParaRPr lang="en-US" sz="1500" dirty="0"/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86" y="482249"/>
            <a:ext cx="10452849" cy="910492"/>
          </a:xfrm>
        </p:spPr>
        <p:txBody>
          <a:bodyPr/>
          <a:lstStyle/>
          <a:p>
            <a:pPr algn="ctr"/>
            <a:r>
              <a:rPr lang="en-US" b="1" dirty="0" smtClean="0"/>
              <a:t>Lift Chart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31119"/>
              </p:ext>
            </p:extLst>
          </p:nvPr>
        </p:nvGraphicFramePr>
        <p:xfrm>
          <a:off x="384051" y="1415988"/>
          <a:ext cx="11466571" cy="43073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12026">
                  <a:extLst>
                    <a:ext uri="{9D8B030D-6E8A-4147-A177-3AD203B41FA5}">
                      <a16:colId xmlns:a16="http://schemas.microsoft.com/office/drawing/2014/main" val="2267772581"/>
                    </a:ext>
                  </a:extLst>
                </a:gridCol>
                <a:gridCol w="1097704">
                  <a:extLst>
                    <a:ext uri="{9D8B030D-6E8A-4147-A177-3AD203B41FA5}">
                      <a16:colId xmlns:a16="http://schemas.microsoft.com/office/drawing/2014/main" val="57558403"/>
                    </a:ext>
                  </a:extLst>
                </a:gridCol>
                <a:gridCol w="1542721">
                  <a:extLst>
                    <a:ext uri="{9D8B030D-6E8A-4147-A177-3AD203B41FA5}">
                      <a16:colId xmlns:a16="http://schemas.microsoft.com/office/drawing/2014/main" val="2965496935"/>
                    </a:ext>
                  </a:extLst>
                </a:gridCol>
                <a:gridCol w="1320213">
                  <a:extLst>
                    <a:ext uri="{9D8B030D-6E8A-4147-A177-3AD203B41FA5}">
                      <a16:colId xmlns:a16="http://schemas.microsoft.com/office/drawing/2014/main" val="1293871462"/>
                    </a:ext>
                  </a:extLst>
                </a:gridCol>
                <a:gridCol w="1008702">
                  <a:extLst>
                    <a:ext uri="{9D8B030D-6E8A-4147-A177-3AD203B41FA5}">
                      <a16:colId xmlns:a16="http://schemas.microsoft.com/office/drawing/2014/main" val="1336551146"/>
                    </a:ext>
                  </a:extLst>
                </a:gridCol>
                <a:gridCol w="771360">
                  <a:extLst>
                    <a:ext uri="{9D8B030D-6E8A-4147-A177-3AD203B41FA5}">
                      <a16:colId xmlns:a16="http://schemas.microsoft.com/office/drawing/2014/main" val="422611081"/>
                    </a:ext>
                  </a:extLst>
                </a:gridCol>
                <a:gridCol w="1305380">
                  <a:extLst>
                    <a:ext uri="{9D8B030D-6E8A-4147-A177-3AD203B41FA5}">
                      <a16:colId xmlns:a16="http://schemas.microsoft.com/office/drawing/2014/main" val="2954574860"/>
                    </a:ext>
                  </a:extLst>
                </a:gridCol>
                <a:gridCol w="1246045">
                  <a:extLst>
                    <a:ext uri="{9D8B030D-6E8A-4147-A177-3AD203B41FA5}">
                      <a16:colId xmlns:a16="http://schemas.microsoft.com/office/drawing/2014/main" val="1486728247"/>
                    </a:ext>
                  </a:extLst>
                </a:gridCol>
                <a:gridCol w="1231210">
                  <a:extLst>
                    <a:ext uri="{9D8B030D-6E8A-4147-A177-3AD203B41FA5}">
                      <a16:colId xmlns:a16="http://schemas.microsoft.com/office/drawing/2014/main" val="3207794335"/>
                    </a:ext>
                  </a:extLst>
                </a:gridCol>
                <a:gridCol w="1231210">
                  <a:extLst>
                    <a:ext uri="{9D8B030D-6E8A-4147-A177-3AD203B41FA5}">
                      <a16:colId xmlns:a16="http://schemas.microsoft.com/office/drawing/2014/main" val="3986506216"/>
                    </a:ext>
                  </a:extLst>
                </a:gridCol>
              </a:tblGrid>
              <a:tr h="904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Decile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Number of customers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Actual Profitability Per Customer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Lift Over Average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Profit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% of Profit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Incr Proj Profit 100K Cust Base ($k)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Total Proj Profit 100K Cust Base ($k)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Cuml Incr Proj Profit 100K Cust Base ($k)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Cuml Total Proj Profit 100K Cust Base ($k)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8368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57,439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157.79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670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710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670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710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455327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27,472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75.47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290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340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960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1,050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74983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16,968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46.61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1,120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1,360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527836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8,888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24.42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1,190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1,470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9879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1,616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4.44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1,170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1,490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30121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-4,848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-13.32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-100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-60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1,070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1,430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9926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-11,312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-31.08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-180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-140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890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1,290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96188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-16,160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-44.39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-250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-200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640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1,090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52893"/>
                  </a:ext>
                </a:extLst>
              </a:tr>
              <a:tr h="297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-20,200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-55.49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-300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-250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840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83221"/>
                  </a:ext>
                </a:extLst>
              </a:tr>
              <a:tr h="309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809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-34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-23,461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-64.45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-340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-290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41174"/>
                  </a:ext>
                </a:extLst>
              </a:tr>
              <a:tr h="309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8K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36,402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1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1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DO’s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32367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Concentrate the campaign on the </a:t>
            </a:r>
            <a:r>
              <a:rPr lang="en-US" b="1" dirty="0" smtClean="0"/>
              <a:t>Top 4 Decile </a:t>
            </a:r>
            <a:r>
              <a:rPr lang="en-US" dirty="0" smtClean="0"/>
              <a:t>to gain maximum profit at minimum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Concentrate the campaign on customers who purchase Office supplies.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Recommend Auto-renewal to the customers.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Reach out to new customers (0-10) and to customers with 30-50 years of tenure.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Avoid campaign in non-English speaking countries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Don’t spend on the campaign for customers with 10-30 and 50+ years of tenure.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Do not focus the campaign to companies with more than 50+ employees.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86" y="482249"/>
            <a:ext cx="10452849" cy="910492"/>
          </a:xfrm>
        </p:spPr>
        <p:txBody>
          <a:bodyPr/>
          <a:lstStyle/>
          <a:p>
            <a:pPr algn="ctr"/>
            <a:r>
              <a:rPr lang="en-US" b="1" dirty="0" smtClean="0"/>
              <a:t>Appendix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2" y="1256766"/>
            <a:ext cx="4006116" cy="2862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92" y="1260961"/>
            <a:ext cx="6855451" cy="5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5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245895"/>
              </p:ext>
            </p:extLst>
          </p:nvPr>
        </p:nvGraphicFramePr>
        <p:xfrm>
          <a:off x="931459" y="2030413"/>
          <a:ext cx="45354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 smtClean="0"/>
              <a:t>Analysis </a:t>
            </a:r>
            <a:r>
              <a:rPr lang="en-US" dirty="0"/>
              <a:t>Results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Appendix</a:t>
            </a:r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31121"/>
            <a:ext cx="10562217" cy="3933150"/>
          </a:xfrm>
        </p:spPr>
        <p:txBody>
          <a:bodyPr>
            <a:normAutofit/>
          </a:bodyPr>
          <a:lstStyle/>
          <a:p>
            <a:r>
              <a:rPr lang="en-US" dirty="0"/>
              <a:t>An office supply store tests a telemarketing campaign to its existing business customers.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company targeted approximately 16,000 customers for the </a:t>
            </a:r>
            <a:r>
              <a:rPr lang="en-US" dirty="0" smtClean="0"/>
              <a:t>campaign.</a:t>
            </a:r>
          </a:p>
          <a:p>
            <a:r>
              <a:rPr lang="en-US" dirty="0" smtClean="0"/>
              <a:t>The client wants to understand the responses collected in order to maximize the profit in the future campaigns.</a:t>
            </a:r>
          </a:p>
          <a:p>
            <a:r>
              <a:rPr lang="en-US" dirty="0" smtClean="0"/>
              <a:t>The collected information includes:</a:t>
            </a:r>
          </a:p>
          <a:p>
            <a:pPr lvl="1"/>
            <a:r>
              <a:rPr lang="en-US" dirty="0" smtClean="0"/>
              <a:t>Customer information such as customer number, number of employees, language preferences</a:t>
            </a:r>
          </a:p>
          <a:p>
            <a:pPr lvl="1"/>
            <a:r>
              <a:rPr lang="en-US" dirty="0" smtClean="0"/>
              <a:t>Product information that includes the Computer accessories, Furniture, Stationary products</a:t>
            </a:r>
          </a:p>
          <a:p>
            <a:pPr lvl="1"/>
            <a:r>
              <a:rPr lang="en-US" dirty="0" smtClean="0"/>
              <a:t>Historical Data such as historical sales , number of financial transactions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66297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rgbClr val="FFFEFF"/>
                </a:solidFill>
              </a:rPr>
              <a:t>Background</a:t>
            </a:r>
            <a:endParaRPr lang="en-US" sz="3200" b="1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81191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2" name="Picture 1" descr="Coin PNG image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285488"/>
            <a:ext cx="694944" cy="694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9192" y="4041648"/>
            <a:ext cx="2825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Show Financial Value of the Models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31121"/>
            <a:ext cx="10562217" cy="3933150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/>
              <a:t>Extensive Data cleaning of the dataset to remove incomplete data.</a:t>
            </a:r>
          </a:p>
          <a:p>
            <a:pPr lvl="1"/>
            <a:r>
              <a:rPr lang="en-US" sz="2200" dirty="0" smtClean="0"/>
              <a:t>Bucketing  continuous value attributes such as Historical sales volume</a:t>
            </a:r>
          </a:p>
          <a:p>
            <a:pPr lvl="1"/>
            <a:r>
              <a:rPr lang="en-US" sz="2200" dirty="0" smtClean="0"/>
              <a:t>Converting categorical data to dummy variables for better prediction</a:t>
            </a:r>
          </a:p>
          <a:p>
            <a:pPr lvl="1"/>
            <a:r>
              <a:rPr lang="en-US" sz="2200" dirty="0" smtClean="0"/>
              <a:t>Using RFE (Recursive Feature Elimination) to find out the most signification factors in the dataset</a:t>
            </a:r>
          </a:p>
          <a:p>
            <a:pPr lvl="1"/>
            <a:r>
              <a:rPr lang="en-US" sz="2200" dirty="0" smtClean="0"/>
              <a:t>Creating a Logistic Regression Model to predict if there is a purchase.</a:t>
            </a:r>
          </a:p>
          <a:p>
            <a:pPr lvl="1"/>
            <a:r>
              <a:rPr lang="en-US" sz="2200" dirty="0" smtClean="0"/>
              <a:t>Creating a Linear Regression Model to predict the transaction size in the case of a purchase.</a:t>
            </a:r>
          </a:p>
          <a:p>
            <a:pPr lvl="1"/>
            <a:r>
              <a:rPr lang="en-US" sz="2200" dirty="0" smtClean="0"/>
              <a:t>Creating Lift chart to describe the profitability of the campaign</a:t>
            </a:r>
          </a:p>
          <a:p>
            <a:pPr lvl="1"/>
            <a:r>
              <a:rPr lang="en-US" sz="2200" dirty="0" smtClean="0"/>
              <a:t>Provide Recommendations based on the above findings</a:t>
            </a:r>
          </a:p>
          <a:p>
            <a:pPr marL="0" indent="0" algn="r">
              <a:buNone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66297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rgbClr val="FFFEFF"/>
                </a:solidFill>
              </a:rPr>
              <a:t>Methodology</a:t>
            </a:r>
            <a:endParaRPr lang="en-US" sz="3200" b="1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4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8928" y="3721608"/>
            <a:ext cx="6867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significant attributes in the dataset that assists in predict the purchase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Tenures ( 25+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21525"/>
              </p:ext>
            </p:extLst>
          </p:nvPr>
        </p:nvGraphicFramePr>
        <p:xfrm>
          <a:off x="6309359" y="1289304"/>
          <a:ext cx="56692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594492136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262157421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2640757"/>
                    </a:ext>
                  </a:extLst>
                </a:gridCol>
              </a:tblGrid>
              <a:tr h="6151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 after the Data treatment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39884"/>
                  </a:ext>
                </a:extLst>
              </a:tr>
              <a:tr h="615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number of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68873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53214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9168" y="411480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Modeling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236123"/>
            <a:ext cx="610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Logistic Regression modelling on </a:t>
            </a:r>
            <a:r>
              <a:rPr lang="en-US" b="1" dirty="0" smtClean="0"/>
              <a:t>30% </a:t>
            </a:r>
            <a:r>
              <a:rPr lang="en-US" dirty="0" smtClean="0"/>
              <a:t>of the total data with an accuracy score of </a:t>
            </a:r>
            <a:r>
              <a:rPr lang="en-US" b="1" dirty="0" smtClean="0"/>
              <a:t>80.8 % </a:t>
            </a:r>
            <a:r>
              <a:rPr lang="en-US" dirty="0" smtClean="0"/>
              <a:t>,we were able to produce the below chart.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67038"/>
              </p:ext>
            </p:extLst>
          </p:nvPr>
        </p:nvGraphicFramePr>
        <p:xfrm>
          <a:off x="8508110" y="4242897"/>
          <a:ext cx="3013330" cy="246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219378"/>
              </p:ext>
            </p:extLst>
          </p:nvPr>
        </p:nvGraphicFramePr>
        <p:xfrm>
          <a:off x="4840986" y="4242896"/>
          <a:ext cx="3818382" cy="254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825480"/>
              </p:ext>
            </p:extLst>
          </p:nvPr>
        </p:nvGraphicFramePr>
        <p:xfrm>
          <a:off x="6368604" y="780812"/>
          <a:ext cx="4759644" cy="2091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86" y="482249"/>
            <a:ext cx="10452849" cy="910492"/>
          </a:xfrm>
        </p:spPr>
        <p:txBody>
          <a:bodyPr/>
          <a:lstStyle/>
          <a:p>
            <a:pPr algn="ctr"/>
            <a:r>
              <a:rPr lang="en-US" dirty="0" smtClean="0"/>
              <a:t>Significant Factors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537412"/>
              </p:ext>
            </p:extLst>
          </p:nvPr>
        </p:nvGraphicFramePr>
        <p:xfrm>
          <a:off x="966216" y="12893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6" y="1289303"/>
            <a:ext cx="3772737" cy="278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06" y="3858767"/>
            <a:ext cx="4418738" cy="25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inancial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9320" y="1892807"/>
            <a:ext cx="572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campaign Sales prediction, we used only the dataset that had made a purchase which is 4378 customers.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967642"/>
            <a:ext cx="6574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Based on Linear Regression modelling on </a:t>
            </a:r>
            <a:r>
              <a:rPr lang="en-US" sz="2800" b="1" dirty="0"/>
              <a:t>5</a:t>
            </a:r>
            <a:r>
              <a:rPr lang="en-US" sz="2800" b="1" dirty="0" smtClean="0"/>
              <a:t>0% of the data mentioned with an accuracy score of 65% ,we were able to predict the sales made through this campaign.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483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B6A1C8-8283-4EE8-96CE-BB44EE9D7AD3}">
  <ds:schemaRefs>
    <ds:schemaRef ds:uri="16c05727-aa75-4e4a-9b5f-8a80a1165891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645</Words>
  <Application>Microsoft Office PowerPoint</Application>
  <PresentationFormat>Widescreen</PresentationFormat>
  <Paragraphs>195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Wingdings</vt:lpstr>
      <vt:lpstr>RetrospectVTI</vt:lpstr>
      <vt:lpstr>Office Supply Store Data Analysis</vt:lpstr>
      <vt:lpstr>Overview</vt:lpstr>
      <vt:lpstr>Background</vt:lpstr>
      <vt:lpstr>Objectives</vt:lpstr>
      <vt:lpstr>Methodology</vt:lpstr>
      <vt:lpstr>Analysis</vt:lpstr>
      <vt:lpstr>Logistic Regression Modeling</vt:lpstr>
      <vt:lpstr>Significant Factors</vt:lpstr>
      <vt:lpstr>Financial Prediction</vt:lpstr>
      <vt:lpstr>Lift Chart</vt:lpstr>
      <vt:lpstr>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2020-01-06T13:56:39Z</dcterms:created>
  <dcterms:modified xsi:type="dcterms:W3CDTF">2020-01-06T17:08:16Z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