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673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F34B7-035D-7D4A-80A4-A0029DF8967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F9F0F-B50C-6D4D-86E1-E6917905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F9F0F-B50C-6D4D-86E1-E6917905D9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358A-FFC7-B05E-01B6-3521991E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C658B-EDE5-BD93-637B-97729608A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3610-758C-C671-9C74-788B4F03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CFA-2783-2071-C015-A77B0788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DBBD-ED1E-7B54-0A89-7371B4D3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75F7-4508-CBF9-E1C8-59BAB04C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E9228-56B4-9387-BF94-B0E857C20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9CB9-2C58-F0E9-7FBC-01B0F97B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D731-52DE-4D67-1A4A-996F4B0E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6A2A-D16E-629C-38DA-3ACC3135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DA8AF-C7D8-F546-74F9-5F1129A4B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B880-C17C-FA29-0EF6-C993ADAC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5EC0-17D3-D051-8981-7852DDDC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ACBF-D986-F059-00E8-A43B0657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0E6F-53F6-7FF8-E413-80C66F16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95F3-A4A9-B4AA-9D93-9FF701DA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90A2-2ACA-C726-0B59-B0C09543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8ACE-9BC9-C9F9-2151-7E85B9A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84CE-A3FB-EE3C-FB20-4EB0861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79DF-C797-5C01-D1F1-361D1020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FEB7-BF6F-BF4B-78CD-D9742CB6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1EFAF-6929-8411-E4C1-180663F6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BC13-7221-2E04-487A-0638B92D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FE60-B36B-24BB-18DF-E0DB97C7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4F0-D011-D107-CDF9-CEAFCCC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BD61-3E66-AE10-DEC8-2A2ED5DC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BE73-4BD6-2DBD-03F7-DF8AD8E0E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CDFC-E99A-5B68-BA5C-0D749C96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3B60-94A8-95CE-A0CF-5D0A933D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4E72-E937-4E6C-74E2-BFF0C62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B30F3-EF23-9979-8A3A-06F04C98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4BE7-9187-652E-ED69-DE4A3A04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423B-D016-3821-A61A-FCC8638D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3B1D-835C-8152-17CD-07AB70DF6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00121-A876-D86F-A29B-68E3A92B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300A1-E8C4-D3C2-6F22-DAB758DB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DDE1A-3F46-5306-7EF8-B0E554B2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85275-BD77-CEAF-5679-79CCD5A1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037B-4EF3-7C05-4B55-503594DE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3FEE-28EA-0F4B-7920-F92B1E87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2550D-6B27-78AB-3480-11B38844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0A8C6-AFD7-4D26-79E9-BA34034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DACA8-EAE2-283D-9639-F8BC20BD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A1D02-6D13-4C3D-071E-8E1A3D85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ACA7-C0F1-E1F7-E7F4-792D2751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42A21-6A4B-6647-4872-8F0D3DB0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2196-29DC-5285-A966-79048248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372F-F608-AF81-471E-F88B1F49F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CBC41-AA59-A0CB-4435-D2BCAAE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09802-267D-0624-7F1E-A51595AA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41885-706F-2592-4042-F208446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0EC7A-401D-AEE3-8445-202D49EC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5C9D-93E6-56BE-4BBD-0C88FCAD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EA6E6-03DD-A759-BBCD-789CD04C2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F237-5EA9-AAF2-06F4-E7B32F0F0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CEFD-B704-9D47-4A63-B735509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2F4-82BB-6C2C-24FA-CDC2390A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46425-5AA6-EE0C-4C3C-B44CDDFB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4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092B7-734F-20AE-FB80-61EE1976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BB7F9-24BD-CC04-6369-9F7E73C7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4EAB-C119-773D-90D7-55641F12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DE23B-E978-439D-B0DE-120F355F8C0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9DE1-A3DA-5F83-1FB6-2684481C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7884-2578-0330-CB6E-A11E3AE0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692FE-EB1F-4ED1-852F-1B1A53676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6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37E20-51C2-6C88-594B-AA4231D8D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Machine Learning for Electrode Motion Removal in EGC signals.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DB1A0-E47E-1554-DFF4-7A9248554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Ben Russell</a:t>
            </a:r>
          </a:p>
        </p:txBody>
      </p:sp>
    </p:spTree>
    <p:extLst>
      <p:ext uri="{BB962C8B-B14F-4D97-AF65-F5344CB8AC3E}">
        <p14:creationId xmlns:p14="http://schemas.microsoft.com/office/powerpoint/2010/main" val="279087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A09C7-BA54-EF88-4715-A6458877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845422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6190C-CFAE-368B-A93E-2D880CD72081}"/>
              </a:ext>
            </a:extLst>
          </p:cNvPr>
          <p:cNvSpPr txBox="1"/>
          <p:nvPr/>
        </p:nvSpPr>
        <p:spPr>
          <a:xfrm>
            <a:off x="4346369" y="478712"/>
            <a:ext cx="703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Electrocardiographs (ECG’s) can be corrupt with 4 primary sources of noise: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DC84BC-4CE8-DC0C-3B39-A8FC8477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60594"/>
              </p:ext>
            </p:extLst>
          </p:nvPr>
        </p:nvGraphicFramePr>
        <p:xfrm>
          <a:off x="4155469" y="1153413"/>
          <a:ext cx="75793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64">
                  <a:extLst>
                    <a:ext uri="{9D8B030D-6E8A-4147-A177-3AD203B41FA5}">
                      <a16:colId xmlns:a16="http://schemas.microsoft.com/office/drawing/2014/main" val="441087157"/>
                    </a:ext>
                  </a:extLst>
                </a:gridCol>
                <a:gridCol w="3789664">
                  <a:extLst>
                    <a:ext uri="{9D8B030D-6E8A-4147-A177-3AD203B41FA5}">
                      <a16:colId xmlns:a16="http://schemas.microsoft.com/office/drawing/2014/main" val="178332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Noise 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 Frequency Range (Hz)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9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Wander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–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7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Electrode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2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Powerline 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/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1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Muscle Artefact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10 - 1000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937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3F05CE-DC11-C461-D19B-27C760AA36C8}"/>
              </a:ext>
            </a:extLst>
          </p:cNvPr>
          <p:cNvSpPr txBox="1"/>
          <p:nvPr/>
        </p:nvSpPr>
        <p:spPr>
          <a:xfrm>
            <a:off x="4636164" y="3164253"/>
            <a:ext cx="7030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typical ECG signal contains frequency components between </a:t>
            </a:r>
            <a:r>
              <a:rPr lang="en-US" b="1" dirty="0"/>
              <a:t>1 and 50 Hz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Electrode Motion, Powerline Interference and Muscle artefact can all overlap with the frequency spectrum of an ECG.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</a:t>
            </a:r>
            <a:r>
              <a:rPr lang="en-US" b="1" dirty="0"/>
              <a:t>distortion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remove distortion, digital filters can be used to minimize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digital filters are typically only effective if the noise is </a:t>
            </a:r>
            <a:r>
              <a:rPr lang="en-US" b="1" dirty="0"/>
              <a:t>linear</a:t>
            </a:r>
            <a:r>
              <a:rPr lang="en-US" dirty="0"/>
              <a:t> and </a:t>
            </a:r>
            <a:r>
              <a:rPr lang="en-US" b="1" dirty="0"/>
              <a:t>stationary.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Electrode Motion and </a:t>
            </a:r>
            <a:r>
              <a:rPr lang="en-US" b="1" dirty="0"/>
              <a:t>Muscle Artefact </a:t>
            </a:r>
            <a:r>
              <a:rPr lang="en-US" dirty="0"/>
              <a:t>are non-linear and</a:t>
            </a:r>
            <a:r>
              <a:rPr lang="en-US" b="1" dirty="0"/>
              <a:t> non-stationary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Electrode Motion directly overlaps with the P, QRS, and T waves, making it extremely difficult to remove with traditional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2720C-1B7A-2A44-54BF-7DBE85BF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5" y="2540259"/>
            <a:ext cx="3285752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9740A-0825-6632-9D34-66487277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Work Done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CAFB-00BC-C3A0-0D54-56201C0C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332509"/>
            <a:ext cx="6555347" cy="6163293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u="sng" dirty="0"/>
              <a:t>Objectives</a:t>
            </a:r>
          </a:p>
          <a:p>
            <a:r>
              <a:rPr lang="en-GB" sz="2000" b="1" dirty="0"/>
              <a:t>A reference database has been created with the following objectives: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ECG signals completely devoid of noise are generated. These will act as a ground truth.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ECG signals are corrupt with Electrode Motion noise.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endParaRPr lang="en-GB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The clean signals contain a large variation of morphologies. This refers to the shape of the P wave, QRS complex, T-Wave and Heart Rate.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There is a large variation of noise signals that are being added to the signal.</a:t>
            </a:r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u="sng" dirty="0"/>
              <a:t>Methodology </a:t>
            </a:r>
          </a:p>
          <a:p>
            <a:r>
              <a:rPr lang="en-GB" sz="2000" b="1" dirty="0"/>
              <a:t>To achieve each of the objectives listed above: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Clean ECG signals were derived from 1</a:t>
            </a:r>
            <a:r>
              <a:rPr lang="en-GB" sz="1600" baseline="30000" dirty="0"/>
              <a:t>st</a:t>
            </a:r>
            <a:r>
              <a:rPr lang="en-GB" sz="1600" dirty="0"/>
              <a:t> order differential equations modelled on the electrical signal of the heart.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30-minute Electrode Motion noise file was extracted from </a:t>
            </a:r>
            <a:r>
              <a:rPr lang="en-GB" sz="1600" dirty="0" err="1"/>
              <a:t>Physionets</a:t>
            </a:r>
            <a:r>
              <a:rPr lang="en-GB" sz="1600" dirty="0"/>
              <a:t>’ Noise Stress Test Database (NSTDB) and linearly added to the clean ECG signal.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The features within each ECG cycles (P, QRS, T) were iteratively altered using Latin Hypercube sampling.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1600" dirty="0"/>
              <a:t>Auto-regression modelling was used to estimate a large noise database, using the 30-minute record as an input.</a:t>
            </a:r>
          </a:p>
          <a:p>
            <a:pPr marL="457200" lvl="1" indent="0">
              <a:buNone/>
            </a:pPr>
            <a:endParaRPr lang="en-GB" sz="1600" dirty="0"/>
          </a:p>
          <a:p>
            <a:pPr marL="800100" lvl="1" indent="-342900">
              <a:buFont typeface="+mj-lt"/>
              <a:buAutoNum type="arabicPeriod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333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16EE-A07B-D7E4-D716-97DC409C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Plan for the remainder.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6E2D-2C74-7951-E219-AE112B19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577507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b="1" u="sng" dirty="0"/>
              <a:t>Algorithm Development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u="none" strike="noStrike" dirty="0">
                <a:solidFill>
                  <a:srgbClr val="0D0D0D"/>
                </a:solidFill>
                <a:effectLst/>
                <a:latin typeface="Söhne"/>
              </a:rPr>
              <a:t>1. Model Selection:</a:t>
            </a:r>
            <a:r>
              <a:rPr lang="en-GB" sz="1600" b="0" i="1" u="none" strike="noStrike" dirty="0">
                <a:solidFill>
                  <a:srgbClr val="0D0D0D"/>
                </a:solidFill>
                <a:effectLst/>
                <a:latin typeface="Söhne"/>
              </a:rPr>
              <a:t> Evaluate various machine learning (e.g., SVM, Random Forest, PCA with KNN) and deep learning models (e.g., CNN, RNN with LSTM, Auto Encoders, GAN’s).</a:t>
            </a:r>
          </a:p>
          <a:p>
            <a:pPr marL="0" indent="0">
              <a:buNone/>
            </a:pPr>
            <a:endParaRPr lang="en-GB" sz="1600" i="1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GB" sz="1600" b="1" i="1" u="none" strike="noStrike" dirty="0">
                <a:solidFill>
                  <a:srgbClr val="0D0D0D"/>
                </a:solidFill>
                <a:effectLst/>
                <a:latin typeface="Söhne"/>
              </a:rPr>
              <a:t>2. Training:</a:t>
            </a:r>
            <a:r>
              <a:rPr lang="en-GB" sz="1600" b="0" i="1" u="none" strike="noStrike" dirty="0">
                <a:solidFill>
                  <a:srgbClr val="0D0D0D"/>
                </a:solidFill>
                <a:effectLst/>
                <a:latin typeface="Söhne"/>
              </a:rPr>
              <a:t> Train models using the reference database, optimizing for noise removal efficiency. An enhanced </a:t>
            </a:r>
            <a:r>
              <a:rPr lang="en-GB" sz="1600" b="1" i="1" u="none" strike="noStrike" dirty="0">
                <a:solidFill>
                  <a:srgbClr val="0D0D0D"/>
                </a:solidFill>
                <a:effectLst/>
                <a:latin typeface="Söhne"/>
              </a:rPr>
              <a:t>Loss function (WEDD) </a:t>
            </a:r>
            <a:r>
              <a:rPr lang="en-GB" sz="1600" b="0" i="1" u="none" strike="noStrike" dirty="0">
                <a:solidFill>
                  <a:srgbClr val="0D0D0D"/>
                </a:solidFill>
                <a:effectLst/>
                <a:latin typeface="Söhne"/>
              </a:rPr>
              <a:t>will be employed in an attempt to improve learning capability.</a:t>
            </a:r>
          </a:p>
          <a:p>
            <a:pPr marL="0" indent="0">
              <a:buNone/>
            </a:pPr>
            <a:endParaRPr lang="en-GB" sz="1600" i="1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n-GB" sz="2400" b="1" u="sng" dirty="0"/>
              <a:t>Validation</a:t>
            </a:r>
            <a:endParaRPr lang="en-GB" sz="1600" b="1" u="sng" dirty="0"/>
          </a:p>
          <a:p>
            <a:pPr marL="342900" indent="-342900">
              <a:buAutoNum type="arabicPeriod"/>
            </a:pPr>
            <a:r>
              <a:rPr lang="en-GB" sz="1600" b="1" dirty="0"/>
              <a:t>Performance Metrics: </a:t>
            </a:r>
            <a:r>
              <a:rPr lang="en-GB" sz="1600" dirty="0"/>
              <a:t>Statistical measures for time series signals such as SNR improvement, RMSE, Cross-Correlation will be used. Furthermore, a diagnostic performance metric designed specifically for ECG signals (Wavelet Energy Based Diagnostic Distortion) will be employed.</a:t>
            </a:r>
          </a:p>
          <a:p>
            <a:pPr marL="342900" indent="-342900">
              <a:buAutoNum type="arabicPeriod"/>
            </a:pPr>
            <a:r>
              <a:rPr lang="en-GB" sz="1600" b="1" dirty="0"/>
              <a:t>Testing: </a:t>
            </a:r>
            <a:r>
              <a:rPr lang="en-GB" sz="1600" dirty="0"/>
              <a:t>Performance will be tested on real world signals and unseen data generated synthetically.</a:t>
            </a:r>
            <a:endParaRPr lang="en-GB" sz="1600" i="1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GB" sz="1600" b="0" i="1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GB" sz="1600" b="0" i="1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539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483</Words>
  <Application>Microsoft Macintosh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Söhne</vt:lpstr>
      <vt:lpstr>Office Theme</vt:lpstr>
      <vt:lpstr>Machine Learning for Electrode Motion Removal in EGC signals.</vt:lpstr>
      <vt:lpstr>Problem Statement</vt:lpstr>
      <vt:lpstr>Work Done to date</vt:lpstr>
      <vt:lpstr>Plan for the remainder.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Electrode Motion Removal in EGC signals.</dc:title>
  <dc:creator>Ben Russell</dc:creator>
  <cp:lastModifiedBy>Ben Russell</cp:lastModifiedBy>
  <cp:revision>4</cp:revision>
  <dcterms:created xsi:type="dcterms:W3CDTF">2024-05-20T15:47:34Z</dcterms:created>
  <dcterms:modified xsi:type="dcterms:W3CDTF">2024-05-28T12:09:44Z</dcterms:modified>
</cp:coreProperties>
</file>