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111-7962-D140-4131-5C653E7EAFB1}"/>
              </a:ext>
            </a:extLst>
          </p:cNvPr>
          <p:cNvSpPr>
            <a:spLocks noGrp="1"/>
          </p:cNvSpPr>
          <p:nvPr>
            <p:ph type="ctrTitle"/>
          </p:nvPr>
        </p:nvSpPr>
        <p:spPr>
          <a:xfrm>
            <a:off x="1524000" y="1547235"/>
            <a:ext cx="9144000" cy="2387600"/>
          </a:xfrm>
        </p:spPr>
        <p:txBody>
          <a:bodyPr>
            <a:normAutofit fontScale="90000"/>
          </a:bodyPr>
          <a:lstStyle/>
          <a:p>
            <a:r>
              <a:rPr lang="en-GB" dirty="0"/>
              <a:t>Improved Electrode Motion Artefact Denoising in ECG Using Convolutional Neural Networks and a Custom Loss Function</a:t>
            </a:r>
          </a:p>
        </p:txBody>
      </p:sp>
      <p:sp>
        <p:nvSpPr>
          <p:cNvPr id="3" name="Subtitle 2">
            <a:extLst>
              <a:ext uri="{FF2B5EF4-FFF2-40B4-BE49-F238E27FC236}">
                <a16:creationId xmlns:a16="http://schemas.microsoft.com/office/drawing/2014/main" id="{EF272049-BFFA-52C6-0C0A-F3226667FE98}"/>
              </a:ext>
            </a:extLst>
          </p:cNvPr>
          <p:cNvSpPr>
            <a:spLocks noGrp="1"/>
          </p:cNvSpPr>
          <p:nvPr>
            <p:ph type="subTitle" idx="1"/>
          </p:nvPr>
        </p:nvSpPr>
        <p:spPr>
          <a:xfrm>
            <a:off x="1524000" y="4257820"/>
            <a:ext cx="9144000" cy="1655762"/>
          </a:xfrm>
        </p:spPr>
        <p:txBody>
          <a:bodyPr/>
          <a:lstStyle/>
          <a:p>
            <a:r>
              <a:rPr lang="en-GB" dirty="0"/>
              <a:t>Ben Russell</a:t>
            </a:r>
          </a:p>
        </p:txBody>
      </p:sp>
    </p:spTree>
    <p:extLst>
      <p:ext uri="{BB962C8B-B14F-4D97-AF65-F5344CB8AC3E}">
        <p14:creationId xmlns:p14="http://schemas.microsoft.com/office/powerpoint/2010/main" val="372470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980E-433D-E8E7-AC41-4635B79F26CB}"/>
              </a:ext>
            </a:extLst>
          </p:cNvPr>
          <p:cNvSpPr>
            <a:spLocks noGrp="1"/>
          </p:cNvSpPr>
          <p:nvPr>
            <p:ph type="title"/>
          </p:nvPr>
        </p:nvSpPr>
        <p:spPr/>
        <p:txBody>
          <a:bodyPr/>
          <a:lstStyle/>
          <a:p>
            <a:r>
              <a:rPr lang="en-GB" dirty="0"/>
              <a:t>Methodology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C135FE-E3B7-B4D0-EF15-A1C088EB157E}"/>
                  </a:ext>
                </a:extLst>
              </p:cNvPr>
              <p:cNvSpPr>
                <a:spLocks noGrp="1"/>
              </p:cNvSpPr>
              <p:nvPr>
                <p:ph idx="1"/>
              </p:nvPr>
            </p:nvSpPr>
            <p:spPr/>
            <p:txBody>
              <a:bodyPr/>
              <a:lstStyle/>
              <a:p>
                <a:r>
                  <a:rPr lang="en-GB" dirty="0"/>
                  <a:t>An issue with MSE as a loss function for ECG’s is that it is global, meaning the iso-electric region is also factored into the equation.</a:t>
                </a:r>
              </a:p>
              <a:p>
                <a:r>
                  <a:rPr lang="en-GB" dirty="0"/>
                  <a:t>Researchers separated the MSE into 2 components:</a:t>
                </a:r>
              </a:p>
              <a:p>
                <a:pPr marL="914400" lvl="1" indent="-457200">
                  <a:buFont typeface="+mj-lt"/>
                  <a:buAutoNum type="arabicPeriod"/>
                </a:pPr>
                <a:r>
                  <a:rPr lang="en-GB" dirty="0"/>
                  <a:t>Standard MSE</a:t>
                </a:r>
              </a:p>
              <a:p>
                <a:pPr marL="914400" lvl="1" indent="-457200">
                  <a:buFont typeface="+mj-lt"/>
                  <a:buAutoNum type="arabicPeriod"/>
                </a:pPr>
                <a:r>
                  <a:rPr lang="en-GB" dirty="0"/>
                  <a:t>MSE pertaining to the regions where the QRS exists.</a:t>
                </a:r>
              </a:p>
              <a:p>
                <a:r>
                  <a:rPr lang="en-GB" dirty="0"/>
                  <a:t>A waiting factor is applied to the 2</a:t>
                </a:r>
                <a:r>
                  <a:rPr lang="en-GB" baseline="30000" dirty="0"/>
                  <a:t>nd</a:t>
                </a:r>
                <a:r>
                  <a:rPr lang="en-GB" dirty="0"/>
                  <a:t> option which allows for more emphasis to be applied to the QRS.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𝑀𝑆𝐸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 </m:t>
                          </m:r>
                          <m:r>
                            <a:rPr lang="en-GB" b="0" i="1" smtClean="0">
                              <a:latin typeface="Cambria Math" panose="02040503050406030204" pitchFamily="18" charset="0"/>
                            </a:rPr>
                            <m:t>𝑋</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 </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𝑗</m:t>
                          </m:r>
                        </m:sup>
                        <m:e>
                          <m:r>
                            <a:rPr lang="en-GB" b="0" i="1" smtClean="0">
                              <a:latin typeface="Cambria Math" panose="02040503050406030204" pitchFamily="18" charset="0"/>
                              <a:ea typeface="Cambria Math" panose="02040503050406030204" pitchFamily="18" charset="0"/>
                            </a:rPr>
                            <m:t>𝑀𝑆𝐸</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7BC135FE-E3B7-B4D0-EF15-A1C088EB157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B1C0F002-E1F5-2BE3-4E97-28DF08EFFDEB}"/>
              </a:ext>
            </a:extLst>
          </p:cNvPr>
          <p:cNvSpPr/>
          <p:nvPr/>
        </p:nvSpPr>
        <p:spPr>
          <a:xfrm>
            <a:off x="5682953" y="4625070"/>
            <a:ext cx="3896883" cy="1551893"/>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477CD8AB-98D4-FFF6-71B9-8232D388FC91}"/>
              </a:ext>
            </a:extLst>
          </p:cNvPr>
          <p:cNvCxnSpPr/>
          <p:nvPr/>
        </p:nvCxnSpPr>
        <p:spPr>
          <a:xfrm flipH="1">
            <a:off x="9665293" y="5221480"/>
            <a:ext cx="606752" cy="85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9675245-73A2-78F7-4670-5D48EB7B20A4}"/>
              </a:ext>
            </a:extLst>
          </p:cNvPr>
          <p:cNvSpPr txBox="1"/>
          <p:nvPr/>
        </p:nvSpPr>
        <p:spPr>
          <a:xfrm>
            <a:off x="10118221" y="4890058"/>
            <a:ext cx="1580972" cy="923330"/>
          </a:xfrm>
          <a:prstGeom prst="rect">
            <a:avLst/>
          </a:prstGeom>
          <a:noFill/>
        </p:spPr>
        <p:txBody>
          <a:bodyPr wrap="square" rtlCol="0">
            <a:spAutoFit/>
          </a:bodyPr>
          <a:lstStyle/>
          <a:p>
            <a:r>
              <a:rPr lang="en-GB" dirty="0"/>
              <a:t>α is set to control the weight of QRS </a:t>
            </a:r>
          </a:p>
        </p:txBody>
      </p:sp>
    </p:spTree>
    <p:extLst>
      <p:ext uri="{BB962C8B-B14F-4D97-AF65-F5344CB8AC3E}">
        <p14:creationId xmlns:p14="http://schemas.microsoft.com/office/powerpoint/2010/main" val="178510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D0F-1B8A-8475-B001-19178141278E}"/>
              </a:ext>
            </a:extLst>
          </p:cNvPr>
          <p:cNvSpPr>
            <a:spLocks noGrp="1"/>
          </p:cNvSpPr>
          <p:nvPr>
            <p:ph type="title"/>
          </p:nvPr>
        </p:nvSpPr>
        <p:spPr/>
        <p:txBody>
          <a:bodyPr/>
          <a:lstStyle/>
          <a:p>
            <a:r>
              <a:rPr lang="en-GB" dirty="0"/>
              <a:t>Methodology (Evaluation)</a:t>
            </a:r>
          </a:p>
        </p:txBody>
      </p:sp>
      <p:sp>
        <p:nvSpPr>
          <p:cNvPr id="3" name="Content Placeholder 2">
            <a:extLst>
              <a:ext uri="{FF2B5EF4-FFF2-40B4-BE49-F238E27FC236}">
                <a16:creationId xmlns:a16="http://schemas.microsoft.com/office/drawing/2014/main" id="{4ECDA768-A1A8-C24A-FA6D-80AF5E66A471}"/>
              </a:ext>
            </a:extLst>
          </p:cNvPr>
          <p:cNvSpPr>
            <a:spLocks noGrp="1"/>
          </p:cNvSpPr>
          <p:nvPr>
            <p:ph idx="1"/>
          </p:nvPr>
        </p:nvSpPr>
        <p:spPr/>
        <p:txBody>
          <a:bodyPr/>
          <a:lstStyle/>
          <a:p>
            <a:r>
              <a:rPr lang="en-GB" dirty="0"/>
              <a:t>A few different metrics are used to evaluate performance:</a:t>
            </a:r>
          </a:p>
          <a:p>
            <a:endParaRPr lang="en-GB" dirty="0"/>
          </a:p>
        </p:txBody>
      </p:sp>
      <p:graphicFrame>
        <p:nvGraphicFramePr>
          <p:cNvPr id="4" name="Table 3">
            <a:extLst>
              <a:ext uri="{FF2B5EF4-FFF2-40B4-BE49-F238E27FC236}">
                <a16:creationId xmlns:a16="http://schemas.microsoft.com/office/drawing/2014/main" id="{5A2B531F-0A61-EC62-92A4-6F3D6BDDB576}"/>
              </a:ext>
            </a:extLst>
          </p:cNvPr>
          <p:cNvGraphicFramePr>
            <a:graphicFrameLocks noGrp="1"/>
          </p:cNvGraphicFramePr>
          <p:nvPr>
            <p:extLst>
              <p:ext uri="{D42A27DB-BD31-4B8C-83A1-F6EECF244321}">
                <p14:modId xmlns:p14="http://schemas.microsoft.com/office/powerpoint/2010/main" val="3465166422"/>
              </p:ext>
            </p:extLst>
          </p:nvPr>
        </p:nvGraphicFramePr>
        <p:xfrm>
          <a:off x="2032000" y="2369005"/>
          <a:ext cx="8128000" cy="3032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93443910"/>
                    </a:ext>
                  </a:extLst>
                </a:gridCol>
                <a:gridCol w="4064000">
                  <a:extLst>
                    <a:ext uri="{9D8B030D-6E8A-4147-A177-3AD203B41FA5}">
                      <a16:colId xmlns:a16="http://schemas.microsoft.com/office/drawing/2014/main" val="3250668410"/>
                    </a:ext>
                  </a:extLst>
                </a:gridCol>
              </a:tblGrid>
              <a:tr h="370840">
                <a:tc>
                  <a:txBody>
                    <a:bodyPr/>
                    <a:lstStyle/>
                    <a:p>
                      <a:pPr algn="ctr"/>
                      <a:r>
                        <a:rPr lang="en-GB" dirty="0"/>
                        <a:t>Performance Metric</a:t>
                      </a:r>
                    </a:p>
                  </a:txBody>
                  <a:tcPr/>
                </a:tc>
                <a:tc>
                  <a:txBody>
                    <a:bodyPr/>
                    <a:lstStyle/>
                    <a:p>
                      <a:pPr algn="ctr"/>
                      <a:r>
                        <a:rPr lang="en-GB" dirty="0"/>
                        <a:t>Description</a:t>
                      </a:r>
                    </a:p>
                  </a:txBody>
                  <a:tcPr/>
                </a:tc>
                <a:extLst>
                  <a:ext uri="{0D108BD9-81ED-4DB2-BD59-A6C34878D82A}">
                    <a16:rowId xmlns:a16="http://schemas.microsoft.com/office/drawing/2014/main" val="1129164435"/>
                  </a:ext>
                </a:extLst>
              </a:tr>
              <a:tr h="370840">
                <a:tc>
                  <a:txBody>
                    <a:bodyPr/>
                    <a:lstStyle/>
                    <a:p>
                      <a:pPr algn="ctr"/>
                      <a:r>
                        <a:rPr lang="en-GB" dirty="0"/>
                        <a:t>SNR Improvement</a:t>
                      </a:r>
                    </a:p>
                  </a:txBody>
                  <a:tcPr/>
                </a:tc>
                <a:tc>
                  <a:txBody>
                    <a:bodyPr/>
                    <a:lstStyle/>
                    <a:p>
                      <a:pPr algn="ctr"/>
                      <a:r>
                        <a:rPr lang="en-GB" dirty="0"/>
                        <a:t>The absolute difference in the SNR before and after denoising.</a:t>
                      </a:r>
                    </a:p>
                  </a:txBody>
                  <a:tcPr/>
                </a:tc>
                <a:extLst>
                  <a:ext uri="{0D108BD9-81ED-4DB2-BD59-A6C34878D82A}">
                    <a16:rowId xmlns:a16="http://schemas.microsoft.com/office/drawing/2014/main" val="1533155018"/>
                  </a:ext>
                </a:extLst>
              </a:tr>
              <a:tr h="370840">
                <a:tc>
                  <a:txBody>
                    <a:bodyPr/>
                    <a:lstStyle/>
                    <a:p>
                      <a:pPr algn="ctr"/>
                      <a:r>
                        <a:rPr lang="en-GB" dirty="0"/>
                        <a:t>HR Error Prediction</a:t>
                      </a:r>
                    </a:p>
                  </a:txBody>
                  <a:tcPr/>
                </a:tc>
                <a:tc>
                  <a:txBody>
                    <a:bodyPr/>
                    <a:lstStyle/>
                    <a:p>
                      <a:pPr algn="ctr"/>
                      <a:r>
                        <a:rPr lang="en-GB" dirty="0"/>
                        <a:t>The error in HR between the signal and ground truth.</a:t>
                      </a:r>
                    </a:p>
                  </a:txBody>
                  <a:tcPr/>
                </a:tc>
                <a:extLst>
                  <a:ext uri="{0D108BD9-81ED-4DB2-BD59-A6C34878D82A}">
                    <a16:rowId xmlns:a16="http://schemas.microsoft.com/office/drawing/2014/main" val="3553726096"/>
                  </a:ext>
                </a:extLst>
              </a:tr>
              <a:tr h="370840">
                <a:tc>
                  <a:txBody>
                    <a:bodyPr/>
                    <a:lstStyle/>
                    <a:p>
                      <a:pPr algn="ctr"/>
                      <a:r>
                        <a:rPr lang="en-GB" dirty="0"/>
                        <a:t>IBI</a:t>
                      </a:r>
                    </a:p>
                  </a:txBody>
                  <a:tcPr/>
                </a:tc>
                <a:tc>
                  <a:txBody>
                    <a:bodyPr/>
                    <a:lstStyle/>
                    <a:p>
                      <a:pPr algn="ctr"/>
                      <a:r>
                        <a:rPr lang="en-GB" dirty="0"/>
                        <a:t>Essentially the R-R series.</a:t>
                      </a:r>
                    </a:p>
                  </a:txBody>
                  <a:tcPr/>
                </a:tc>
                <a:extLst>
                  <a:ext uri="{0D108BD9-81ED-4DB2-BD59-A6C34878D82A}">
                    <a16:rowId xmlns:a16="http://schemas.microsoft.com/office/drawing/2014/main" val="3228794704"/>
                  </a:ext>
                </a:extLst>
              </a:tr>
              <a:tr h="370840">
                <a:tc>
                  <a:txBody>
                    <a:bodyPr/>
                    <a:lstStyle/>
                    <a:p>
                      <a:pPr algn="ctr"/>
                      <a:r>
                        <a:rPr lang="en-GB" dirty="0"/>
                        <a:t>HRV</a:t>
                      </a:r>
                    </a:p>
                  </a:txBody>
                  <a:tcPr/>
                </a:tc>
                <a:tc>
                  <a:txBody>
                    <a:bodyPr/>
                    <a:lstStyle/>
                    <a:p>
                      <a:pPr algn="ctr"/>
                      <a:r>
                        <a:rPr lang="en-GB" dirty="0"/>
                        <a:t>Heart Rate variability in the noisy signal and denoised signal.</a:t>
                      </a:r>
                    </a:p>
                  </a:txBody>
                  <a:tcPr/>
                </a:tc>
                <a:extLst>
                  <a:ext uri="{0D108BD9-81ED-4DB2-BD59-A6C34878D82A}">
                    <a16:rowId xmlns:a16="http://schemas.microsoft.com/office/drawing/2014/main" val="1198474208"/>
                  </a:ext>
                </a:extLst>
              </a:tr>
              <a:tr h="370840">
                <a:tc>
                  <a:txBody>
                    <a:bodyPr/>
                    <a:lstStyle/>
                    <a:p>
                      <a:pPr algn="ctr"/>
                      <a:r>
                        <a:rPr lang="en-GB" dirty="0"/>
                        <a:t>Qualitative Evaluation</a:t>
                      </a:r>
                    </a:p>
                  </a:txBody>
                  <a:tcPr/>
                </a:tc>
                <a:tc>
                  <a:txBody>
                    <a:bodyPr/>
                    <a:lstStyle/>
                    <a:p>
                      <a:pPr algn="ctr"/>
                      <a:r>
                        <a:rPr lang="en-GB" dirty="0"/>
                        <a:t>Visual Inspection of the time series.</a:t>
                      </a:r>
                    </a:p>
                  </a:txBody>
                  <a:tcPr/>
                </a:tc>
                <a:extLst>
                  <a:ext uri="{0D108BD9-81ED-4DB2-BD59-A6C34878D82A}">
                    <a16:rowId xmlns:a16="http://schemas.microsoft.com/office/drawing/2014/main" val="1224712376"/>
                  </a:ext>
                </a:extLst>
              </a:tr>
            </a:tbl>
          </a:graphicData>
        </a:graphic>
      </p:graphicFrame>
    </p:spTree>
    <p:extLst>
      <p:ext uri="{BB962C8B-B14F-4D97-AF65-F5344CB8AC3E}">
        <p14:creationId xmlns:p14="http://schemas.microsoft.com/office/powerpoint/2010/main" val="28983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D6FD-D71F-716D-7787-DABBEC6087E9}"/>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75F6A828-00AA-B647-FACC-D7B137563679}"/>
              </a:ext>
            </a:extLst>
          </p:cNvPr>
          <p:cNvPicPr>
            <a:picLocks noGrp="1" noChangeAspect="1"/>
          </p:cNvPicPr>
          <p:nvPr>
            <p:ph idx="1"/>
          </p:nvPr>
        </p:nvPicPr>
        <p:blipFill>
          <a:blip r:embed="rId2"/>
          <a:stretch>
            <a:fillRect/>
          </a:stretch>
        </p:blipFill>
        <p:spPr>
          <a:xfrm>
            <a:off x="838200" y="1658641"/>
            <a:ext cx="4733925" cy="3838575"/>
          </a:xfrm>
        </p:spPr>
      </p:pic>
      <p:pic>
        <p:nvPicPr>
          <p:cNvPr id="7" name="Picture 6">
            <a:extLst>
              <a:ext uri="{FF2B5EF4-FFF2-40B4-BE49-F238E27FC236}">
                <a16:creationId xmlns:a16="http://schemas.microsoft.com/office/drawing/2014/main" id="{E37F4292-EE00-B7CA-BCE9-F37638FD988B}"/>
              </a:ext>
            </a:extLst>
          </p:cNvPr>
          <p:cNvPicPr>
            <a:picLocks noChangeAspect="1"/>
          </p:cNvPicPr>
          <p:nvPr/>
        </p:nvPicPr>
        <p:blipFill>
          <a:blip r:embed="rId3"/>
          <a:stretch>
            <a:fillRect/>
          </a:stretch>
        </p:blipFill>
        <p:spPr>
          <a:xfrm>
            <a:off x="838200" y="5658073"/>
            <a:ext cx="4762500" cy="647700"/>
          </a:xfrm>
          <a:prstGeom prst="rect">
            <a:avLst/>
          </a:prstGeom>
        </p:spPr>
      </p:pic>
      <p:pic>
        <p:nvPicPr>
          <p:cNvPr id="9" name="Picture 8">
            <a:extLst>
              <a:ext uri="{FF2B5EF4-FFF2-40B4-BE49-F238E27FC236}">
                <a16:creationId xmlns:a16="http://schemas.microsoft.com/office/drawing/2014/main" id="{0F94D823-DC9D-3B0B-329B-19889C1E6A52}"/>
              </a:ext>
            </a:extLst>
          </p:cNvPr>
          <p:cNvPicPr>
            <a:picLocks noChangeAspect="1"/>
          </p:cNvPicPr>
          <p:nvPr/>
        </p:nvPicPr>
        <p:blipFill>
          <a:blip r:embed="rId4"/>
          <a:stretch>
            <a:fillRect/>
          </a:stretch>
        </p:blipFill>
        <p:spPr>
          <a:xfrm>
            <a:off x="6619877" y="1224345"/>
            <a:ext cx="4050395" cy="2450035"/>
          </a:xfrm>
          <a:prstGeom prst="rect">
            <a:avLst/>
          </a:prstGeom>
        </p:spPr>
      </p:pic>
      <p:pic>
        <p:nvPicPr>
          <p:cNvPr id="11" name="Picture 10">
            <a:extLst>
              <a:ext uri="{FF2B5EF4-FFF2-40B4-BE49-F238E27FC236}">
                <a16:creationId xmlns:a16="http://schemas.microsoft.com/office/drawing/2014/main" id="{332A2F2A-5983-7F46-006D-AE0FB38E892E}"/>
              </a:ext>
            </a:extLst>
          </p:cNvPr>
          <p:cNvPicPr>
            <a:picLocks noChangeAspect="1"/>
          </p:cNvPicPr>
          <p:nvPr/>
        </p:nvPicPr>
        <p:blipFill>
          <a:blip r:embed="rId5"/>
          <a:stretch>
            <a:fillRect/>
          </a:stretch>
        </p:blipFill>
        <p:spPr>
          <a:xfrm>
            <a:off x="6499633" y="3726603"/>
            <a:ext cx="4170639" cy="2632715"/>
          </a:xfrm>
          <a:prstGeom prst="rect">
            <a:avLst/>
          </a:prstGeom>
        </p:spPr>
      </p:pic>
    </p:spTree>
    <p:extLst>
      <p:ext uri="{BB962C8B-B14F-4D97-AF65-F5344CB8AC3E}">
        <p14:creationId xmlns:p14="http://schemas.microsoft.com/office/powerpoint/2010/main" val="5174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D5A9-B752-BFF7-A5E8-31A69DE4ED7E}"/>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AB4A57F-B3EC-86D4-4908-5173534FC2F6}"/>
              </a:ext>
            </a:extLst>
          </p:cNvPr>
          <p:cNvSpPr>
            <a:spLocks noGrp="1"/>
          </p:cNvSpPr>
          <p:nvPr>
            <p:ph idx="1"/>
          </p:nvPr>
        </p:nvSpPr>
        <p:spPr>
          <a:xfrm>
            <a:off x="838200" y="1444239"/>
            <a:ext cx="10515600" cy="4732724"/>
          </a:xfrm>
        </p:spPr>
        <p:txBody>
          <a:bodyPr/>
          <a:lstStyle/>
          <a:p>
            <a:endParaRPr lang="en-GB" dirty="0"/>
          </a:p>
        </p:txBody>
      </p:sp>
    </p:spTree>
    <p:extLst>
      <p:ext uri="{BB962C8B-B14F-4D97-AF65-F5344CB8AC3E}">
        <p14:creationId xmlns:p14="http://schemas.microsoft.com/office/powerpoint/2010/main" val="21291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17E-D995-89E1-49F4-8E3A9F4E8C82}"/>
              </a:ext>
            </a:extLst>
          </p:cNvPr>
          <p:cNvSpPr>
            <a:spLocks noGrp="1"/>
          </p:cNvSpPr>
          <p:nvPr>
            <p:ph type="title"/>
          </p:nvPr>
        </p:nvSpPr>
        <p:spPr>
          <a:xfrm>
            <a:off x="551873" y="2572615"/>
            <a:ext cx="10515600" cy="1325563"/>
          </a:xfrm>
        </p:spPr>
        <p:txBody>
          <a:bodyPr/>
          <a:lstStyle/>
          <a:p>
            <a:pPr algn="ctr"/>
            <a:r>
              <a:rPr lang="en-GB" dirty="0"/>
              <a:t>Background</a:t>
            </a:r>
          </a:p>
        </p:txBody>
      </p:sp>
    </p:spTree>
    <p:extLst>
      <p:ext uri="{BB962C8B-B14F-4D97-AF65-F5344CB8AC3E}">
        <p14:creationId xmlns:p14="http://schemas.microsoft.com/office/powerpoint/2010/main" val="420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p:txBody>
          <a:bodyPr/>
          <a:lstStyle/>
          <a:p>
            <a:r>
              <a:rPr lang="en-GB" dirty="0"/>
              <a:t>We are all aware that ECG signals are prone to noise.</a:t>
            </a:r>
          </a:p>
          <a:p>
            <a:r>
              <a:rPr lang="en-GB" dirty="0"/>
              <a:t>This noise is often strong enough to:</a:t>
            </a:r>
          </a:p>
          <a:p>
            <a:pPr marL="914400" lvl="1" indent="-457200">
              <a:buFont typeface="+mj-lt"/>
              <a:buAutoNum type="arabicPeriod"/>
            </a:pPr>
            <a:r>
              <a:rPr lang="en-GB" dirty="0"/>
              <a:t>Completely block out important features (P, QRS, T) within an ECG.</a:t>
            </a:r>
          </a:p>
          <a:p>
            <a:pPr marL="914400" lvl="1" indent="-457200">
              <a:buFont typeface="+mj-lt"/>
              <a:buAutoNum type="arabicPeriod"/>
            </a:pPr>
            <a:r>
              <a:rPr lang="en-GB" dirty="0"/>
              <a:t>Obscure the morphology (Distortion) of these features.</a:t>
            </a:r>
          </a:p>
          <a:p>
            <a:r>
              <a:rPr lang="en-GB" dirty="0"/>
              <a:t>It is important that this noise is removed such that an expert (Or algorithm) can interpret the signal.</a:t>
            </a:r>
          </a:p>
          <a:p>
            <a:r>
              <a:rPr lang="en-GB" dirty="0"/>
              <a:t>However, it is impossible to create a perfect digital filter such that all of the underlying ECG signal is maintained.</a:t>
            </a:r>
          </a:p>
          <a:p>
            <a:pPr lvl="1"/>
            <a:r>
              <a:rPr lang="en-GB" dirty="0"/>
              <a:t>The frequency content of all noise sources generally overlaps with the frequency range of the PQRST complex.</a:t>
            </a:r>
          </a:p>
        </p:txBody>
      </p:sp>
    </p:spTree>
    <p:extLst>
      <p:ext uri="{BB962C8B-B14F-4D97-AF65-F5344CB8AC3E}">
        <p14:creationId xmlns:p14="http://schemas.microsoft.com/office/powerpoint/2010/main" val="11992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p:txBody>
          <a:bodyPr/>
          <a:lstStyle/>
          <a:p>
            <a:pPr marL="0" indent="0" algn="ctr">
              <a:buNone/>
            </a:pPr>
            <a:r>
              <a:rPr lang="en-GB" u="sng" dirty="0"/>
              <a:t>Noise Sources</a:t>
            </a:r>
          </a:p>
          <a:p>
            <a:r>
              <a:rPr lang="en-GB" sz="2400" dirty="0"/>
              <a:t>In general, there are 4 primary types of noise.</a:t>
            </a:r>
          </a:p>
          <a:p>
            <a:pPr marL="514350" indent="-514350">
              <a:buAutoNum type="arabicPeriod"/>
            </a:pPr>
            <a:r>
              <a:rPr lang="en-GB" sz="2000" b="1" dirty="0"/>
              <a:t>Baseline Wander (BW) </a:t>
            </a:r>
            <a:r>
              <a:rPr lang="en-GB" sz="2000" dirty="0"/>
              <a:t>– Low frequency, usually occurs around 0.5Hz. Easily removed with Discrete Wavelet Transform (DWT)</a:t>
            </a:r>
          </a:p>
          <a:p>
            <a:pPr marL="514350" indent="-514350">
              <a:buAutoNum type="arabicPeriod"/>
            </a:pPr>
            <a:r>
              <a:rPr lang="en-GB" sz="2000" b="1" dirty="0"/>
              <a:t>Powerline Interference (PL) </a:t>
            </a:r>
            <a:r>
              <a:rPr lang="en-GB" sz="2000" dirty="0"/>
              <a:t>– Usually fixed at 50Hz (UK) or 60Hz (US) and is easily removed using a Notch filter.</a:t>
            </a:r>
          </a:p>
          <a:p>
            <a:pPr marL="0" indent="0">
              <a:buNone/>
            </a:pPr>
            <a:endParaRPr lang="en-GB" sz="2000" dirty="0"/>
          </a:p>
          <a:p>
            <a:pPr marL="514350" indent="-514350">
              <a:buAutoNum type="arabicPeriod"/>
            </a:pPr>
            <a:r>
              <a:rPr lang="en-GB" sz="2000" b="1" dirty="0"/>
              <a:t>Muscle Artefact (MA)  - </a:t>
            </a:r>
            <a:r>
              <a:rPr lang="en-GB" sz="2000" dirty="0"/>
              <a:t>Can occur in the range of 20Hz to 10kHz. Most ECG signals have components in the range 0.05Hz to 150Hz so there can be significant overlap.</a:t>
            </a:r>
          </a:p>
          <a:p>
            <a:pPr marL="514350" indent="-514350">
              <a:buAutoNum type="arabicPeriod"/>
            </a:pPr>
            <a:r>
              <a:rPr lang="en-GB" sz="2000" b="1" dirty="0"/>
              <a:t>Electrode Motion (EM) – </a:t>
            </a:r>
            <a:r>
              <a:rPr lang="en-GB" sz="2000" dirty="0"/>
              <a:t>Can occur in the range 1Hz to 10Hz. There is significant overlap between the frequency spectrum of this noise, and a typical ECG.</a:t>
            </a:r>
            <a:endParaRPr lang="en-GB" sz="20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838200" y="2817506"/>
            <a:ext cx="10168783" cy="143569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838199" y="4527234"/>
            <a:ext cx="10168783" cy="1557396"/>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8033047" y="2427006"/>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8443244" y="2137139"/>
            <a:ext cx="2341547" cy="461665"/>
          </a:xfrm>
          <a:prstGeom prst="rect">
            <a:avLst/>
          </a:prstGeom>
          <a:noFill/>
        </p:spPr>
        <p:txBody>
          <a:bodyPr wrap="square" rtlCol="0">
            <a:spAutoFit/>
          </a:bodyPr>
          <a:lstStyle/>
          <a:p>
            <a:r>
              <a:rPr lang="en-GB" sz="1200" dirty="0"/>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7469024" y="608463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7793763" y="6132013"/>
            <a:ext cx="2341547" cy="646331"/>
          </a:xfrm>
          <a:prstGeom prst="rect">
            <a:avLst/>
          </a:prstGeom>
          <a:noFill/>
        </p:spPr>
        <p:txBody>
          <a:bodyPr wrap="square" rtlCol="0">
            <a:spAutoFit/>
          </a:bodyPr>
          <a:lstStyle/>
          <a:p>
            <a:r>
              <a:rPr lang="en-GB" sz="1200" dirty="0"/>
              <a:t>Require a more specialised approached.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4495087" y="384740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4613304" y="5754138"/>
            <a:ext cx="2508902" cy="307777"/>
          </a:xfrm>
          <a:prstGeom prst="rect">
            <a:avLst/>
          </a:prstGeom>
          <a:noFill/>
        </p:spPr>
        <p:txBody>
          <a:bodyPr wrap="square" rtlCol="0">
            <a:spAutoFit/>
          </a:bodyPr>
          <a:lstStyle/>
          <a:p>
            <a:r>
              <a:rPr lang="en-GB" sz="1400" b="1" u="sng" dirty="0"/>
              <a:t>Non-Linear &amp; Non - Stationary</a:t>
            </a:r>
          </a:p>
        </p:txBody>
      </p:sp>
    </p:spTree>
    <p:extLst>
      <p:ext uri="{BB962C8B-B14F-4D97-AF65-F5344CB8AC3E}">
        <p14:creationId xmlns:p14="http://schemas.microsoft.com/office/powerpoint/2010/main" val="30298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p:txBody>
          <a:bodyPr>
            <a:normAutofit lnSpcReduction="10000"/>
          </a:bodyPr>
          <a:lstStyle/>
          <a:p>
            <a:r>
              <a:rPr lang="en-GB" dirty="0"/>
              <a:t>Adaptive filters can improve the SNR of EM corrupt signals, however they have a number of limitations:</a:t>
            </a:r>
          </a:p>
          <a:p>
            <a:pPr marL="914400" lvl="1" indent="-457200">
              <a:buFont typeface="+mj-lt"/>
              <a:buAutoNum type="arabicPeriod"/>
            </a:pPr>
            <a:r>
              <a:rPr lang="en-GB" dirty="0"/>
              <a:t>Adaptive filters can struggle to deal with the high variability of EM noise.</a:t>
            </a:r>
          </a:p>
          <a:p>
            <a:pPr marL="914400" lvl="1" indent="-457200">
              <a:buFont typeface="+mj-lt"/>
              <a:buAutoNum type="arabicPeriod"/>
            </a:pPr>
            <a:r>
              <a:rPr lang="en-GB" dirty="0"/>
              <a:t>Require a reference signal as an input, it is impossible to get this perfectly and so signals have to be estimated. (Error added)</a:t>
            </a:r>
          </a:p>
          <a:p>
            <a:pPr marL="914400" lvl="1" indent="-457200">
              <a:buFont typeface="+mj-lt"/>
              <a:buAutoNum type="arabicPeriod"/>
            </a:pPr>
            <a:r>
              <a:rPr lang="en-GB" dirty="0"/>
              <a:t>Generally, not feasible for real time processing due to computational complexity.</a:t>
            </a:r>
          </a:p>
          <a:p>
            <a:pPr marL="914400" lvl="1" indent="-457200">
              <a:buFont typeface="+mj-lt"/>
              <a:buAutoNum type="arabicPeriod"/>
            </a:pPr>
            <a:r>
              <a:rPr lang="en-GB" dirty="0"/>
              <a:t>Not always stable depending on the amount of noise present.</a:t>
            </a:r>
          </a:p>
          <a:p>
            <a:pPr marL="914400" lvl="1" indent="-457200">
              <a:buFont typeface="+mj-lt"/>
              <a:buAutoNum type="arabicPeriod"/>
            </a:pPr>
            <a:endParaRPr lang="en-GB" dirty="0"/>
          </a:p>
          <a:p>
            <a:r>
              <a:rPr lang="en-GB" dirty="0"/>
              <a:t>If we can’t use traditional time/frequency domain DSP methods, and are looking to improve on adaptive filters, what can we try?</a:t>
            </a:r>
          </a:p>
        </p:txBody>
      </p:sp>
    </p:spTree>
    <p:extLst>
      <p:ext uri="{BB962C8B-B14F-4D97-AF65-F5344CB8AC3E}">
        <p14:creationId xmlns:p14="http://schemas.microsoft.com/office/powerpoint/2010/main" val="42072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p:txBody>
          <a:bodyPr/>
          <a:lstStyle/>
          <a:p>
            <a:r>
              <a:rPr lang="en-GB"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838200" y="1546789"/>
            <a:ext cx="10515600" cy="4630174"/>
          </a:xfrm>
        </p:spPr>
        <p:txBody>
          <a:bodyPr/>
          <a:lstStyle/>
          <a:p>
            <a:r>
              <a:rPr lang="en-GB" sz="2400" b="0" i="0" dirty="0">
                <a:effectLst/>
                <a:latin typeface="Söhne"/>
              </a:rPr>
              <a:t>The introduction of AI in this field was propelled by the increasing complexity of noise types. Especially dealing with non-linear noise.</a:t>
            </a:r>
          </a:p>
          <a:p>
            <a:r>
              <a:rPr lang="en-GB" sz="2400" dirty="0"/>
              <a:t>The idea is to develop data-driven algorithms that are able to learn the characteristic shape of the noise, and then remove it from the signal.</a:t>
            </a:r>
          </a:p>
          <a:p>
            <a:r>
              <a:rPr lang="en-GB" sz="2400" dirty="0"/>
              <a:t>Although initial results look promising, there are still limitations:</a:t>
            </a:r>
          </a:p>
          <a:p>
            <a:pPr marL="914400" lvl="1" indent="-457200">
              <a:buFont typeface="+mj-lt"/>
              <a:buAutoNum type="arabicPeriod"/>
            </a:pPr>
            <a:r>
              <a:rPr lang="en-GB" sz="18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800" dirty="0"/>
              <a:t>Can risk overfitting on training data, meaning it could perform poorly on unseen data.</a:t>
            </a:r>
          </a:p>
          <a:p>
            <a:pPr marL="914400" lvl="1" indent="-457200">
              <a:buFont typeface="+mj-lt"/>
              <a:buAutoNum type="arabicPeriod"/>
            </a:pPr>
            <a:r>
              <a:rPr lang="en-GB" sz="1800" dirty="0"/>
              <a:t>Models can get extremely complex since we are dealing with time-series data. (“Black-Box Problem”)</a:t>
            </a:r>
          </a:p>
          <a:p>
            <a:pPr marL="914400" lvl="1" indent="-457200">
              <a:buFont typeface="+mj-lt"/>
              <a:buAutoNum type="arabicPeriod"/>
            </a:pPr>
            <a:r>
              <a:rPr lang="en-GB" sz="1800" dirty="0"/>
              <a:t>Training and deploying AI models (especially deep learning) can require significant computation resource, some models may not be suitable for real time processing.</a:t>
            </a:r>
            <a:endParaRPr lang="en-GB" dirty="0"/>
          </a:p>
          <a:p>
            <a:endParaRPr lang="en-GB" dirty="0"/>
          </a:p>
        </p:txBody>
      </p:sp>
    </p:spTree>
    <p:extLst>
      <p:ext uri="{BB962C8B-B14F-4D97-AF65-F5344CB8AC3E}">
        <p14:creationId xmlns:p14="http://schemas.microsoft.com/office/powerpoint/2010/main" val="15062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p:txBody>
          <a:bodyPr/>
          <a:lstStyle/>
          <a:p>
            <a:r>
              <a:rPr lang="en-GB"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a:t>
            </a:r>
          </a:p>
        </p:txBody>
      </p:sp>
    </p:spTree>
    <p:extLst>
      <p:ext uri="{BB962C8B-B14F-4D97-AF65-F5344CB8AC3E}">
        <p14:creationId xmlns:p14="http://schemas.microsoft.com/office/powerpoint/2010/main" val="25595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8" y="2965766"/>
            <a:ext cx="3162658"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646331"/>
          </a:xfrm>
          <a:prstGeom prst="rect">
            <a:avLst/>
          </a:prstGeom>
          <a:noFill/>
        </p:spPr>
        <p:txBody>
          <a:bodyPr wrap="square" rtlCol="0">
            <a:spAutoFit/>
          </a:bodyPr>
          <a:lstStyle/>
          <a:p>
            <a:r>
              <a:rPr lang="en-GB" dirty="0"/>
              <a:t>Electrode Motion corrupt ECG recordings</a:t>
            </a:r>
          </a:p>
        </p:txBody>
      </p:sp>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2"/>
                <a:stretch>
                  <a:fillRect l="-2273" t="-4444" r="-3896"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3"/>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4"/>
                <a:stretch>
                  <a:fillRect l="-571" t="-637" b="-5732"/>
                </a:stretch>
              </a:blipFill>
            </p:spPr>
            <p:txBody>
              <a:bodyPr/>
              <a:lstStyle/>
              <a:p>
                <a:r>
                  <a:rPr lang="en-GB">
                    <a:noFill/>
                  </a:rPr>
                  <a:t> </a:t>
                </a:r>
              </a:p>
            </p:txBody>
          </p:sp>
        </mc:Fallback>
      </mc:AlternateContent>
    </p:spTree>
    <p:extLst>
      <p:ext uri="{BB962C8B-B14F-4D97-AF65-F5344CB8AC3E}">
        <p14:creationId xmlns:p14="http://schemas.microsoft.com/office/powerpoint/2010/main" val="16805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1135344" y="2877344"/>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cxnSp>
        <p:nvCxnSpPr>
          <p:cNvPr id="10" name="Straight Arrow Connector 9">
            <a:extLst>
              <a:ext uri="{FF2B5EF4-FFF2-40B4-BE49-F238E27FC236}">
                <a16:creationId xmlns:a16="http://schemas.microsoft.com/office/drawing/2014/main" id="{4A64650C-460A-3566-B0D0-8EAF4DF58F93}"/>
              </a:ext>
            </a:extLst>
          </p:cNvPr>
          <p:cNvCxnSpPr>
            <a:endCxn id="5" idx="3"/>
          </p:cNvCxnSpPr>
          <p:nvPr/>
        </p:nvCxnSpPr>
        <p:spPr>
          <a:xfrm flipH="1">
            <a:off x="6202644" y="3819970"/>
            <a:ext cx="599808" cy="18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155637-B82A-3BEB-7E24-0094DCA4DEB7}"/>
              </a:ext>
            </a:extLst>
          </p:cNvPr>
          <p:cNvSpPr txBox="1"/>
          <p:nvPr/>
        </p:nvSpPr>
        <p:spPr>
          <a:xfrm>
            <a:off x="6785361" y="3187581"/>
            <a:ext cx="4392538" cy="1077218"/>
          </a:xfrm>
          <a:prstGeom prst="rect">
            <a:avLst/>
          </a:prstGeom>
          <a:noFill/>
        </p:spPr>
        <p:txBody>
          <a:bodyPr wrap="square" rtlCol="0">
            <a:spAutoFit/>
          </a:bodyPr>
          <a:lstStyle/>
          <a:p>
            <a:r>
              <a:rPr lang="en-GB" sz="1600" dirty="0"/>
              <a:t>Architecture has been chosen as it successfully estimated HR in previous work, this is referred to as “Transfer Learning”. However, could a different structure be used for noise removal?  </a:t>
            </a:r>
          </a:p>
        </p:txBody>
      </p:sp>
      <p:sp>
        <p:nvSpPr>
          <p:cNvPr id="12" name="TextBox 11">
            <a:extLst>
              <a:ext uri="{FF2B5EF4-FFF2-40B4-BE49-F238E27FC236}">
                <a16:creationId xmlns:a16="http://schemas.microsoft.com/office/drawing/2014/main" id="{D51419F7-48E7-F3E2-E2CB-0CF1017F09DE}"/>
              </a:ext>
            </a:extLst>
          </p:cNvPr>
          <p:cNvSpPr txBox="1"/>
          <p:nvPr/>
        </p:nvSpPr>
        <p:spPr>
          <a:xfrm>
            <a:off x="581114" y="5050564"/>
            <a:ext cx="1091297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Rectified Linear Units are a type of activation function, it is used here to add non-linearity into the network to deal with the complex data type.</a:t>
            </a:r>
          </a:p>
          <a:p>
            <a:pPr marL="285750" indent="-285750">
              <a:buFont typeface="Arial" panose="020B0604020202020204" pitchFamily="34" charset="0"/>
              <a:buChar char="•"/>
            </a:pPr>
            <a:r>
              <a:rPr lang="en-GB" dirty="0"/>
              <a:t>Conv1d is a 1-dimensional convolutional layer typically used for time series data</a:t>
            </a:r>
          </a:p>
          <a:p>
            <a:pPr marL="285750" indent="-285750">
              <a:buFont typeface="Arial" panose="020B0604020202020204" pitchFamily="34" charset="0"/>
              <a:buChar char="•"/>
            </a:pPr>
            <a:r>
              <a:rPr lang="en-GB" dirty="0"/>
              <a:t>AvgPool1d is a 1-dimensional average pooling layer used to reduce the spatial dimensions. (Reduces computational load)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7513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Söhne</vt:lpstr>
      <vt:lpstr>Office Theme</vt:lpstr>
      <vt:lpstr>Improved Electrode Motion Artefact Denoising in ECG Using Convolutional Neural Networks and a Custom Loss Function</vt:lpstr>
      <vt:lpstr>Background</vt:lpstr>
      <vt:lpstr>What problem does the paper attempt to solve?</vt:lpstr>
      <vt:lpstr>What problem does the paper attempt to solve?</vt:lpstr>
      <vt:lpstr>What problem does the paper attempt to solve?</vt:lpstr>
      <vt:lpstr>Artificial Intelligence</vt:lpstr>
      <vt:lpstr>Paper</vt:lpstr>
      <vt:lpstr>Methodology (Data)</vt:lpstr>
      <vt:lpstr>Methodology (Model)</vt:lpstr>
      <vt:lpstr>Methodology (Loss Function)</vt:lpstr>
      <vt:lpstr>Methodology (Evaluation)</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7</cp:revision>
  <dcterms:created xsi:type="dcterms:W3CDTF">2024-01-03T15:34:12Z</dcterms:created>
  <dcterms:modified xsi:type="dcterms:W3CDTF">2024-01-04T14:35:56Z</dcterms:modified>
</cp:coreProperties>
</file>