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5"/>
  </p:notesMasterIdLst>
  <p:sldIdLst>
    <p:sldId id="269" r:id="rId3"/>
    <p:sldId id="257" r:id="rId4"/>
    <p:sldId id="258" r:id="rId5"/>
    <p:sldId id="260" r:id="rId6"/>
    <p:sldId id="261" r:id="rId7"/>
    <p:sldId id="262" r:id="rId8"/>
    <p:sldId id="263" r:id="rId9"/>
    <p:sldId id="264" r:id="rId10"/>
    <p:sldId id="265" r:id="rId11"/>
    <p:sldId id="266" r:id="rId12"/>
    <p:sldId id="267"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84173" autoAdjust="0"/>
  </p:normalViewPr>
  <p:slideViewPr>
    <p:cSldViewPr snapToGrid="0">
      <p:cViewPr varScale="1">
        <p:scale>
          <a:sx n="70" d="100"/>
          <a:sy n="70" d="100"/>
        </p:scale>
        <p:origin x="1027"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23D4AC-AB5A-4087-9FBC-E3B79E1F22B6}" type="datetimeFigureOut">
              <a:rPr lang="en-GB" smtClean="0"/>
              <a:t>25/01/2024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612353-228B-469B-97D4-843BE85A3F91}" type="slidenum">
              <a:rPr lang="en-GB" smtClean="0"/>
              <a:t>‹#›</a:t>
            </a:fld>
            <a:endParaRPr lang="en-GB"/>
          </a:p>
        </p:txBody>
      </p:sp>
    </p:spTree>
    <p:extLst>
      <p:ext uri="{BB962C8B-B14F-4D97-AF65-F5344CB8AC3E}">
        <p14:creationId xmlns:p14="http://schemas.microsoft.com/office/powerpoint/2010/main" val="3963081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endParaRPr lang="en-GB" dirty="0"/>
          </a:p>
        </p:txBody>
      </p:sp>
      <p:sp>
        <p:nvSpPr>
          <p:cNvPr id="4" name="Slide Number Placeholder 3"/>
          <p:cNvSpPr>
            <a:spLocks noGrp="1"/>
          </p:cNvSpPr>
          <p:nvPr>
            <p:ph type="sldNum" sz="quarter" idx="5"/>
          </p:nvPr>
        </p:nvSpPr>
        <p:spPr/>
        <p:txBody>
          <a:bodyPr/>
          <a:lstStyle/>
          <a:p>
            <a:fld id="{77612353-228B-469B-97D4-843BE85A3F91}" type="slidenum">
              <a:rPr lang="en-GB" smtClean="0"/>
              <a:t>3</a:t>
            </a:fld>
            <a:endParaRPr lang="en-GB"/>
          </a:p>
        </p:txBody>
      </p:sp>
    </p:spTree>
    <p:extLst>
      <p:ext uri="{BB962C8B-B14F-4D97-AF65-F5344CB8AC3E}">
        <p14:creationId xmlns:p14="http://schemas.microsoft.com/office/powerpoint/2010/main" val="39941813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7612353-228B-469B-97D4-843BE85A3F91}" type="slidenum">
              <a:rPr lang="en-GB" smtClean="0"/>
              <a:t>9</a:t>
            </a:fld>
            <a:endParaRPr lang="en-GB"/>
          </a:p>
        </p:txBody>
      </p:sp>
    </p:spTree>
    <p:extLst>
      <p:ext uri="{BB962C8B-B14F-4D97-AF65-F5344CB8AC3E}">
        <p14:creationId xmlns:p14="http://schemas.microsoft.com/office/powerpoint/2010/main" val="637845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83112-2EE9-9CF7-CBE2-FD3664D6D3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1099B861-27A9-ED23-5E70-D3B1DBBCB9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29F0E38-E3D1-9739-87B5-A16E0E2FC6C7}"/>
              </a:ext>
            </a:extLst>
          </p:cNvPr>
          <p:cNvSpPr>
            <a:spLocks noGrp="1"/>
          </p:cNvSpPr>
          <p:nvPr>
            <p:ph type="dt" sz="half" idx="10"/>
          </p:nvPr>
        </p:nvSpPr>
        <p:spPr/>
        <p:txBody>
          <a:bodyPr/>
          <a:lstStyle/>
          <a:p>
            <a:fld id="{520B6695-6C36-4CB4-9F4F-B6E311CF7A27}" type="datetimeFigureOut">
              <a:rPr lang="en-GB" smtClean="0"/>
              <a:t>25/01/2024</a:t>
            </a:fld>
            <a:endParaRPr lang="en-GB"/>
          </a:p>
        </p:txBody>
      </p:sp>
      <p:sp>
        <p:nvSpPr>
          <p:cNvPr id="5" name="Footer Placeholder 4">
            <a:extLst>
              <a:ext uri="{FF2B5EF4-FFF2-40B4-BE49-F238E27FC236}">
                <a16:creationId xmlns:a16="http://schemas.microsoft.com/office/drawing/2014/main" id="{5F3565A2-0A94-DE65-C8F4-14A2ECF4E92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0D15214-C097-0FDD-7932-F698599C3C6F}"/>
              </a:ext>
            </a:extLst>
          </p:cNvPr>
          <p:cNvSpPr>
            <a:spLocks noGrp="1"/>
          </p:cNvSpPr>
          <p:nvPr>
            <p:ph type="sldNum" sz="quarter" idx="12"/>
          </p:nvPr>
        </p:nvSpPr>
        <p:spPr/>
        <p:txBody>
          <a:bodyPr/>
          <a:lstStyle/>
          <a:p>
            <a:fld id="{06BBE175-CFCC-49E2-B28E-88D23BC6B491}" type="slidenum">
              <a:rPr lang="en-GB" smtClean="0"/>
              <a:t>‹#›</a:t>
            </a:fld>
            <a:endParaRPr lang="en-GB"/>
          </a:p>
        </p:txBody>
      </p:sp>
    </p:spTree>
    <p:extLst>
      <p:ext uri="{BB962C8B-B14F-4D97-AF65-F5344CB8AC3E}">
        <p14:creationId xmlns:p14="http://schemas.microsoft.com/office/powerpoint/2010/main" val="3366203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FD955-319F-A5B7-CA1B-B23C5D05D6D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25884BE-F04A-B6F3-DAD5-AE62CE8972C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606178F-C021-D5DD-2050-C866E18AE0C0}"/>
              </a:ext>
            </a:extLst>
          </p:cNvPr>
          <p:cNvSpPr>
            <a:spLocks noGrp="1"/>
          </p:cNvSpPr>
          <p:nvPr>
            <p:ph type="dt" sz="half" idx="10"/>
          </p:nvPr>
        </p:nvSpPr>
        <p:spPr/>
        <p:txBody>
          <a:bodyPr/>
          <a:lstStyle/>
          <a:p>
            <a:fld id="{520B6695-6C36-4CB4-9F4F-B6E311CF7A27}" type="datetimeFigureOut">
              <a:rPr lang="en-GB" smtClean="0"/>
              <a:t>25/01/2024</a:t>
            </a:fld>
            <a:endParaRPr lang="en-GB"/>
          </a:p>
        </p:txBody>
      </p:sp>
      <p:sp>
        <p:nvSpPr>
          <p:cNvPr id="5" name="Footer Placeholder 4">
            <a:extLst>
              <a:ext uri="{FF2B5EF4-FFF2-40B4-BE49-F238E27FC236}">
                <a16:creationId xmlns:a16="http://schemas.microsoft.com/office/drawing/2014/main" id="{9B4BE630-F8FB-6FB5-4701-8820D5BE8E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0871639-3265-74CD-0AE7-2FF8B2304144}"/>
              </a:ext>
            </a:extLst>
          </p:cNvPr>
          <p:cNvSpPr>
            <a:spLocks noGrp="1"/>
          </p:cNvSpPr>
          <p:nvPr>
            <p:ph type="sldNum" sz="quarter" idx="12"/>
          </p:nvPr>
        </p:nvSpPr>
        <p:spPr/>
        <p:txBody>
          <a:bodyPr/>
          <a:lstStyle/>
          <a:p>
            <a:fld id="{06BBE175-CFCC-49E2-B28E-88D23BC6B491}" type="slidenum">
              <a:rPr lang="en-GB" smtClean="0"/>
              <a:t>‹#›</a:t>
            </a:fld>
            <a:endParaRPr lang="en-GB"/>
          </a:p>
        </p:txBody>
      </p:sp>
    </p:spTree>
    <p:extLst>
      <p:ext uri="{BB962C8B-B14F-4D97-AF65-F5344CB8AC3E}">
        <p14:creationId xmlns:p14="http://schemas.microsoft.com/office/powerpoint/2010/main" val="2269484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11D1CA-2FA5-F806-3AC9-1E2B04FB873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D0061E6-4B97-4EEC-4672-32CCABA26A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D145C6E-3B23-D66E-EA4A-59F09EEC6D81}"/>
              </a:ext>
            </a:extLst>
          </p:cNvPr>
          <p:cNvSpPr>
            <a:spLocks noGrp="1"/>
          </p:cNvSpPr>
          <p:nvPr>
            <p:ph type="dt" sz="half" idx="10"/>
          </p:nvPr>
        </p:nvSpPr>
        <p:spPr/>
        <p:txBody>
          <a:bodyPr/>
          <a:lstStyle/>
          <a:p>
            <a:fld id="{520B6695-6C36-4CB4-9F4F-B6E311CF7A27}" type="datetimeFigureOut">
              <a:rPr lang="en-GB" smtClean="0"/>
              <a:t>25/01/2024</a:t>
            </a:fld>
            <a:endParaRPr lang="en-GB"/>
          </a:p>
        </p:txBody>
      </p:sp>
      <p:sp>
        <p:nvSpPr>
          <p:cNvPr id="5" name="Footer Placeholder 4">
            <a:extLst>
              <a:ext uri="{FF2B5EF4-FFF2-40B4-BE49-F238E27FC236}">
                <a16:creationId xmlns:a16="http://schemas.microsoft.com/office/drawing/2014/main" id="{7428F8A9-B412-60CD-9319-460F4E2E084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F004A7E-4792-956A-92DE-9984620E8D1A}"/>
              </a:ext>
            </a:extLst>
          </p:cNvPr>
          <p:cNvSpPr>
            <a:spLocks noGrp="1"/>
          </p:cNvSpPr>
          <p:nvPr>
            <p:ph type="sldNum" sz="quarter" idx="12"/>
          </p:nvPr>
        </p:nvSpPr>
        <p:spPr/>
        <p:txBody>
          <a:bodyPr/>
          <a:lstStyle/>
          <a:p>
            <a:fld id="{06BBE175-CFCC-49E2-B28E-88D23BC6B491}" type="slidenum">
              <a:rPr lang="en-GB" smtClean="0"/>
              <a:t>‹#›</a:t>
            </a:fld>
            <a:endParaRPr lang="en-GB"/>
          </a:p>
        </p:txBody>
      </p:sp>
    </p:spTree>
    <p:extLst>
      <p:ext uri="{BB962C8B-B14F-4D97-AF65-F5344CB8AC3E}">
        <p14:creationId xmlns:p14="http://schemas.microsoft.com/office/powerpoint/2010/main" val="38507432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1">
    <p:spTree>
      <p:nvGrpSpPr>
        <p:cNvPr id="1" name=""/>
        <p:cNvGrpSpPr/>
        <p:nvPr/>
      </p:nvGrpSpPr>
      <p:grpSpPr>
        <a:xfrm>
          <a:off x="0" y="0"/>
          <a:ext cx="0" cy="0"/>
          <a:chOff x="0" y="0"/>
          <a:chExt cx="0" cy="0"/>
        </a:xfrm>
      </p:grpSpPr>
      <p:pic>
        <p:nvPicPr>
          <p:cNvPr id="7" name="Picture 6" descr="Text&#10;&#10;Description automatically generated with low confidence">
            <a:extLst>
              <a:ext uri="{FF2B5EF4-FFF2-40B4-BE49-F238E27FC236}">
                <a16:creationId xmlns:a16="http://schemas.microsoft.com/office/drawing/2014/main" id="{F5E83C6D-4B54-487B-8D23-CCE95D7CAC76}"/>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E20624B-9495-7646-8152-E96A732DF46B}"/>
              </a:ext>
            </a:extLst>
          </p:cNvPr>
          <p:cNvSpPr>
            <a:spLocks noGrp="1"/>
          </p:cNvSpPr>
          <p:nvPr>
            <p:ph type="ctrTitle"/>
          </p:nvPr>
        </p:nvSpPr>
        <p:spPr>
          <a:xfrm>
            <a:off x="2293930" y="2350632"/>
            <a:ext cx="9144000" cy="775567"/>
          </a:xfrm>
          <a:prstGeom prst="rect">
            <a:avLst/>
          </a:prstGeom>
        </p:spPr>
        <p:txBody>
          <a:bodyPr anchor="b">
            <a:normAutofit/>
          </a:bodyPr>
          <a:lstStyle>
            <a:lvl1pPr algn="l">
              <a:defRPr sz="4000">
                <a:solidFill>
                  <a:schemeClr val="bg1"/>
                </a:solidFill>
                <a:latin typeface="Aeonik" panose="020B0503030300000000" pitchFamily="34" charset="0"/>
              </a:defRPr>
            </a:lvl1pPr>
          </a:lstStyle>
          <a:p>
            <a:r>
              <a:rPr lang="en-US"/>
              <a:t>Click to edit Master title style</a:t>
            </a:r>
          </a:p>
        </p:txBody>
      </p:sp>
      <p:sp>
        <p:nvSpPr>
          <p:cNvPr id="3" name="Subtitle 2">
            <a:extLst>
              <a:ext uri="{FF2B5EF4-FFF2-40B4-BE49-F238E27FC236}">
                <a16:creationId xmlns:a16="http://schemas.microsoft.com/office/drawing/2014/main" id="{4ED31ACF-03FA-D24F-A0C1-CEAE28D62D7A}"/>
              </a:ext>
            </a:extLst>
          </p:cNvPr>
          <p:cNvSpPr>
            <a:spLocks noGrp="1"/>
          </p:cNvSpPr>
          <p:nvPr>
            <p:ph type="subTitle" idx="1"/>
          </p:nvPr>
        </p:nvSpPr>
        <p:spPr>
          <a:xfrm>
            <a:off x="2293930" y="3268352"/>
            <a:ext cx="9144000" cy="365125"/>
          </a:xfrm>
        </p:spPr>
        <p:txBody>
          <a:bodyPr>
            <a:normAutofit/>
          </a:bodyPr>
          <a:lstStyle>
            <a:lvl1pPr marL="0" indent="0" algn="l">
              <a:buNone/>
              <a:defRPr sz="1600">
                <a:solidFill>
                  <a:schemeClr val="bg1"/>
                </a:solidFill>
                <a:latin typeface="Aeonik Light" panose="020B0403030300000000"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9680851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7" name="Picture 6" descr="Chart&#10;&#10;Description automatically generated with low confidence">
            <a:extLst>
              <a:ext uri="{FF2B5EF4-FFF2-40B4-BE49-F238E27FC236}">
                <a16:creationId xmlns:a16="http://schemas.microsoft.com/office/drawing/2014/main" id="{B873DC7A-56CA-41DE-A394-A878916FC60D}"/>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8" name="Title 1">
            <a:extLst>
              <a:ext uri="{FF2B5EF4-FFF2-40B4-BE49-F238E27FC236}">
                <a16:creationId xmlns:a16="http://schemas.microsoft.com/office/drawing/2014/main" id="{F39B1862-F7F6-4CDE-AED9-21BA06F31F86}"/>
              </a:ext>
            </a:extLst>
          </p:cNvPr>
          <p:cNvSpPr>
            <a:spLocks noGrp="1"/>
          </p:cNvSpPr>
          <p:nvPr>
            <p:ph type="ctrTitle"/>
          </p:nvPr>
        </p:nvSpPr>
        <p:spPr>
          <a:xfrm>
            <a:off x="1524000" y="2417617"/>
            <a:ext cx="9144000" cy="775567"/>
          </a:xfrm>
          <a:prstGeom prst="rect">
            <a:avLst/>
          </a:prstGeom>
        </p:spPr>
        <p:txBody>
          <a:bodyPr anchor="b">
            <a:normAutofit/>
          </a:bodyPr>
          <a:lstStyle>
            <a:lvl1pPr algn="ctr">
              <a:defRPr sz="4000">
                <a:solidFill>
                  <a:schemeClr val="bg1"/>
                </a:solidFill>
                <a:latin typeface="Aeonik" panose="020B0503030300000000" pitchFamily="34" charset="0"/>
              </a:defRPr>
            </a:lvl1pPr>
          </a:lstStyle>
          <a:p>
            <a:r>
              <a:rPr lang="en-US"/>
              <a:t>Click to edit Master title style</a:t>
            </a:r>
          </a:p>
        </p:txBody>
      </p:sp>
      <p:sp>
        <p:nvSpPr>
          <p:cNvPr id="9" name="Subtitle 2">
            <a:extLst>
              <a:ext uri="{FF2B5EF4-FFF2-40B4-BE49-F238E27FC236}">
                <a16:creationId xmlns:a16="http://schemas.microsoft.com/office/drawing/2014/main" id="{9A5CCE87-8EA0-491C-B4EB-1C6127D1DA81}"/>
              </a:ext>
            </a:extLst>
          </p:cNvPr>
          <p:cNvSpPr>
            <a:spLocks noGrp="1"/>
          </p:cNvSpPr>
          <p:nvPr>
            <p:ph type="subTitle" idx="1"/>
          </p:nvPr>
        </p:nvSpPr>
        <p:spPr>
          <a:xfrm>
            <a:off x="1524000" y="3335337"/>
            <a:ext cx="9144000" cy="365125"/>
          </a:xfrm>
        </p:spPr>
        <p:txBody>
          <a:bodyPr>
            <a:normAutofit/>
          </a:bodyPr>
          <a:lstStyle>
            <a:lvl1pPr marL="0" indent="0" algn="ctr">
              <a:buNone/>
              <a:defRPr sz="1600">
                <a:solidFill>
                  <a:schemeClr val="bg1"/>
                </a:solidFill>
                <a:latin typeface="Aeonik Light" panose="020B0403030300000000"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7349352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4" name="Picture 3" descr="Graphical user interface, text&#10;&#10;Description automatically generated">
            <a:extLst>
              <a:ext uri="{FF2B5EF4-FFF2-40B4-BE49-F238E27FC236}">
                <a16:creationId xmlns:a16="http://schemas.microsoft.com/office/drawing/2014/main" id="{9D2F61F8-DF07-16A8-3469-1332C9CE3787}"/>
              </a:ext>
            </a:extLst>
          </p:cNvPr>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ctangle 2">
            <a:extLst>
              <a:ext uri="{FF2B5EF4-FFF2-40B4-BE49-F238E27FC236}">
                <a16:creationId xmlns:a16="http://schemas.microsoft.com/office/drawing/2014/main" id="{C0530CFC-085C-6009-1DB5-79A2C6DC8898}"/>
              </a:ext>
            </a:extLst>
          </p:cNvPr>
          <p:cNvSpPr/>
          <p:nvPr userDrawn="1"/>
        </p:nvSpPr>
        <p:spPr>
          <a:xfrm>
            <a:off x="1181100" y="3429000"/>
            <a:ext cx="5575300" cy="1325562"/>
          </a:xfrm>
          <a:prstGeom prst="rect">
            <a:avLst/>
          </a:prstGeom>
          <a:solidFill>
            <a:srgbClr val="0C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1">
            <a:extLst>
              <a:ext uri="{FF2B5EF4-FFF2-40B4-BE49-F238E27FC236}">
                <a16:creationId xmlns:a16="http://schemas.microsoft.com/office/drawing/2014/main" id="{F39B1862-F7F6-4CDE-AED9-21BA06F31F86}"/>
              </a:ext>
            </a:extLst>
          </p:cNvPr>
          <p:cNvSpPr>
            <a:spLocks noGrp="1"/>
          </p:cNvSpPr>
          <p:nvPr>
            <p:ph type="ctrTitle"/>
          </p:nvPr>
        </p:nvSpPr>
        <p:spPr>
          <a:xfrm>
            <a:off x="1409700" y="3471717"/>
            <a:ext cx="9144000" cy="775567"/>
          </a:xfrm>
        </p:spPr>
        <p:txBody>
          <a:bodyPr anchor="b">
            <a:normAutofit/>
          </a:bodyPr>
          <a:lstStyle>
            <a:lvl1pPr algn="l">
              <a:defRPr sz="4000">
                <a:solidFill>
                  <a:schemeClr val="bg1"/>
                </a:solidFill>
                <a:latin typeface="Aeonik" panose="020B0503030300000000" pitchFamily="34" charset="0"/>
              </a:defRPr>
            </a:lvl1pPr>
          </a:lstStyle>
          <a:p>
            <a:r>
              <a:rPr lang="en-US"/>
              <a:t>Click to edit Master title style</a:t>
            </a:r>
          </a:p>
        </p:txBody>
      </p:sp>
      <p:sp>
        <p:nvSpPr>
          <p:cNvPr id="9" name="Subtitle 2">
            <a:extLst>
              <a:ext uri="{FF2B5EF4-FFF2-40B4-BE49-F238E27FC236}">
                <a16:creationId xmlns:a16="http://schemas.microsoft.com/office/drawing/2014/main" id="{9A5CCE87-8EA0-491C-B4EB-1C6127D1DA81}"/>
              </a:ext>
            </a:extLst>
          </p:cNvPr>
          <p:cNvSpPr>
            <a:spLocks noGrp="1"/>
          </p:cNvSpPr>
          <p:nvPr>
            <p:ph type="subTitle" idx="1" hasCustomPrompt="1"/>
          </p:nvPr>
        </p:nvSpPr>
        <p:spPr>
          <a:xfrm>
            <a:off x="1409700" y="4389437"/>
            <a:ext cx="9144000" cy="365125"/>
          </a:xfrm>
        </p:spPr>
        <p:txBody>
          <a:bodyPr>
            <a:normAutofit/>
          </a:bodyPr>
          <a:lstStyle>
            <a:lvl1pPr marL="0" indent="0" algn="l">
              <a:buNone/>
              <a:defRPr sz="1600" b="0" spc="300">
                <a:solidFill>
                  <a:schemeClr val="accent1"/>
                </a:solidFill>
                <a:latin typeface="Aeonik" panose="020B0503030300000000"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Tree>
    <p:extLst>
      <p:ext uri="{BB962C8B-B14F-4D97-AF65-F5344CB8AC3E}">
        <p14:creationId xmlns:p14="http://schemas.microsoft.com/office/powerpoint/2010/main" val="28660702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4">
    <p:spTree>
      <p:nvGrpSpPr>
        <p:cNvPr id="1" name=""/>
        <p:cNvGrpSpPr/>
        <p:nvPr/>
      </p:nvGrpSpPr>
      <p:grpSpPr>
        <a:xfrm>
          <a:off x="0" y="0"/>
          <a:ext cx="0" cy="0"/>
          <a:chOff x="0" y="0"/>
          <a:chExt cx="0" cy="0"/>
        </a:xfrm>
      </p:grpSpPr>
      <p:pic>
        <p:nvPicPr>
          <p:cNvPr id="4" name="Picture 3" descr="Graphical user interface, text, application&#10;&#10;Description automatically generated">
            <a:extLst>
              <a:ext uri="{FF2B5EF4-FFF2-40B4-BE49-F238E27FC236}">
                <a16:creationId xmlns:a16="http://schemas.microsoft.com/office/drawing/2014/main" id="{FB9602FB-D6B7-B52D-5364-35A3E421A776}"/>
              </a:ext>
            </a:extLst>
          </p:cNvPr>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ctangle 2">
            <a:extLst>
              <a:ext uri="{FF2B5EF4-FFF2-40B4-BE49-F238E27FC236}">
                <a16:creationId xmlns:a16="http://schemas.microsoft.com/office/drawing/2014/main" id="{C0530CFC-085C-6009-1DB5-79A2C6DC8898}"/>
              </a:ext>
            </a:extLst>
          </p:cNvPr>
          <p:cNvSpPr/>
          <p:nvPr userDrawn="1"/>
        </p:nvSpPr>
        <p:spPr>
          <a:xfrm>
            <a:off x="1473200" y="2678832"/>
            <a:ext cx="5854700" cy="775568"/>
          </a:xfrm>
          <a:prstGeom prst="rect">
            <a:avLst/>
          </a:prstGeom>
          <a:solidFill>
            <a:srgbClr val="0C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1">
            <a:extLst>
              <a:ext uri="{FF2B5EF4-FFF2-40B4-BE49-F238E27FC236}">
                <a16:creationId xmlns:a16="http://schemas.microsoft.com/office/drawing/2014/main" id="{F39B1862-F7F6-4CDE-AED9-21BA06F31F86}"/>
              </a:ext>
            </a:extLst>
          </p:cNvPr>
          <p:cNvSpPr>
            <a:spLocks noGrp="1"/>
          </p:cNvSpPr>
          <p:nvPr>
            <p:ph type="ctrTitle"/>
          </p:nvPr>
        </p:nvSpPr>
        <p:spPr>
          <a:xfrm>
            <a:off x="1803400" y="2678833"/>
            <a:ext cx="9144000" cy="775567"/>
          </a:xfrm>
        </p:spPr>
        <p:txBody>
          <a:bodyPr anchor="b">
            <a:normAutofit/>
          </a:bodyPr>
          <a:lstStyle>
            <a:lvl1pPr algn="l">
              <a:defRPr sz="3600">
                <a:solidFill>
                  <a:schemeClr val="bg1"/>
                </a:solidFill>
                <a:latin typeface="Aeonik" panose="020B0503030300000000" pitchFamily="34" charset="0"/>
              </a:defRPr>
            </a:lvl1pPr>
          </a:lstStyle>
          <a:p>
            <a:r>
              <a:rPr lang="en-US"/>
              <a:t>Click to edit Master title style</a:t>
            </a:r>
          </a:p>
        </p:txBody>
      </p:sp>
    </p:spTree>
    <p:extLst>
      <p:ext uri="{BB962C8B-B14F-4D97-AF65-F5344CB8AC3E}">
        <p14:creationId xmlns:p14="http://schemas.microsoft.com/office/powerpoint/2010/main" val="25642220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Slide 1">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C4F0F736-757C-8DDB-944C-3197E64F0B20}"/>
              </a:ext>
            </a:extLst>
          </p:cNvPr>
          <p:cNvSpPr>
            <a:spLocks noGrp="1"/>
          </p:cNvSpPr>
          <p:nvPr>
            <p:ph sz="quarter" idx="10"/>
          </p:nvPr>
        </p:nvSpPr>
        <p:spPr>
          <a:xfrm>
            <a:off x="253999" y="1360714"/>
            <a:ext cx="11683999" cy="4481286"/>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Rectangle 1">
            <a:extLst>
              <a:ext uri="{FF2B5EF4-FFF2-40B4-BE49-F238E27FC236}">
                <a16:creationId xmlns:a16="http://schemas.microsoft.com/office/drawing/2014/main" id="{422C5EF0-110C-C71B-F0C0-507D2F7CFD25}"/>
              </a:ext>
            </a:extLst>
          </p:cNvPr>
          <p:cNvSpPr/>
          <p:nvPr userDrawn="1"/>
        </p:nvSpPr>
        <p:spPr>
          <a:xfrm>
            <a:off x="0" y="0"/>
            <a:ext cx="12192000" cy="12163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itle Placeholder 1">
            <a:extLst>
              <a:ext uri="{FF2B5EF4-FFF2-40B4-BE49-F238E27FC236}">
                <a16:creationId xmlns:a16="http://schemas.microsoft.com/office/drawing/2014/main" id="{E25329B7-5578-4F26-8373-D1DF8211B8BC}"/>
              </a:ext>
            </a:extLst>
          </p:cNvPr>
          <p:cNvSpPr>
            <a:spLocks noGrp="1"/>
          </p:cNvSpPr>
          <p:nvPr>
            <p:ph type="title"/>
          </p:nvPr>
        </p:nvSpPr>
        <p:spPr>
          <a:xfrm>
            <a:off x="254000" y="268756"/>
            <a:ext cx="11684000" cy="678812"/>
          </a:xfrm>
          <a:prstGeom prst="rect">
            <a:avLst/>
          </a:prstGeom>
        </p:spPr>
        <p:txBody>
          <a:bodyPr vert="horz" lIns="91440" tIns="45720" rIns="91440" bIns="45720" rtlCol="0" anchor="ctr">
            <a:normAutofit/>
          </a:bodyPr>
          <a:lstStyle>
            <a:lvl1pPr>
              <a:defRPr sz="4000" b="0" spc="50" baseline="0">
                <a:solidFill>
                  <a:schemeClr val="accent1"/>
                </a:solidFill>
              </a:defRPr>
            </a:lvl1pPr>
          </a:lstStyle>
          <a:p>
            <a:r>
              <a:rPr lang="en-US"/>
              <a:t>Click to edit Master title style</a:t>
            </a:r>
          </a:p>
        </p:txBody>
      </p:sp>
      <p:grpSp>
        <p:nvGrpSpPr>
          <p:cNvPr id="7" name="Group 6">
            <a:extLst>
              <a:ext uri="{FF2B5EF4-FFF2-40B4-BE49-F238E27FC236}">
                <a16:creationId xmlns:a16="http://schemas.microsoft.com/office/drawing/2014/main" id="{22767677-2BF5-44ED-678A-9AA52FE38B60}"/>
              </a:ext>
            </a:extLst>
          </p:cNvPr>
          <p:cNvGrpSpPr/>
          <p:nvPr userDrawn="1"/>
        </p:nvGrpSpPr>
        <p:grpSpPr>
          <a:xfrm>
            <a:off x="0" y="5956300"/>
            <a:ext cx="12192000" cy="901700"/>
            <a:chOff x="0" y="5956300"/>
            <a:chExt cx="12192000" cy="901700"/>
          </a:xfrm>
        </p:grpSpPr>
        <p:sp>
          <p:nvSpPr>
            <p:cNvPr id="8" name="Shape 27">
              <a:extLst>
                <a:ext uri="{FF2B5EF4-FFF2-40B4-BE49-F238E27FC236}">
                  <a16:creationId xmlns:a16="http://schemas.microsoft.com/office/drawing/2014/main" id="{731AE4AA-D4A8-474A-CA8D-6872CC65AB16}"/>
                </a:ext>
              </a:extLst>
            </p:cNvPr>
            <p:cNvSpPr txBox="1"/>
            <p:nvPr userDrawn="1"/>
          </p:nvSpPr>
          <p:spPr>
            <a:xfrm>
              <a:off x="0" y="6479600"/>
              <a:ext cx="12192000" cy="378400"/>
            </a:xfrm>
            <a:prstGeom prst="rect">
              <a:avLst/>
            </a:prstGeom>
            <a:noFill/>
            <a:ln>
              <a:noFill/>
            </a:ln>
          </p:spPr>
          <p:txBody>
            <a:bodyPr spcFirstLastPara="1" wrap="square" lIns="121900" tIns="121900" rIns="121900" bIns="121900" anchor="ctr" anchorCtr="0">
              <a:noAutofit/>
            </a:bodyPr>
            <a:lstStyle/>
            <a:p>
              <a:pPr marL="0" lvl="0" indent="0" algn="ctr">
                <a:spcBef>
                  <a:spcPts val="0"/>
                </a:spcBef>
                <a:spcAft>
                  <a:spcPts val="0"/>
                </a:spcAft>
                <a:buNone/>
              </a:pPr>
              <a:r>
                <a:rPr lang="en-GB" sz="1200" b="0">
                  <a:solidFill>
                    <a:srgbClr val="C4C4C4"/>
                  </a:solidFill>
                  <a:latin typeface="Aeonik Light" panose="020B0403030300000000" pitchFamily="34" charset="0"/>
                </a:rPr>
                <a:t>B-SECUR LIMITED PROPRIETARY INFORMATION – STRICTLY CONFIDENTIAL </a:t>
              </a:r>
            </a:p>
          </p:txBody>
        </p:sp>
        <p:sp>
          <p:nvSpPr>
            <p:cNvPr id="11" name="Rectangle 10">
              <a:extLst>
                <a:ext uri="{FF2B5EF4-FFF2-40B4-BE49-F238E27FC236}">
                  <a16:creationId xmlns:a16="http://schemas.microsoft.com/office/drawing/2014/main" id="{65743F08-59E7-9B1C-813D-FB213A5A7E7F}"/>
                </a:ext>
              </a:extLst>
            </p:cNvPr>
            <p:cNvSpPr/>
            <p:nvPr userDrawn="1"/>
          </p:nvSpPr>
          <p:spPr>
            <a:xfrm>
              <a:off x="10807700" y="6786000"/>
              <a:ext cx="647700" cy="72000"/>
            </a:xfrm>
            <a:prstGeom prst="rect">
              <a:avLst/>
            </a:prstGeom>
            <a:solidFill>
              <a:srgbClr val="FF5B52">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Picture 11" descr="Logo&#10;&#10;Description automatically generated with medium confidence">
              <a:extLst>
                <a:ext uri="{FF2B5EF4-FFF2-40B4-BE49-F238E27FC236}">
                  <a16:creationId xmlns:a16="http://schemas.microsoft.com/office/drawing/2014/main" id="{5F3519B4-7B87-D4B3-C11E-F82580EA013E}"/>
                </a:ext>
              </a:extLst>
            </p:cNvPr>
            <p:cNvPicPr>
              <a:picLocks noChangeAspect="1"/>
            </p:cNvPicPr>
            <p:nvPr userDrawn="1"/>
          </p:nvPicPr>
          <p:blipFill>
            <a:blip r:embed="rId2">
              <a:alphaModFix amt="35000"/>
              <a:extLst>
                <a:ext uri="{28A0092B-C50C-407E-A947-70E740481C1C}">
                  <a14:useLocalDpi xmlns:a14="http://schemas.microsoft.com/office/drawing/2010/main" val="0"/>
                </a:ext>
              </a:extLst>
            </a:blip>
            <a:stretch>
              <a:fillRect/>
            </a:stretch>
          </p:blipFill>
          <p:spPr>
            <a:xfrm>
              <a:off x="10490793" y="5956300"/>
              <a:ext cx="1602866" cy="901700"/>
            </a:xfrm>
            <a:prstGeom prst="rect">
              <a:avLst/>
            </a:prstGeom>
          </p:spPr>
        </p:pic>
      </p:grpSp>
    </p:spTree>
    <p:extLst>
      <p:ext uri="{BB962C8B-B14F-4D97-AF65-F5344CB8AC3E}">
        <p14:creationId xmlns:p14="http://schemas.microsoft.com/office/powerpoint/2010/main" val="32662195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Slide 2">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22C5EF0-110C-C71B-F0C0-507D2F7CFD25}"/>
              </a:ext>
            </a:extLst>
          </p:cNvPr>
          <p:cNvSpPr/>
          <p:nvPr userDrawn="1"/>
        </p:nvSpPr>
        <p:spPr>
          <a:xfrm>
            <a:off x="0" y="0"/>
            <a:ext cx="12192000" cy="12163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itle Placeholder 1">
            <a:extLst>
              <a:ext uri="{FF2B5EF4-FFF2-40B4-BE49-F238E27FC236}">
                <a16:creationId xmlns:a16="http://schemas.microsoft.com/office/drawing/2014/main" id="{E25329B7-5578-4F26-8373-D1DF8211B8BC}"/>
              </a:ext>
            </a:extLst>
          </p:cNvPr>
          <p:cNvSpPr>
            <a:spLocks noGrp="1"/>
          </p:cNvSpPr>
          <p:nvPr>
            <p:ph type="title"/>
          </p:nvPr>
        </p:nvSpPr>
        <p:spPr>
          <a:xfrm>
            <a:off x="254000" y="268756"/>
            <a:ext cx="11684000" cy="678812"/>
          </a:xfrm>
          <a:prstGeom prst="rect">
            <a:avLst/>
          </a:prstGeom>
        </p:spPr>
        <p:txBody>
          <a:bodyPr vert="horz" lIns="91440" tIns="45720" rIns="91440" bIns="45720" rtlCol="0" anchor="ctr">
            <a:normAutofit/>
          </a:bodyPr>
          <a:lstStyle>
            <a:lvl1pPr>
              <a:defRPr sz="4000" b="0" spc="50" baseline="0">
                <a:solidFill>
                  <a:schemeClr val="accent1"/>
                </a:solidFill>
              </a:defRPr>
            </a:lvl1pPr>
          </a:lstStyle>
          <a:p>
            <a:r>
              <a:rPr lang="en-US"/>
              <a:t>Click to edit Master title style</a:t>
            </a:r>
          </a:p>
        </p:txBody>
      </p:sp>
      <p:sp>
        <p:nvSpPr>
          <p:cNvPr id="8" name="Shape 27">
            <a:extLst>
              <a:ext uri="{FF2B5EF4-FFF2-40B4-BE49-F238E27FC236}">
                <a16:creationId xmlns:a16="http://schemas.microsoft.com/office/drawing/2014/main" id="{731AE4AA-D4A8-474A-CA8D-6872CC65AB16}"/>
              </a:ext>
            </a:extLst>
          </p:cNvPr>
          <p:cNvSpPr txBox="1"/>
          <p:nvPr userDrawn="1"/>
        </p:nvSpPr>
        <p:spPr>
          <a:xfrm>
            <a:off x="0" y="6479600"/>
            <a:ext cx="12192000" cy="378400"/>
          </a:xfrm>
          <a:prstGeom prst="rect">
            <a:avLst/>
          </a:prstGeom>
          <a:noFill/>
          <a:ln>
            <a:noFill/>
          </a:ln>
        </p:spPr>
        <p:txBody>
          <a:bodyPr spcFirstLastPara="1" wrap="square" lIns="121900" tIns="121900" rIns="121900" bIns="121900" anchor="ctr" anchorCtr="0">
            <a:noAutofit/>
          </a:bodyPr>
          <a:lstStyle/>
          <a:p>
            <a:pPr marL="0" lvl="0" indent="0" algn="ctr">
              <a:spcBef>
                <a:spcPts val="0"/>
              </a:spcBef>
              <a:spcAft>
                <a:spcPts val="0"/>
              </a:spcAft>
              <a:buNone/>
            </a:pPr>
            <a:r>
              <a:rPr lang="en-GB" sz="1200" b="0">
                <a:solidFill>
                  <a:srgbClr val="C4C4C4"/>
                </a:solidFill>
                <a:latin typeface="Aeonik Light" panose="020B0403030300000000" pitchFamily="34" charset="0"/>
              </a:rPr>
              <a:t>B-SECUR LIMITED PROPRIETARY INFORMATION – STRICTLY CONFIDENTIAL </a:t>
            </a:r>
          </a:p>
        </p:txBody>
      </p:sp>
      <p:pic>
        <p:nvPicPr>
          <p:cNvPr id="9" name="Picture 8" descr="A picture containing text, sign&#10;&#10;Description automatically generated">
            <a:extLst>
              <a:ext uri="{FF2B5EF4-FFF2-40B4-BE49-F238E27FC236}">
                <a16:creationId xmlns:a16="http://schemas.microsoft.com/office/drawing/2014/main" id="{90E6960B-8BA6-2BA3-FF51-B53445267478}"/>
              </a:ext>
            </a:extLst>
          </p:cNvPr>
          <p:cNvPicPr>
            <a:picLocks noChangeAspect="1"/>
          </p:cNvPicPr>
          <p:nvPr userDrawn="1"/>
        </p:nvPicPr>
        <p:blipFill>
          <a:blip r:embed="rId2">
            <a:alphaModFix amt="35000"/>
          </a:blip>
          <a:stretch>
            <a:fillRect/>
          </a:stretch>
        </p:blipFill>
        <p:spPr>
          <a:xfrm>
            <a:off x="253998" y="6407600"/>
            <a:ext cx="1936751" cy="356727"/>
          </a:xfrm>
          <a:prstGeom prst="rect">
            <a:avLst/>
          </a:prstGeom>
        </p:spPr>
      </p:pic>
      <p:pic>
        <p:nvPicPr>
          <p:cNvPr id="10" name="Picture 9" descr="Arrow&#10;&#10;Description automatically generated with medium confidence">
            <a:extLst>
              <a:ext uri="{FF2B5EF4-FFF2-40B4-BE49-F238E27FC236}">
                <a16:creationId xmlns:a16="http://schemas.microsoft.com/office/drawing/2014/main" id="{412DBE82-2D80-C121-B06A-ECEE44BACC2B}"/>
              </a:ext>
            </a:extLst>
          </p:cNvPr>
          <p:cNvPicPr>
            <a:picLocks noChangeAspect="1"/>
          </p:cNvPicPr>
          <p:nvPr userDrawn="1"/>
        </p:nvPicPr>
        <p:blipFill rotWithShape="1">
          <a:blip r:embed="rId3">
            <a:alphaModFix amt="35000"/>
          </a:blip>
          <a:srcRect t="35555" b="39444"/>
          <a:stretch/>
        </p:blipFill>
        <p:spPr>
          <a:xfrm>
            <a:off x="10201273" y="6463838"/>
            <a:ext cx="1736725" cy="244251"/>
          </a:xfrm>
          <a:prstGeom prst="rect">
            <a:avLst/>
          </a:prstGeom>
        </p:spPr>
      </p:pic>
      <p:sp>
        <p:nvSpPr>
          <p:cNvPr id="11" name="Content Placeholder 2">
            <a:extLst>
              <a:ext uri="{FF2B5EF4-FFF2-40B4-BE49-F238E27FC236}">
                <a16:creationId xmlns:a16="http://schemas.microsoft.com/office/drawing/2014/main" id="{CFCE21BB-1C08-6D24-4888-EAF8A967D4F8}"/>
              </a:ext>
            </a:extLst>
          </p:cNvPr>
          <p:cNvSpPr>
            <a:spLocks noGrp="1"/>
          </p:cNvSpPr>
          <p:nvPr>
            <p:ph sz="quarter" idx="10"/>
          </p:nvPr>
        </p:nvSpPr>
        <p:spPr>
          <a:xfrm>
            <a:off x="253999" y="1360714"/>
            <a:ext cx="11683999" cy="4481286"/>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3932574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Slide 3">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FB99CB-F0D4-F7BE-CB44-5E9D6D565D9B}"/>
              </a:ext>
            </a:extLst>
          </p:cNvPr>
          <p:cNvSpPr>
            <a:spLocks noGrp="1"/>
          </p:cNvSpPr>
          <p:nvPr>
            <p:ph sz="quarter" idx="10"/>
          </p:nvPr>
        </p:nvSpPr>
        <p:spPr>
          <a:xfrm>
            <a:off x="253999" y="1233714"/>
            <a:ext cx="11683999" cy="4481286"/>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Title Placeholder 1">
            <a:extLst>
              <a:ext uri="{FF2B5EF4-FFF2-40B4-BE49-F238E27FC236}">
                <a16:creationId xmlns:a16="http://schemas.microsoft.com/office/drawing/2014/main" id="{E25329B7-5578-4F26-8373-D1DF8211B8BC}"/>
              </a:ext>
            </a:extLst>
          </p:cNvPr>
          <p:cNvSpPr>
            <a:spLocks noGrp="1"/>
          </p:cNvSpPr>
          <p:nvPr>
            <p:ph type="title"/>
          </p:nvPr>
        </p:nvSpPr>
        <p:spPr>
          <a:xfrm>
            <a:off x="254000" y="357643"/>
            <a:ext cx="11684000" cy="678812"/>
          </a:xfrm>
          <a:prstGeom prst="rect">
            <a:avLst/>
          </a:prstGeom>
        </p:spPr>
        <p:txBody>
          <a:bodyPr vert="horz" lIns="91440" tIns="45720" rIns="91440" bIns="45720" rtlCol="0" anchor="ctr">
            <a:normAutofit/>
          </a:bodyPr>
          <a:lstStyle>
            <a:lvl1pPr>
              <a:defRPr sz="4000" b="1">
                <a:solidFill>
                  <a:schemeClr val="tx1"/>
                </a:solidFill>
              </a:defRPr>
            </a:lvl1pPr>
          </a:lstStyle>
          <a:p>
            <a:r>
              <a:rPr lang="en-US"/>
              <a:t>Click to edit Master title style</a:t>
            </a:r>
          </a:p>
        </p:txBody>
      </p:sp>
      <p:grpSp>
        <p:nvGrpSpPr>
          <p:cNvPr id="7" name="Group 6">
            <a:extLst>
              <a:ext uri="{FF2B5EF4-FFF2-40B4-BE49-F238E27FC236}">
                <a16:creationId xmlns:a16="http://schemas.microsoft.com/office/drawing/2014/main" id="{22767677-2BF5-44ED-678A-9AA52FE38B60}"/>
              </a:ext>
            </a:extLst>
          </p:cNvPr>
          <p:cNvGrpSpPr/>
          <p:nvPr userDrawn="1"/>
        </p:nvGrpSpPr>
        <p:grpSpPr>
          <a:xfrm>
            <a:off x="0" y="5956300"/>
            <a:ext cx="12192000" cy="901700"/>
            <a:chOff x="0" y="5956300"/>
            <a:chExt cx="12192000" cy="901700"/>
          </a:xfrm>
        </p:grpSpPr>
        <p:sp>
          <p:nvSpPr>
            <p:cNvPr id="8" name="Shape 27">
              <a:extLst>
                <a:ext uri="{FF2B5EF4-FFF2-40B4-BE49-F238E27FC236}">
                  <a16:creationId xmlns:a16="http://schemas.microsoft.com/office/drawing/2014/main" id="{731AE4AA-D4A8-474A-CA8D-6872CC65AB16}"/>
                </a:ext>
              </a:extLst>
            </p:cNvPr>
            <p:cNvSpPr txBox="1"/>
            <p:nvPr userDrawn="1"/>
          </p:nvSpPr>
          <p:spPr>
            <a:xfrm>
              <a:off x="0" y="6479600"/>
              <a:ext cx="12192000" cy="378400"/>
            </a:xfrm>
            <a:prstGeom prst="rect">
              <a:avLst/>
            </a:prstGeom>
            <a:noFill/>
            <a:ln>
              <a:noFill/>
            </a:ln>
          </p:spPr>
          <p:txBody>
            <a:bodyPr spcFirstLastPara="1" wrap="square" lIns="121900" tIns="121900" rIns="121900" bIns="121900" anchor="ctr" anchorCtr="0">
              <a:noAutofit/>
            </a:bodyPr>
            <a:lstStyle/>
            <a:p>
              <a:pPr marL="0" lvl="0" indent="0" algn="ctr">
                <a:spcBef>
                  <a:spcPts val="0"/>
                </a:spcBef>
                <a:spcAft>
                  <a:spcPts val="0"/>
                </a:spcAft>
                <a:buNone/>
              </a:pPr>
              <a:r>
                <a:rPr lang="en-GB" sz="1200" b="0">
                  <a:solidFill>
                    <a:srgbClr val="C4C4C4"/>
                  </a:solidFill>
                  <a:latin typeface="Aeonik Light" panose="020B0403030300000000" pitchFamily="34" charset="0"/>
                </a:rPr>
                <a:t>B-SECUR LIMITED PROPRIETARY INFORMATION – STRICTLY CONFIDENTIAL </a:t>
              </a:r>
            </a:p>
          </p:txBody>
        </p:sp>
        <p:sp>
          <p:nvSpPr>
            <p:cNvPr id="11" name="Rectangle 10">
              <a:extLst>
                <a:ext uri="{FF2B5EF4-FFF2-40B4-BE49-F238E27FC236}">
                  <a16:creationId xmlns:a16="http://schemas.microsoft.com/office/drawing/2014/main" id="{65743F08-59E7-9B1C-813D-FB213A5A7E7F}"/>
                </a:ext>
              </a:extLst>
            </p:cNvPr>
            <p:cNvSpPr/>
            <p:nvPr userDrawn="1"/>
          </p:nvSpPr>
          <p:spPr>
            <a:xfrm>
              <a:off x="10807700" y="6786000"/>
              <a:ext cx="647700" cy="72000"/>
            </a:xfrm>
            <a:prstGeom prst="rect">
              <a:avLst/>
            </a:prstGeom>
            <a:solidFill>
              <a:srgbClr val="FF5B52">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Picture 11" descr="Logo&#10;&#10;Description automatically generated with medium confidence">
              <a:extLst>
                <a:ext uri="{FF2B5EF4-FFF2-40B4-BE49-F238E27FC236}">
                  <a16:creationId xmlns:a16="http://schemas.microsoft.com/office/drawing/2014/main" id="{5F3519B4-7B87-D4B3-C11E-F82580EA013E}"/>
                </a:ext>
              </a:extLst>
            </p:cNvPr>
            <p:cNvPicPr>
              <a:picLocks noChangeAspect="1"/>
            </p:cNvPicPr>
            <p:nvPr userDrawn="1"/>
          </p:nvPicPr>
          <p:blipFill>
            <a:blip r:embed="rId2">
              <a:alphaModFix amt="35000"/>
              <a:extLst>
                <a:ext uri="{28A0092B-C50C-407E-A947-70E740481C1C}">
                  <a14:useLocalDpi xmlns:a14="http://schemas.microsoft.com/office/drawing/2010/main" val="0"/>
                </a:ext>
              </a:extLst>
            </a:blip>
            <a:stretch>
              <a:fillRect/>
            </a:stretch>
          </p:blipFill>
          <p:spPr>
            <a:xfrm>
              <a:off x="10490793" y="5956300"/>
              <a:ext cx="1602866" cy="901700"/>
            </a:xfrm>
            <a:prstGeom prst="rect">
              <a:avLst/>
            </a:prstGeom>
          </p:spPr>
        </p:pic>
      </p:grpSp>
    </p:spTree>
    <p:extLst>
      <p:ext uri="{BB962C8B-B14F-4D97-AF65-F5344CB8AC3E}">
        <p14:creationId xmlns:p14="http://schemas.microsoft.com/office/powerpoint/2010/main" val="20225594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Slide 4">
    <p:spTree>
      <p:nvGrpSpPr>
        <p:cNvPr id="1" name=""/>
        <p:cNvGrpSpPr/>
        <p:nvPr/>
      </p:nvGrpSpPr>
      <p:grpSpPr>
        <a:xfrm>
          <a:off x="0" y="0"/>
          <a:ext cx="0" cy="0"/>
          <a:chOff x="0" y="0"/>
          <a:chExt cx="0" cy="0"/>
        </a:xfrm>
      </p:grpSpPr>
      <p:sp>
        <p:nvSpPr>
          <p:cNvPr id="14" name="Title Placeholder 1">
            <a:extLst>
              <a:ext uri="{FF2B5EF4-FFF2-40B4-BE49-F238E27FC236}">
                <a16:creationId xmlns:a16="http://schemas.microsoft.com/office/drawing/2014/main" id="{E25329B7-5578-4F26-8373-D1DF8211B8BC}"/>
              </a:ext>
            </a:extLst>
          </p:cNvPr>
          <p:cNvSpPr>
            <a:spLocks noGrp="1"/>
          </p:cNvSpPr>
          <p:nvPr>
            <p:ph type="title"/>
          </p:nvPr>
        </p:nvSpPr>
        <p:spPr>
          <a:xfrm>
            <a:off x="254000" y="357643"/>
            <a:ext cx="11684000" cy="678812"/>
          </a:xfrm>
          <a:prstGeom prst="rect">
            <a:avLst/>
          </a:prstGeom>
        </p:spPr>
        <p:txBody>
          <a:bodyPr vert="horz" lIns="91440" tIns="45720" rIns="91440" bIns="45720" rtlCol="0" anchor="ctr">
            <a:normAutofit/>
          </a:bodyPr>
          <a:lstStyle>
            <a:lvl1pPr>
              <a:defRPr sz="4000" b="1">
                <a:solidFill>
                  <a:schemeClr val="tx1"/>
                </a:solidFill>
              </a:defRPr>
            </a:lvl1pPr>
          </a:lstStyle>
          <a:p>
            <a:r>
              <a:rPr lang="en-US"/>
              <a:t>Click to edit Master title style</a:t>
            </a:r>
          </a:p>
        </p:txBody>
      </p:sp>
      <p:sp>
        <p:nvSpPr>
          <p:cNvPr id="8" name="Shape 27">
            <a:extLst>
              <a:ext uri="{FF2B5EF4-FFF2-40B4-BE49-F238E27FC236}">
                <a16:creationId xmlns:a16="http://schemas.microsoft.com/office/drawing/2014/main" id="{731AE4AA-D4A8-474A-CA8D-6872CC65AB16}"/>
              </a:ext>
            </a:extLst>
          </p:cNvPr>
          <p:cNvSpPr txBox="1"/>
          <p:nvPr userDrawn="1"/>
        </p:nvSpPr>
        <p:spPr>
          <a:xfrm>
            <a:off x="0" y="6479600"/>
            <a:ext cx="12192000" cy="378400"/>
          </a:xfrm>
          <a:prstGeom prst="rect">
            <a:avLst/>
          </a:prstGeom>
          <a:noFill/>
          <a:ln>
            <a:noFill/>
          </a:ln>
        </p:spPr>
        <p:txBody>
          <a:bodyPr spcFirstLastPara="1" wrap="square" lIns="121900" tIns="121900" rIns="121900" bIns="121900" anchor="ctr" anchorCtr="0">
            <a:noAutofit/>
          </a:bodyPr>
          <a:lstStyle/>
          <a:p>
            <a:pPr marL="0" lvl="0" indent="0" algn="ctr">
              <a:spcBef>
                <a:spcPts val="0"/>
              </a:spcBef>
              <a:spcAft>
                <a:spcPts val="0"/>
              </a:spcAft>
              <a:buNone/>
            </a:pPr>
            <a:r>
              <a:rPr lang="en-GB" sz="1200" b="0">
                <a:solidFill>
                  <a:srgbClr val="C4C4C4"/>
                </a:solidFill>
                <a:latin typeface="Aeonik Light" panose="020B0403030300000000" pitchFamily="34" charset="0"/>
              </a:rPr>
              <a:t>B-SECUR LIMITED PROPRIETARY INFORMATION – STRICTLY CONFIDENTIAL </a:t>
            </a:r>
          </a:p>
        </p:txBody>
      </p:sp>
      <p:pic>
        <p:nvPicPr>
          <p:cNvPr id="9" name="Picture 8" descr="A picture containing text, sign&#10;&#10;Description automatically generated">
            <a:extLst>
              <a:ext uri="{FF2B5EF4-FFF2-40B4-BE49-F238E27FC236}">
                <a16:creationId xmlns:a16="http://schemas.microsoft.com/office/drawing/2014/main" id="{39A61AAE-13A8-0A70-DE7C-F336521E3BF3}"/>
              </a:ext>
            </a:extLst>
          </p:cNvPr>
          <p:cNvPicPr>
            <a:picLocks noChangeAspect="1"/>
          </p:cNvPicPr>
          <p:nvPr userDrawn="1"/>
        </p:nvPicPr>
        <p:blipFill>
          <a:blip r:embed="rId2">
            <a:alphaModFix amt="35000"/>
          </a:blip>
          <a:stretch>
            <a:fillRect/>
          </a:stretch>
        </p:blipFill>
        <p:spPr>
          <a:xfrm>
            <a:off x="253998" y="6407600"/>
            <a:ext cx="1936751" cy="356727"/>
          </a:xfrm>
          <a:prstGeom prst="rect">
            <a:avLst/>
          </a:prstGeom>
        </p:spPr>
      </p:pic>
      <p:pic>
        <p:nvPicPr>
          <p:cNvPr id="10" name="Picture 9" descr="Arrow&#10;&#10;Description automatically generated with medium confidence">
            <a:extLst>
              <a:ext uri="{FF2B5EF4-FFF2-40B4-BE49-F238E27FC236}">
                <a16:creationId xmlns:a16="http://schemas.microsoft.com/office/drawing/2014/main" id="{BB47DC5A-3039-463C-89DF-D3CE20C264FC}"/>
              </a:ext>
            </a:extLst>
          </p:cNvPr>
          <p:cNvPicPr>
            <a:picLocks noChangeAspect="1"/>
          </p:cNvPicPr>
          <p:nvPr userDrawn="1"/>
        </p:nvPicPr>
        <p:blipFill rotWithShape="1">
          <a:blip r:embed="rId3">
            <a:alphaModFix amt="35000"/>
          </a:blip>
          <a:srcRect t="35555" b="39444"/>
          <a:stretch/>
        </p:blipFill>
        <p:spPr>
          <a:xfrm>
            <a:off x="10201273" y="6463838"/>
            <a:ext cx="1736725" cy="244251"/>
          </a:xfrm>
          <a:prstGeom prst="rect">
            <a:avLst/>
          </a:prstGeom>
        </p:spPr>
      </p:pic>
      <p:sp>
        <p:nvSpPr>
          <p:cNvPr id="7" name="Content Placeholder 2">
            <a:extLst>
              <a:ext uri="{FF2B5EF4-FFF2-40B4-BE49-F238E27FC236}">
                <a16:creationId xmlns:a16="http://schemas.microsoft.com/office/drawing/2014/main" id="{A2A7A70A-7E25-157E-0A70-B7F947E85DB0}"/>
              </a:ext>
            </a:extLst>
          </p:cNvPr>
          <p:cNvSpPr>
            <a:spLocks noGrp="1"/>
          </p:cNvSpPr>
          <p:nvPr>
            <p:ph sz="quarter" idx="10"/>
          </p:nvPr>
        </p:nvSpPr>
        <p:spPr>
          <a:xfrm>
            <a:off x="253999" y="1233714"/>
            <a:ext cx="11683999" cy="4481286"/>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480246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4E0E8-9AA8-048D-BC6F-543DCA374FB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F6D6829-5920-EEE3-590D-FB80088D63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2D58A87-F94E-A415-2B23-977237397473}"/>
              </a:ext>
            </a:extLst>
          </p:cNvPr>
          <p:cNvSpPr>
            <a:spLocks noGrp="1"/>
          </p:cNvSpPr>
          <p:nvPr>
            <p:ph type="dt" sz="half" idx="10"/>
          </p:nvPr>
        </p:nvSpPr>
        <p:spPr/>
        <p:txBody>
          <a:bodyPr/>
          <a:lstStyle/>
          <a:p>
            <a:fld id="{520B6695-6C36-4CB4-9F4F-B6E311CF7A27}" type="datetimeFigureOut">
              <a:rPr lang="en-GB" smtClean="0"/>
              <a:t>25/01/2024</a:t>
            </a:fld>
            <a:endParaRPr lang="en-GB"/>
          </a:p>
        </p:txBody>
      </p:sp>
      <p:sp>
        <p:nvSpPr>
          <p:cNvPr id="5" name="Footer Placeholder 4">
            <a:extLst>
              <a:ext uri="{FF2B5EF4-FFF2-40B4-BE49-F238E27FC236}">
                <a16:creationId xmlns:a16="http://schemas.microsoft.com/office/drawing/2014/main" id="{D1A71F86-B44B-4557-C4B8-DECC4B64AFB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EEB5AEA-E3BB-64A6-6D7F-BFE83AF98AA5}"/>
              </a:ext>
            </a:extLst>
          </p:cNvPr>
          <p:cNvSpPr>
            <a:spLocks noGrp="1"/>
          </p:cNvSpPr>
          <p:nvPr>
            <p:ph type="sldNum" sz="quarter" idx="12"/>
          </p:nvPr>
        </p:nvSpPr>
        <p:spPr/>
        <p:txBody>
          <a:bodyPr/>
          <a:lstStyle/>
          <a:p>
            <a:fld id="{06BBE175-CFCC-49E2-B28E-88D23BC6B491}" type="slidenum">
              <a:rPr lang="en-GB" smtClean="0"/>
              <a:t>‹#›</a:t>
            </a:fld>
            <a:endParaRPr lang="en-GB"/>
          </a:p>
        </p:txBody>
      </p:sp>
    </p:spTree>
    <p:extLst>
      <p:ext uri="{BB962C8B-B14F-4D97-AF65-F5344CB8AC3E}">
        <p14:creationId xmlns:p14="http://schemas.microsoft.com/office/powerpoint/2010/main" val="30976048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Slide 5">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83D937C9-91B3-6B99-D286-F5DF69103A3F}"/>
              </a:ext>
            </a:extLst>
          </p:cNvPr>
          <p:cNvSpPr>
            <a:spLocks noGrp="1"/>
          </p:cNvSpPr>
          <p:nvPr>
            <p:ph sz="quarter" idx="11"/>
          </p:nvPr>
        </p:nvSpPr>
        <p:spPr>
          <a:xfrm>
            <a:off x="693057" y="1957161"/>
            <a:ext cx="11244943" cy="3790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Title Placeholder 1">
            <a:extLst>
              <a:ext uri="{FF2B5EF4-FFF2-40B4-BE49-F238E27FC236}">
                <a16:creationId xmlns:a16="http://schemas.microsoft.com/office/drawing/2014/main" id="{86E11377-E0A8-460F-AB00-3969EFB73725}"/>
              </a:ext>
            </a:extLst>
          </p:cNvPr>
          <p:cNvSpPr>
            <a:spLocks noGrp="1"/>
          </p:cNvSpPr>
          <p:nvPr>
            <p:ph type="title"/>
          </p:nvPr>
        </p:nvSpPr>
        <p:spPr>
          <a:xfrm>
            <a:off x="254000" y="357643"/>
            <a:ext cx="11684000" cy="678812"/>
          </a:xfrm>
          <a:prstGeom prst="rect">
            <a:avLst/>
          </a:prstGeom>
        </p:spPr>
        <p:txBody>
          <a:bodyPr vert="horz" lIns="91440" tIns="45720" rIns="91440" bIns="45720" rtlCol="0" anchor="ctr">
            <a:normAutofit/>
          </a:bodyPr>
          <a:lstStyle>
            <a:lvl1pPr>
              <a:defRPr sz="4000" b="1"/>
            </a:lvl1pPr>
          </a:lstStyle>
          <a:p>
            <a:r>
              <a:rPr lang="en-US"/>
              <a:t>Click to edit Master title style</a:t>
            </a:r>
          </a:p>
        </p:txBody>
      </p:sp>
      <p:sp>
        <p:nvSpPr>
          <p:cNvPr id="11" name="Text Placeholder 2">
            <a:extLst>
              <a:ext uri="{FF2B5EF4-FFF2-40B4-BE49-F238E27FC236}">
                <a16:creationId xmlns:a16="http://schemas.microsoft.com/office/drawing/2014/main" id="{100B6C65-EDD6-40F2-9524-E94F3E7F79F7}"/>
              </a:ext>
            </a:extLst>
          </p:cNvPr>
          <p:cNvSpPr>
            <a:spLocks noGrp="1"/>
          </p:cNvSpPr>
          <p:nvPr>
            <p:ph type="body" idx="10"/>
          </p:nvPr>
        </p:nvSpPr>
        <p:spPr>
          <a:xfrm>
            <a:off x="693057" y="1110589"/>
            <a:ext cx="11213193" cy="775567"/>
          </a:xfrm>
        </p:spPr>
        <p:txBody>
          <a:bodyPr anchor="ctr">
            <a:normAutofit/>
          </a:bodyPr>
          <a:lstStyle>
            <a:lvl1pPr marL="0" indent="0">
              <a:buNone/>
              <a:defRPr sz="3200" b="1">
                <a:solidFill>
                  <a:schemeClr val="accent1"/>
                </a:solidFill>
                <a:latin typeface="Aeonik" panose="020B0503030300000000"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10" name="Group 9">
            <a:extLst>
              <a:ext uri="{FF2B5EF4-FFF2-40B4-BE49-F238E27FC236}">
                <a16:creationId xmlns:a16="http://schemas.microsoft.com/office/drawing/2014/main" id="{1A3E50BA-CEB9-3EB8-1990-F14DE3F8DB8F}"/>
              </a:ext>
            </a:extLst>
          </p:cNvPr>
          <p:cNvGrpSpPr/>
          <p:nvPr userDrawn="1"/>
        </p:nvGrpSpPr>
        <p:grpSpPr>
          <a:xfrm>
            <a:off x="0" y="5956300"/>
            <a:ext cx="12192000" cy="901700"/>
            <a:chOff x="0" y="5956300"/>
            <a:chExt cx="12192000" cy="901700"/>
          </a:xfrm>
        </p:grpSpPr>
        <p:sp>
          <p:nvSpPr>
            <p:cNvPr id="12" name="Shape 27">
              <a:extLst>
                <a:ext uri="{FF2B5EF4-FFF2-40B4-BE49-F238E27FC236}">
                  <a16:creationId xmlns:a16="http://schemas.microsoft.com/office/drawing/2014/main" id="{2E41D112-8BAC-CC0C-3A27-9E02579FF38E}"/>
                </a:ext>
              </a:extLst>
            </p:cNvPr>
            <p:cNvSpPr txBox="1"/>
            <p:nvPr userDrawn="1"/>
          </p:nvSpPr>
          <p:spPr>
            <a:xfrm>
              <a:off x="0" y="6479600"/>
              <a:ext cx="12192000" cy="378400"/>
            </a:xfrm>
            <a:prstGeom prst="rect">
              <a:avLst/>
            </a:prstGeom>
            <a:noFill/>
            <a:ln>
              <a:noFill/>
            </a:ln>
          </p:spPr>
          <p:txBody>
            <a:bodyPr spcFirstLastPara="1" wrap="square" lIns="121900" tIns="121900" rIns="121900" bIns="121900" anchor="ctr" anchorCtr="0">
              <a:noAutofit/>
            </a:bodyPr>
            <a:lstStyle/>
            <a:p>
              <a:pPr marL="0" lvl="0" indent="0" algn="ctr">
                <a:spcBef>
                  <a:spcPts val="0"/>
                </a:spcBef>
                <a:spcAft>
                  <a:spcPts val="0"/>
                </a:spcAft>
                <a:buNone/>
              </a:pPr>
              <a:r>
                <a:rPr lang="en-GB" sz="1200" b="0">
                  <a:solidFill>
                    <a:srgbClr val="C4C4C4"/>
                  </a:solidFill>
                  <a:latin typeface="Aeonik Light" panose="020B0403030300000000" pitchFamily="34" charset="0"/>
                </a:rPr>
                <a:t>B-SECUR LIMITED PROPRIETARY INFORMATION – STRICTLY CONFIDENTIAL </a:t>
              </a:r>
            </a:p>
          </p:txBody>
        </p:sp>
        <p:sp>
          <p:nvSpPr>
            <p:cNvPr id="15" name="Rectangle 14">
              <a:extLst>
                <a:ext uri="{FF2B5EF4-FFF2-40B4-BE49-F238E27FC236}">
                  <a16:creationId xmlns:a16="http://schemas.microsoft.com/office/drawing/2014/main" id="{15EBC238-8EAB-8808-F7D2-9868E992BF1D}"/>
                </a:ext>
              </a:extLst>
            </p:cNvPr>
            <p:cNvSpPr/>
            <p:nvPr userDrawn="1"/>
          </p:nvSpPr>
          <p:spPr>
            <a:xfrm>
              <a:off x="10807700" y="6786000"/>
              <a:ext cx="647700" cy="72000"/>
            </a:xfrm>
            <a:prstGeom prst="rect">
              <a:avLst/>
            </a:prstGeom>
            <a:solidFill>
              <a:srgbClr val="FF5B52">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6" name="Picture 15" descr="Logo&#10;&#10;Description automatically generated with medium confidence">
              <a:extLst>
                <a:ext uri="{FF2B5EF4-FFF2-40B4-BE49-F238E27FC236}">
                  <a16:creationId xmlns:a16="http://schemas.microsoft.com/office/drawing/2014/main" id="{FAE7A3A7-9DF5-4042-FC37-E0F5E09DAC49}"/>
                </a:ext>
              </a:extLst>
            </p:cNvPr>
            <p:cNvPicPr>
              <a:picLocks noChangeAspect="1"/>
            </p:cNvPicPr>
            <p:nvPr userDrawn="1"/>
          </p:nvPicPr>
          <p:blipFill>
            <a:blip r:embed="rId2">
              <a:alphaModFix amt="35000"/>
              <a:extLst>
                <a:ext uri="{28A0092B-C50C-407E-A947-70E740481C1C}">
                  <a14:useLocalDpi xmlns:a14="http://schemas.microsoft.com/office/drawing/2010/main" val="0"/>
                </a:ext>
              </a:extLst>
            </a:blip>
            <a:stretch>
              <a:fillRect/>
            </a:stretch>
          </p:blipFill>
          <p:spPr>
            <a:xfrm>
              <a:off x="10490793" y="5956300"/>
              <a:ext cx="1602866" cy="901700"/>
            </a:xfrm>
            <a:prstGeom prst="rect">
              <a:avLst/>
            </a:prstGeom>
          </p:spPr>
        </p:pic>
      </p:grpSp>
    </p:spTree>
    <p:extLst>
      <p:ext uri="{BB962C8B-B14F-4D97-AF65-F5344CB8AC3E}">
        <p14:creationId xmlns:p14="http://schemas.microsoft.com/office/powerpoint/2010/main" val="3208842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Slide 6">
    <p:spTree>
      <p:nvGrpSpPr>
        <p:cNvPr id="1" name=""/>
        <p:cNvGrpSpPr/>
        <p:nvPr/>
      </p:nvGrpSpPr>
      <p:grpSpPr>
        <a:xfrm>
          <a:off x="0" y="0"/>
          <a:ext cx="0" cy="0"/>
          <a:chOff x="0" y="0"/>
          <a:chExt cx="0" cy="0"/>
        </a:xfrm>
      </p:grpSpPr>
      <p:sp>
        <p:nvSpPr>
          <p:cNvPr id="14" name="Title Placeholder 1">
            <a:extLst>
              <a:ext uri="{FF2B5EF4-FFF2-40B4-BE49-F238E27FC236}">
                <a16:creationId xmlns:a16="http://schemas.microsoft.com/office/drawing/2014/main" id="{86E11377-E0A8-460F-AB00-3969EFB73725}"/>
              </a:ext>
            </a:extLst>
          </p:cNvPr>
          <p:cNvSpPr>
            <a:spLocks noGrp="1"/>
          </p:cNvSpPr>
          <p:nvPr>
            <p:ph type="title"/>
          </p:nvPr>
        </p:nvSpPr>
        <p:spPr>
          <a:xfrm>
            <a:off x="254000" y="357643"/>
            <a:ext cx="11684000" cy="678812"/>
          </a:xfrm>
          <a:prstGeom prst="rect">
            <a:avLst/>
          </a:prstGeom>
        </p:spPr>
        <p:txBody>
          <a:bodyPr vert="horz" lIns="91440" tIns="45720" rIns="91440" bIns="45720" rtlCol="0" anchor="ctr">
            <a:normAutofit/>
          </a:bodyPr>
          <a:lstStyle>
            <a:lvl1pPr>
              <a:defRPr sz="4000" b="1"/>
            </a:lvl1pPr>
          </a:lstStyle>
          <a:p>
            <a:r>
              <a:rPr lang="en-US"/>
              <a:t>Click to edit Master title style</a:t>
            </a:r>
          </a:p>
        </p:txBody>
      </p:sp>
      <p:sp>
        <p:nvSpPr>
          <p:cNvPr id="11" name="Text Placeholder 2">
            <a:extLst>
              <a:ext uri="{FF2B5EF4-FFF2-40B4-BE49-F238E27FC236}">
                <a16:creationId xmlns:a16="http://schemas.microsoft.com/office/drawing/2014/main" id="{100B6C65-EDD6-40F2-9524-E94F3E7F79F7}"/>
              </a:ext>
            </a:extLst>
          </p:cNvPr>
          <p:cNvSpPr>
            <a:spLocks noGrp="1"/>
          </p:cNvSpPr>
          <p:nvPr>
            <p:ph type="body" idx="10"/>
          </p:nvPr>
        </p:nvSpPr>
        <p:spPr>
          <a:xfrm>
            <a:off x="693057" y="1110589"/>
            <a:ext cx="11213193" cy="775567"/>
          </a:xfrm>
        </p:spPr>
        <p:txBody>
          <a:bodyPr anchor="ctr">
            <a:normAutofit/>
          </a:bodyPr>
          <a:lstStyle>
            <a:lvl1pPr marL="0" indent="0">
              <a:buNone/>
              <a:defRPr sz="3200" b="1">
                <a:solidFill>
                  <a:schemeClr val="accent1"/>
                </a:solidFill>
                <a:latin typeface="Aeonik" panose="020B0503030300000000"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Shape 27">
            <a:extLst>
              <a:ext uri="{FF2B5EF4-FFF2-40B4-BE49-F238E27FC236}">
                <a16:creationId xmlns:a16="http://schemas.microsoft.com/office/drawing/2014/main" id="{2E41D112-8BAC-CC0C-3A27-9E02579FF38E}"/>
              </a:ext>
            </a:extLst>
          </p:cNvPr>
          <p:cNvSpPr txBox="1"/>
          <p:nvPr userDrawn="1"/>
        </p:nvSpPr>
        <p:spPr>
          <a:xfrm>
            <a:off x="0" y="6479600"/>
            <a:ext cx="12192000" cy="378400"/>
          </a:xfrm>
          <a:prstGeom prst="rect">
            <a:avLst/>
          </a:prstGeom>
          <a:noFill/>
          <a:ln>
            <a:noFill/>
          </a:ln>
        </p:spPr>
        <p:txBody>
          <a:bodyPr spcFirstLastPara="1" wrap="square" lIns="121900" tIns="121900" rIns="121900" bIns="121900" anchor="ctr" anchorCtr="0">
            <a:noAutofit/>
          </a:bodyPr>
          <a:lstStyle/>
          <a:p>
            <a:pPr marL="0" lvl="0" indent="0" algn="ctr">
              <a:spcBef>
                <a:spcPts val="0"/>
              </a:spcBef>
              <a:spcAft>
                <a:spcPts val="0"/>
              </a:spcAft>
              <a:buNone/>
            </a:pPr>
            <a:r>
              <a:rPr lang="en-GB" sz="1200" b="0">
                <a:solidFill>
                  <a:srgbClr val="C4C4C4"/>
                </a:solidFill>
                <a:latin typeface="Aeonik Light" panose="020B0403030300000000" pitchFamily="34" charset="0"/>
              </a:rPr>
              <a:t>B-SECUR LIMITED PROPRIETARY INFORMATION – STRICTLY CONFIDENTIAL </a:t>
            </a:r>
          </a:p>
        </p:txBody>
      </p:sp>
      <p:pic>
        <p:nvPicPr>
          <p:cNvPr id="9" name="Picture 8" descr="A picture containing text, sign&#10;&#10;Description automatically generated">
            <a:extLst>
              <a:ext uri="{FF2B5EF4-FFF2-40B4-BE49-F238E27FC236}">
                <a16:creationId xmlns:a16="http://schemas.microsoft.com/office/drawing/2014/main" id="{BF84E235-6E98-EF4E-E2B6-7E423696A1FB}"/>
              </a:ext>
            </a:extLst>
          </p:cNvPr>
          <p:cNvPicPr>
            <a:picLocks noChangeAspect="1"/>
          </p:cNvPicPr>
          <p:nvPr userDrawn="1"/>
        </p:nvPicPr>
        <p:blipFill>
          <a:blip r:embed="rId2">
            <a:alphaModFix amt="35000"/>
          </a:blip>
          <a:stretch>
            <a:fillRect/>
          </a:stretch>
        </p:blipFill>
        <p:spPr>
          <a:xfrm>
            <a:off x="253998" y="6407600"/>
            <a:ext cx="1936751" cy="356727"/>
          </a:xfrm>
          <a:prstGeom prst="rect">
            <a:avLst/>
          </a:prstGeom>
        </p:spPr>
      </p:pic>
      <p:pic>
        <p:nvPicPr>
          <p:cNvPr id="13" name="Picture 12" descr="Arrow&#10;&#10;Description automatically generated with medium confidence">
            <a:extLst>
              <a:ext uri="{FF2B5EF4-FFF2-40B4-BE49-F238E27FC236}">
                <a16:creationId xmlns:a16="http://schemas.microsoft.com/office/drawing/2014/main" id="{8ABE13C1-FED0-BF66-84C2-1E02E711E3D0}"/>
              </a:ext>
            </a:extLst>
          </p:cNvPr>
          <p:cNvPicPr>
            <a:picLocks noChangeAspect="1"/>
          </p:cNvPicPr>
          <p:nvPr userDrawn="1"/>
        </p:nvPicPr>
        <p:blipFill rotWithShape="1">
          <a:blip r:embed="rId3">
            <a:alphaModFix amt="35000"/>
          </a:blip>
          <a:srcRect t="35555" b="39444"/>
          <a:stretch/>
        </p:blipFill>
        <p:spPr>
          <a:xfrm>
            <a:off x="10201273" y="6463838"/>
            <a:ext cx="1736725" cy="244251"/>
          </a:xfrm>
          <a:prstGeom prst="rect">
            <a:avLst/>
          </a:prstGeom>
        </p:spPr>
      </p:pic>
      <p:sp>
        <p:nvSpPr>
          <p:cNvPr id="8" name="Content Placeholder 2">
            <a:extLst>
              <a:ext uri="{FF2B5EF4-FFF2-40B4-BE49-F238E27FC236}">
                <a16:creationId xmlns:a16="http://schemas.microsoft.com/office/drawing/2014/main" id="{0C78EB12-A390-958D-D930-708D34BF4C57}"/>
              </a:ext>
            </a:extLst>
          </p:cNvPr>
          <p:cNvSpPr>
            <a:spLocks noGrp="1"/>
          </p:cNvSpPr>
          <p:nvPr>
            <p:ph sz="quarter" idx="11"/>
          </p:nvPr>
        </p:nvSpPr>
        <p:spPr>
          <a:xfrm>
            <a:off x="693057" y="1957161"/>
            <a:ext cx="11244943" cy="3790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5713027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Slide 7">
    <p:spTree>
      <p:nvGrpSpPr>
        <p:cNvPr id="1" name=""/>
        <p:cNvGrpSpPr/>
        <p:nvPr/>
      </p:nvGrpSpPr>
      <p:grpSpPr>
        <a:xfrm>
          <a:off x="0" y="0"/>
          <a:ext cx="0" cy="0"/>
          <a:chOff x="0" y="0"/>
          <a:chExt cx="0" cy="0"/>
        </a:xfrm>
      </p:grpSpPr>
      <p:sp>
        <p:nvSpPr>
          <p:cNvPr id="14" name="Title Placeholder 1">
            <a:extLst>
              <a:ext uri="{FF2B5EF4-FFF2-40B4-BE49-F238E27FC236}">
                <a16:creationId xmlns:a16="http://schemas.microsoft.com/office/drawing/2014/main" id="{E25329B7-5578-4F26-8373-D1DF8211B8BC}"/>
              </a:ext>
            </a:extLst>
          </p:cNvPr>
          <p:cNvSpPr>
            <a:spLocks noGrp="1"/>
          </p:cNvSpPr>
          <p:nvPr>
            <p:ph type="title"/>
          </p:nvPr>
        </p:nvSpPr>
        <p:spPr>
          <a:xfrm>
            <a:off x="254000" y="357643"/>
            <a:ext cx="11684000" cy="678812"/>
          </a:xfrm>
          <a:prstGeom prst="rect">
            <a:avLst/>
          </a:prstGeom>
        </p:spPr>
        <p:txBody>
          <a:bodyPr vert="horz" lIns="91440" tIns="45720" rIns="91440" bIns="45720" rtlCol="0" anchor="ctr">
            <a:normAutofit/>
          </a:bodyPr>
          <a:lstStyle>
            <a:lvl1pPr>
              <a:defRPr sz="4000" b="1">
                <a:solidFill>
                  <a:schemeClr val="tx1"/>
                </a:solidFill>
              </a:defRPr>
            </a:lvl1pPr>
          </a:lstStyle>
          <a:p>
            <a:r>
              <a:rPr lang="en-US"/>
              <a:t>Click to edit Master title style</a:t>
            </a:r>
          </a:p>
        </p:txBody>
      </p:sp>
      <p:grpSp>
        <p:nvGrpSpPr>
          <p:cNvPr id="6" name="Group 5">
            <a:extLst>
              <a:ext uri="{FF2B5EF4-FFF2-40B4-BE49-F238E27FC236}">
                <a16:creationId xmlns:a16="http://schemas.microsoft.com/office/drawing/2014/main" id="{2AB68478-BE43-63FF-11FC-AD64C9B08CEF}"/>
              </a:ext>
            </a:extLst>
          </p:cNvPr>
          <p:cNvGrpSpPr/>
          <p:nvPr userDrawn="1"/>
        </p:nvGrpSpPr>
        <p:grpSpPr>
          <a:xfrm>
            <a:off x="0" y="5956300"/>
            <a:ext cx="12192000" cy="901700"/>
            <a:chOff x="0" y="5956300"/>
            <a:chExt cx="12192000" cy="901700"/>
          </a:xfrm>
        </p:grpSpPr>
        <p:sp>
          <p:nvSpPr>
            <p:cNvPr id="7" name="Shape 27">
              <a:extLst>
                <a:ext uri="{FF2B5EF4-FFF2-40B4-BE49-F238E27FC236}">
                  <a16:creationId xmlns:a16="http://schemas.microsoft.com/office/drawing/2014/main" id="{53008752-21F5-F2C2-7E86-844C0E43DD50}"/>
                </a:ext>
              </a:extLst>
            </p:cNvPr>
            <p:cNvSpPr txBox="1"/>
            <p:nvPr userDrawn="1"/>
          </p:nvSpPr>
          <p:spPr>
            <a:xfrm>
              <a:off x="0" y="6479600"/>
              <a:ext cx="12192000" cy="378400"/>
            </a:xfrm>
            <a:prstGeom prst="rect">
              <a:avLst/>
            </a:prstGeom>
            <a:noFill/>
            <a:ln>
              <a:noFill/>
            </a:ln>
          </p:spPr>
          <p:txBody>
            <a:bodyPr spcFirstLastPara="1" wrap="square" lIns="121900" tIns="121900" rIns="121900" bIns="121900" anchor="ctr" anchorCtr="0">
              <a:noAutofit/>
            </a:bodyPr>
            <a:lstStyle/>
            <a:p>
              <a:pPr marL="0" lvl="0" indent="0" algn="ctr">
                <a:spcBef>
                  <a:spcPts val="0"/>
                </a:spcBef>
                <a:spcAft>
                  <a:spcPts val="0"/>
                </a:spcAft>
                <a:buNone/>
              </a:pPr>
              <a:r>
                <a:rPr lang="en-GB" sz="1200" b="0">
                  <a:solidFill>
                    <a:srgbClr val="C4C4C4"/>
                  </a:solidFill>
                  <a:latin typeface="Aeonik Light" panose="020B0403030300000000" pitchFamily="34" charset="0"/>
                </a:rPr>
                <a:t>B-SECUR LIMITED PROPRIETARY INFORMATION – STRICTLY CONFIDENTIAL </a:t>
              </a:r>
            </a:p>
          </p:txBody>
        </p:sp>
        <p:sp>
          <p:nvSpPr>
            <p:cNvPr id="10" name="Rectangle 9">
              <a:extLst>
                <a:ext uri="{FF2B5EF4-FFF2-40B4-BE49-F238E27FC236}">
                  <a16:creationId xmlns:a16="http://schemas.microsoft.com/office/drawing/2014/main" id="{C1EA1579-17F2-F98D-9E73-BCC162166498}"/>
                </a:ext>
              </a:extLst>
            </p:cNvPr>
            <p:cNvSpPr/>
            <p:nvPr userDrawn="1"/>
          </p:nvSpPr>
          <p:spPr>
            <a:xfrm>
              <a:off x="10807700" y="6786000"/>
              <a:ext cx="647700" cy="72000"/>
            </a:xfrm>
            <a:prstGeom prst="rect">
              <a:avLst/>
            </a:prstGeom>
            <a:solidFill>
              <a:srgbClr val="FF5B52">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1" name="Picture 10" descr="Logo&#10;&#10;Description automatically generated with medium confidence">
              <a:extLst>
                <a:ext uri="{FF2B5EF4-FFF2-40B4-BE49-F238E27FC236}">
                  <a16:creationId xmlns:a16="http://schemas.microsoft.com/office/drawing/2014/main" id="{DDF97EB0-A83F-0EB1-E224-53DABA015980}"/>
                </a:ext>
              </a:extLst>
            </p:cNvPr>
            <p:cNvPicPr>
              <a:picLocks noChangeAspect="1"/>
            </p:cNvPicPr>
            <p:nvPr userDrawn="1"/>
          </p:nvPicPr>
          <p:blipFill>
            <a:blip r:embed="rId2">
              <a:alphaModFix amt="35000"/>
              <a:extLst>
                <a:ext uri="{28A0092B-C50C-407E-A947-70E740481C1C}">
                  <a14:useLocalDpi xmlns:a14="http://schemas.microsoft.com/office/drawing/2010/main" val="0"/>
                </a:ext>
              </a:extLst>
            </a:blip>
            <a:stretch>
              <a:fillRect/>
            </a:stretch>
          </p:blipFill>
          <p:spPr>
            <a:xfrm>
              <a:off x="10490793" y="5956300"/>
              <a:ext cx="1602866" cy="901700"/>
            </a:xfrm>
            <a:prstGeom prst="rect">
              <a:avLst/>
            </a:prstGeom>
          </p:spPr>
        </p:pic>
      </p:grpSp>
    </p:spTree>
    <p:extLst>
      <p:ext uri="{BB962C8B-B14F-4D97-AF65-F5344CB8AC3E}">
        <p14:creationId xmlns:p14="http://schemas.microsoft.com/office/powerpoint/2010/main" val="32654378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Slide 8">
    <p:spTree>
      <p:nvGrpSpPr>
        <p:cNvPr id="1" name=""/>
        <p:cNvGrpSpPr/>
        <p:nvPr/>
      </p:nvGrpSpPr>
      <p:grpSpPr>
        <a:xfrm>
          <a:off x="0" y="0"/>
          <a:ext cx="0" cy="0"/>
          <a:chOff x="0" y="0"/>
          <a:chExt cx="0" cy="0"/>
        </a:xfrm>
      </p:grpSpPr>
      <p:sp>
        <p:nvSpPr>
          <p:cNvPr id="14" name="Title Placeholder 1">
            <a:extLst>
              <a:ext uri="{FF2B5EF4-FFF2-40B4-BE49-F238E27FC236}">
                <a16:creationId xmlns:a16="http://schemas.microsoft.com/office/drawing/2014/main" id="{E25329B7-5578-4F26-8373-D1DF8211B8BC}"/>
              </a:ext>
            </a:extLst>
          </p:cNvPr>
          <p:cNvSpPr>
            <a:spLocks noGrp="1"/>
          </p:cNvSpPr>
          <p:nvPr>
            <p:ph type="title"/>
          </p:nvPr>
        </p:nvSpPr>
        <p:spPr>
          <a:xfrm>
            <a:off x="254000" y="357643"/>
            <a:ext cx="11684000" cy="678812"/>
          </a:xfrm>
          <a:prstGeom prst="rect">
            <a:avLst/>
          </a:prstGeom>
        </p:spPr>
        <p:txBody>
          <a:bodyPr vert="horz" lIns="91440" tIns="45720" rIns="91440" bIns="45720" rtlCol="0" anchor="ctr">
            <a:normAutofit/>
          </a:bodyPr>
          <a:lstStyle>
            <a:lvl1pPr>
              <a:defRPr sz="4000" b="1">
                <a:solidFill>
                  <a:schemeClr val="tx1"/>
                </a:solidFill>
              </a:defRPr>
            </a:lvl1pPr>
          </a:lstStyle>
          <a:p>
            <a:r>
              <a:rPr lang="en-US"/>
              <a:t>Click to edit Master title style</a:t>
            </a:r>
          </a:p>
        </p:txBody>
      </p:sp>
      <p:sp>
        <p:nvSpPr>
          <p:cNvPr id="7" name="Shape 27">
            <a:extLst>
              <a:ext uri="{FF2B5EF4-FFF2-40B4-BE49-F238E27FC236}">
                <a16:creationId xmlns:a16="http://schemas.microsoft.com/office/drawing/2014/main" id="{53008752-21F5-F2C2-7E86-844C0E43DD50}"/>
              </a:ext>
            </a:extLst>
          </p:cNvPr>
          <p:cNvSpPr txBox="1"/>
          <p:nvPr userDrawn="1"/>
        </p:nvSpPr>
        <p:spPr>
          <a:xfrm>
            <a:off x="0" y="6479600"/>
            <a:ext cx="12192000" cy="378400"/>
          </a:xfrm>
          <a:prstGeom prst="rect">
            <a:avLst/>
          </a:prstGeom>
          <a:noFill/>
          <a:ln>
            <a:noFill/>
          </a:ln>
        </p:spPr>
        <p:txBody>
          <a:bodyPr spcFirstLastPara="1" wrap="square" lIns="121900" tIns="121900" rIns="121900" bIns="121900" anchor="ctr" anchorCtr="0">
            <a:noAutofit/>
          </a:bodyPr>
          <a:lstStyle/>
          <a:p>
            <a:pPr marL="0" lvl="0" indent="0" algn="ctr">
              <a:spcBef>
                <a:spcPts val="0"/>
              </a:spcBef>
              <a:spcAft>
                <a:spcPts val="0"/>
              </a:spcAft>
              <a:buNone/>
            </a:pPr>
            <a:r>
              <a:rPr lang="en-GB" sz="1200" b="0">
                <a:solidFill>
                  <a:srgbClr val="C4C4C4"/>
                </a:solidFill>
                <a:latin typeface="Aeonik Light" panose="020B0403030300000000" pitchFamily="34" charset="0"/>
              </a:rPr>
              <a:t>B-SECUR LIMITED PROPRIETARY INFORMATION – STRICTLY CONFIDENTIAL </a:t>
            </a:r>
          </a:p>
        </p:txBody>
      </p:sp>
      <p:pic>
        <p:nvPicPr>
          <p:cNvPr id="8" name="Picture 7" descr="A picture containing text, sign&#10;&#10;Description automatically generated">
            <a:extLst>
              <a:ext uri="{FF2B5EF4-FFF2-40B4-BE49-F238E27FC236}">
                <a16:creationId xmlns:a16="http://schemas.microsoft.com/office/drawing/2014/main" id="{0CAF10A7-256B-6F99-808B-65A83C7AD021}"/>
              </a:ext>
            </a:extLst>
          </p:cNvPr>
          <p:cNvPicPr>
            <a:picLocks noChangeAspect="1"/>
          </p:cNvPicPr>
          <p:nvPr userDrawn="1"/>
        </p:nvPicPr>
        <p:blipFill>
          <a:blip r:embed="rId2">
            <a:alphaModFix amt="35000"/>
          </a:blip>
          <a:stretch>
            <a:fillRect/>
          </a:stretch>
        </p:blipFill>
        <p:spPr>
          <a:xfrm>
            <a:off x="253998" y="6407600"/>
            <a:ext cx="1936751" cy="356727"/>
          </a:xfrm>
          <a:prstGeom prst="rect">
            <a:avLst/>
          </a:prstGeom>
        </p:spPr>
      </p:pic>
      <p:pic>
        <p:nvPicPr>
          <p:cNvPr id="9" name="Picture 8" descr="Arrow&#10;&#10;Description automatically generated with medium confidence">
            <a:extLst>
              <a:ext uri="{FF2B5EF4-FFF2-40B4-BE49-F238E27FC236}">
                <a16:creationId xmlns:a16="http://schemas.microsoft.com/office/drawing/2014/main" id="{A8223B37-BF40-893C-3E8D-CB95D38B71DF}"/>
              </a:ext>
            </a:extLst>
          </p:cNvPr>
          <p:cNvPicPr>
            <a:picLocks noChangeAspect="1"/>
          </p:cNvPicPr>
          <p:nvPr userDrawn="1"/>
        </p:nvPicPr>
        <p:blipFill rotWithShape="1">
          <a:blip r:embed="rId3">
            <a:alphaModFix amt="35000"/>
          </a:blip>
          <a:srcRect t="35555" b="39444"/>
          <a:stretch/>
        </p:blipFill>
        <p:spPr>
          <a:xfrm>
            <a:off x="10201273" y="6463838"/>
            <a:ext cx="1736725" cy="244251"/>
          </a:xfrm>
          <a:prstGeom prst="rect">
            <a:avLst/>
          </a:prstGeom>
        </p:spPr>
      </p:pic>
    </p:spTree>
    <p:extLst>
      <p:ext uri="{BB962C8B-B14F-4D97-AF65-F5344CB8AC3E}">
        <p14:creationId xmlns:p14="http://schemas.microsoft.com/office/powerpoint/2010/main" val="14241552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Slide 9">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83B15A4B-D5D9-F9A6-947D-4CFE9D79FE8E}"/>
              </a:ext>
            </a:extLst>
          </p:cNvPr>
          <p:cNvGrpSpPr/>
          <p:nvPr userDrawn="1"/>
        </p:nvGrpSpPr>
        <p:grpSpPr>
          <a:xfrm>
            <a:off x="0" y="5956300"/>
            <a:ext cx="12192000" cy="901700"/>
            <a:chOff x="0" y="5956300"/>
            <a:chExt cx="12192000" cy="901700"/>
          </a:xfrm>
        </p:grpSpPr>
        <p:sp>
          <p:nvSpPr>
            <p:cNvPr id="7" name="Shape 27">
              <a:extLst>
                <a:ext uri="{FF2B5EF4-FFF2-40B4-BE49-F238E27FC236}">
                  <a16:creationId xmlns:a16="http://schemas.microsoft.com/office/drawing/2014/main" id="{B79B871C-FF61-C3E0-BDEA-52F773C03AE5}"/>
                </a:ext>
              </a:extLst>
            </p:cNvPr>
            <p:cNvSpPr txBox="1"/>
            <p:nvPr userDrawn="1"/>
          </p:nvSpPr>
          <p:spPr>
            <a:xfrm>
              <a:off x="0" y="6479600"/>
              <a:ext cx="12192000" cy="378400"/>
            </a:xfrm>
            <a:prstGeom prst="rect">
              <a:avLst/>
            </a:prstGeom>
            <a:noFill/>
            <a:ln>
              <a:noFill/>
            </a:ln>
          </p:spPr>
          <p:txBody>
            <a:bodyPr spcFirstLastPara="1" wrap="square" lIns="121900" tIns="121900" rIns="121900" bIns="121900" anchor="ctr" anchorCtr="0">
              <a:noAutofit/>
            </a:bodyPr>
            <a:lstStyle/>
            <a:p>
              <a:pPr marL="0" lvl="0" indent="0" algn="ctr">
                <a:spcBef>
                  <a:spcPts val="0"/>
                </a:spcBef>
                <a:spcAft>
                  <a:spcPts val="0"/>
                </a:spcAft>
                <a:buNone/>
              </a:pPr>
              <a:r>
                <a:rPr lang="en-GB" sz="1200" b="0">
                  <a:solidFill>
                    <a:srgbClr val="C4C4C4"/>
                  </a:solidFill>
                  <a:latin typeface="Aeonik Light" panose="020B0403030300000000" pitchFamily="34" charset="0"/>
                </a:rPr>
                <a:t>B-SECUR LIMITED PROPRIETARY INFORMATION – STRICTLY CONFIDENTIAL </a:t>
              </a:r>
            </a:p>
          </p:txBody>
        </p:sp>
        <p:sp>
          <p:nvSpPr>
            <p:cNvPr id="9" name="Rectangle 8">
              <a:extLst>
                <a:ext uri="{FF2B5EF4-FFF2-40B4-BE49-F238E27FC236}">
                  <a16:creationId xmlns:a16="http://schemas.microsoft.com/office/drawing/2014/main" id="{689F8D83-6213-41C8-8DB9-8A5966CDFB52}"/>
                </a:ext>
              </a:extLst>
            </p:cNvPr>
            <p:cNvSpPr/>
            <p:nvPr userDrawn="1"/>
          </p:nvSpPr>
          <p:spPr>
            <a:xfrm>
              <a:off x="10807700" y="6786000"/>
              <a:ext cx="647700" cy="72000"/>
            </a:xfrm>
            <a:prstGeom prst="rect">
              <a:avLst/>
            </a:prstGeom>
            <a:solidFill>
              <a:srgbClr val="FF5B52">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 name="Picture 9" descr="Logo&#10;&#10;Description automatically generated with medium confidence">
              <a:extLst>
                <a:ext uri="{FF2B5EF4-FFF2-40B4-BE49-F238E27FC236}">
                  <a16:creationId xmlns:a16="http://schemas.microsoft.com/office/drawing/2014/main" id="{133123A0-7C1B-FFD5-2122-2427C147D1A3}"/>
                </a:ext>
              </a:extLst>
            </p:cNvPr>
            <p:cNvPicPr>
              <a:picLocks noChangeAspect="1"/>
            </p:cNvPicPr>
            <p:nvPr userDrawn="1"/>
          </p:nvPicPr>
          <p:blipFill>
            <a:blip r:embed="rId2">
              <a:alphaModFix amt="35000"/>
              <a:extLst>
                <a:ext uri="{28A0092B-C50C-407E-A947-70E740481C1C}">
                  <a14:useLocalDpi xmlns:a14="http://schemas.microsoft.com/office/drawing/2010/main" val="0"/>
                </a:ext>
              </a:extLst>
            </a:blip>
            <a:stretch>
              <a:fillRect/>
            </a:stretch>
          </p:blipFill>
          <p:spPr>
            <a:xfrm>
              <a:off x="10490793" y="5956300"/>
              <a:ext cx="1602866" cy="901700"/>
            </a:xfrm>
            <a:prstGeom prst="rect">
              <a:avLst/>
            </a:prstGeom>
          </p:spPr>
        </p:pic>
      </p:grpSp>
    </p:spTree>
    <p:extLst>
      <p:ext uri="{BB962C8B-B14F-4D97-AF65-F5344CB8AC3E}">
        <p14:creationId xmlns:p14="http://schemas.microsoft.com/office/powerpoint/2010/main" val="239551195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Slide 10">
    <p:spTree>
      <p:nvGrpSpPr>
        <p:cNvPr id="1" name=""/>
        <p:cNvGrpSpPr/>
        <p:nvPr/>
      </p:nvGrpSpPr>
      <p:grpSpPr>
        <a:xfrm>
          <a:off x="0" y="0"/>
          <a:ext cx="0" cy="0"/>
          <a:chOff x="0" y="0"/>
          <a:chExt cx="0" cy="0"/>
        </a:xfrm>
      </p:grpSpPr>
      <p:sp>
        <p:nvSpPr>
          <p:cNvPr id="4" name="Shape 27">
            <a:extLst>
              <a:ext uri="{FF2B5EF4-FFF2-40B4-BE49-F238E27FC236}">
                <a16:creationId xmlns:a16="http://schemas.microsoft.com/office/drawing/2014/main" id="{85518E2A-1508-6D27-8BA2-2C6D104D6A87}"/>
              </a:ext>
            </a:extLst>
          </p:cNvPr>
          <p:cNvSpPr txBox="1"/>
          <p:nvPr userDrawn="1"/>
        </p:nvSpPr>
        <p:spPr>
          <a:xfrm>
            <a:off x="0" y="6479600"/>
            <a:ext cx="12192000" cy="378400"/>
          </a:xfrm>
          <a:prstGeom prst="rect">
            <a:avLst/>
          </a:prstGeom>
          <a:noFill/>
          <a:ln>
            <a:noFill/>
          </a:ln>
        </p:spPr>
        <p:txBody>
          <a:bodyPr spcFirstLastPara="1" wrap="square" lIns="121900" tIns="121900" rIns="121900" bIns="121900" anchor="ctr" anchorCtr="0">
            <a:noAutofit/>
          </a:bodyPr>
          <a:lstStyle/>
          <a:p>
            <a:pPr marL="0" lvl="0" indent="0" algn="ctr">
              <a:spcBef>
                <a:spcPts val="0"/>
              </a:spcBef>
              <a:spcAft>
                <a:spcPts val="0"/>
              </a:spcAft>
              <a:buNone/>
            </a:pPr>
            <a:r>
              <a:rPr lang="en-GB" sz="1200" b="0">
                <a:solidFill>
                  <a:srgbClr val="C4C4C4"/>
                </a:solidFill>
                <a:latin typeface="Aeonik Light" panose="020B0403030300000000" pitchFamily="34" charset="0"/>
              </a:rPr>
              <a:t>B-SECUR LIMITED PROPRIETARY INFORMATION – STRICTLY CONFIDENTIAL </a:t>
            </a:r>
          </a:p>
        </p:txBody>
      </p:sp>
      <p:pic>
        <p:nvPicPr>
          <p:cNvPr id="5" name="Picture 4" descr="A picture containing text, sign&#10;&#10;Description automatically generated">
            <a:extLst>
              <a:ext uri="{FF2B5EF4-FFF2-40B4-BE49-F238E27FC236}">
                <a16:creationId xmlns:a16="http://schemas.microsoft.com/office/drawing/2014/main" id="{78FF87DE-1653-C934-DF3B-F6BAF655201B}"/>
              </a:ext>
            </a:extLst>
          </p:cNvPr>
          <p:cNvPicPr>
            <a:picLocks noChangeAspect="1"/>
          </p:cNvPicPr>
          <p:nvPr userDrawn="1"/>
        </p:nvPicPr>
        <p:blipFill>
          <a:blip r:embed="rId2">
            <a:alphaModFix amt="35000"/>
          </a:blip>
          <a:stretch>
            <a:fillRect/>
          </a:stretch>
        </p:blipFill>
        <p:spPr>
          <a:xfrm>
            <a:off x="253998" y="6407600"/>
            <a:ext cx="1936751" cy="356727"/>
          </a:xfrm>
          <a:prstGeom prst="rect">
            <a:avLst/>
          </a:prstGeom>
        </p:spPr>
      </p:pic>
      <p:pic>
        <p:nvPicPr>
          <p:cNvPr id="6" name="Picture 5" descr="Arrow&#10;&#10;Description automatically generated with medium confidence">
            <a:extLst>
              <a:ext uri="{FF2B5EF4-FFF2-40B4-BE49-F238E27FC236}">
                <a16:creationId xmlns:a16="http://schemas.microsoft.com/office/drawing/2014/main" id="{1ED22928-856B-E804-CADA-CC7847BF74B3}"/>
              </a:ext>
            </a:extLst>
          </p:cNvPr>
          <p:cNvPicPr>
            <a:picLocks noChangeAspect="1"/>
          </p:cNvPicPr>
          <p:nvPr userDrawn="1"/>
        </p:nvPicPr>
        <p:blipFill rotWithShape="1">
          <a:blip r:embed="rId3">
            <a:alphaModFix amt="35000"/>
          </a:blip>
          <a:srcRect t="35555" b="39444"/>
          <a:stretch/>
        </p:blipFill>
        <p:spPr>
          <a:xfrm>
            <a:off x="10201273" y="6463838"/>
            <a:ext cx="1736725" cy="244251"/>
          </a:xfrm>
          <a:prstGeom prst="rect">
            <a:avLst/>
          </a:prstGeom>
        </p:spPr>
      </p:pic>
    </p:spTree>
    <p:extLst>
      <p:ext uri="{BB962C8B-B14F-4D97-AF65-F5344CB8AC3E}">
        <p14:creationId xmlns:p14="http://schemas.microsoft.com/office/powerpoint/2010/main" val="365498701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Slide 11">
    <p:spTree>
      <p:nvGrpSpPr>
        <p:cNvPr id="1" name=""/>
        <p:cNvGrpSpPr/>
        <p:nvPr/>
      </p:nvGrpSpPr>
      <p:grpSpPr>
        <a:xfrm>
          <a:off x="0" y="0"/>
          <a:ext cx="0" cy="0"/>
          <a:chOff x="0" y="0"/>
          <a:chExt cx="0" cy="0"/>
        </a:xfrm>
      </p:grpSpPr>
      <p:pic>
        <p:nvPicPr>
          <p:cNvPr id="8" name="Picture 7" descr="Shape&#10;&#10;Description automatically generated with medium confidence">
            <a:extLst>
              <a:ext uri="{FF2B5EF4-FFF2-40B4-BE49-F238E27FC236}">
                <a16:creationId xmlns:a16="http://schemas.microsoft.com/office/drawing/2014/main" id="{A910AAC2-BB9F-45F5-8465-CCF548163FB8}"/>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10" name="Title Placeholder 1">
            <a:extLst>
              <a:ext uri="{FF2B5EF4-FFF2-40B4-BE49-F238E27FC236}">
                <a16:creationId xmlns:a16="http://schemas.microsoft.com/office/drawing/2014/main" id="{F7A51096-9837-448B-9085-1447FD8C6C36}"/>
              </a:ext>
            </a:extLst>
          </p:cNvPr>
          <p:cNvSpPr>
            <a:spLocks noGrp="1"/>
          </p:cNvSpPr>
          <p:nvPr>
            <p:ph type="title"/>
          </p:nvPr>
        </p:nvSpPr>
        <p:spPr>
          <a:xfrm>
            <a:off x="1752600" y="1540556"/>
            <a:ext cx="4212771" cy="1888443"/>
          </a:xfrm>
          <a:prstGeom prst="rect">
            <a:avLst/>
          </a:prstGeom>
        </p:spPr>
        <p:txBody>
          <a:bodyPr vert="horz" lIns="91440" tIns="45720" rIns="91440" bIns="45720" rtlCol="0" anchor="t">
            <a:normAutofit/>
          </a:bodyPr>
          <a:lstStyle>
            <a:lvl1pPr>
              <a:defRPr sz="4000" b="1">
                <a:solidFill>
                  <a:srgbClr val="EDEDED"/>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70DE75C1-D19E-B940-82B6-73374F0BA770}"/>
              </a:ext>
            </a:extLst>
          </p:cNvPr>
          <p:cNvSpPr>
            <a:spLocks noGrp="1"/>
          </p:cNvSpPr>
          <p:nvPr>
            <p:ph sz="half" idx="1"/>
          </p:nvPr>
        </p:nvSpPr>
        <p:spPr>
          <a:xfrm>
            <a:off x="6600371" y="1509546"/>
            <a:ext cx="5181600" cy="3817197"/>
          </a:xfrm>
        </p:spPr>
        <p:txBody>
          <a:bodyPr/>
          <a:lstStyle>
            <a:lvl1pPr>
              <a:defRPr>
                <a:solidFill>
                  <a:srgbClr val="122423"/>
                </a:solidFill>
                <a:latin typeface="Aeonik" panose="020B0503030300000000" pitchFamily="34" charset="0"/>
              </a:defRPr>
            </a:lvl1pPr>
            <a:lvl2pPr>
              <a:defRPr>
                <a:solidFill>
                  <a:srgbClr val="122423"/>
                </a:solidFill>
                <a:latin typeface="Aeonik" panose="020B0503030300000000" pitchFamily="34" charset="0"/>
              </a:defRPr>
            </a:lvl2pPr>
            <a:lvl3pPr>
              <a:defRPr>
                <a:solidFill>
                  <a:srgbClr val="122423"/>
                </a:solidFill>
                <a:latin typeface="Aeonik" panose="020B0503030300000000" pitchFamily="34" charset="0"/>
              </a:defRPr>
            </a:lvl3pPr>
            <a:lvl4pPr>
              <a:defRPr>
                <a:solidFill>
                  <a:srgbClr val="122423"/>
                </a:solidFill>
                <a:latin typeface="Aeonik" panose="020B0503030300000000" pitchFamily="34" charset="0"/>
              </a:defRPr>
            </a:lvl4pPr>
            <a:lvl5pPr>
              <a:defRPr>
                <a:solidFill>
                  <a:srgbClr val="122423"/>
                </a:solidFill>
                <a:latin typeface="Aeonik" panose="020B0503030300000000"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4" name="Picture 3" descr="A picture containing text&#10;&#10;Description automatically generated">
            <a:extLst>
              <a:ext uri="{FF2B5EF4-FFF2-40B4-BE49-F238E27FC236}">
                <a16:creationId xmlns:a16="http://schemas.microsoft.com/office/drawing/2014/main" id="{C35579C2-9F6F-D984-0316-EF7CB42123D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2" y="5969000"/>
            <a:ext cx="1580291" cy="889000"/>
          </a:xfrm>
          <a:prstGeom prst="rect">
            <a:avLst/>
          </a:prstGeom>
        </p:spPr>
      </p:pic>
      <p:sp>
        <p:nvSpPr>
          <p:cNvPr id="5" name="Rectangle 4">
            <a:extLst>
              <a:ext uri="{FF2B5EF4-FFF2-40B4-BE49-F238E27FC236}">
                <a16:creationId xmlns:a16="http://schemas.microsoft.com/office/drawing/2014/main" id="{3F6213C6-A462-70B8-4B17-85F94D9F3DA6}"/>
              </a:ext>
            </a:extLst>
          </p:cNvPr>
          <p:cNvSpPr/>
          <p:nvPr userDrawn="1"/>
        </p:nvSpPr>
        <p:spPr>
          <a:xfrm>
            <a:off x="10439400" y="5511800"/>
            <a:ext cx="1342571" cy="1346200"/>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Shape 27">
            <a:extLst>
              <a:ext uri="{FF2B5EF4-FFF2-40B4-BE49-F238E27FC236}">
                <a16:creationId xmlns:a16="http://schemas.microsoft.com/office/drawing/2014/main" id="{2257CC31-B052-4550-8A5B-20BCC1693BEA}"/>
              </a:ext>
            </a:extLst>
          </p:cNvPr>
          <p:cNvSpPr txBox="1"/>
          <p:nvPr userDrawn="1"/>
        </p:nvSpPr>
        <p:spPr>
          <a:xfrm>
            <a:off x="6600371" y="6457889"/>
            <a:ext cx="5029200" cy="378400"/>
          </a:xfrm>
          <a:prstGeom prst="rect">
            <a:avLst/>
          </a:prstGeom>
          <a:noFill/>
          <a:ln>
            <a:noFill/>
          </a:ln>
        </p:spPr>
        <p:txBody>
          <a:bodyPr spcFirstLastPara="1" wrap="square" lIns="121900" tIns="121900" rIns="121900" bIns="121900" anchor="ctr" anchorCtr="0">
            <a:noAutofit/>
          </a:bodyPr>
          <a:lstStyle/>
          <a:p>
            <a:pPr marL="0" lvl="0" indent="0" algn="ctr">
              <a:spcBef>
                <a:spcPts val="0"/>
              </a:spcBef>
              <a:spcAft>
                <a:spcPts val="0"/>
              </a:spcAft>
              <a:buNone/>
            </a:pPr>
            <a:r>
              <a:rPr lang="en-GB" sz="1000" b="0">
                <a:solidFill>
                  <a:schemeClr val="accent6">
                    <a:lumMod val="75000"/>
                  </a:schemeClr>
                </a:solidFill>
                <a:latin typeface="Aeonik Light" panose="020B0403030300000000" pitchFamily="34" charset="0"/>
              </a:rPr>
              <a:t>B-SECUR LIMITED PROPRIETARY INFORMATION – STRICTLY CONFIDENTIAL </a:t>
            </a:r>
          </a:p>
        </p:txBody>
      </p:sp>
    </p:spTree>
    <p:extLst>
      <p:ext uri="{BB962C8B-B14F-4D97-AF65-F5344CB8AC3E}">
        <p14:creationId xmlns:p14="http://schemas.microsoft.com/office/powerpoint/2010/main" val="18437812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Slide 12">
    <p:spTree>
      <p:nvGrpSpPr>
        <p:cNvPr id="1" name=""/>
        <p:cNvGrpSpPr/>
        <p:nvPr/>
      </p:nvGrpSpPr>
      <p:grpSpPr>
        <a:xfrm>
          <a:off x="0" y="0"/>
          <a:ext cx="0" cy="0"/>
          <a:chOff x="0" y="0"/>
          <a:chExt cx="0" cy="0"/>
        </a:xfrm>
      </p:grpSpPr>
      <p:pic>
        <p:nvPicPr>
          <p:cNvPr id="3" name="Picture 2" descr="Shape&#10;&#10;Description automatically generated with medium confidence">
            <a:extLst>
              <a:ext uri="{FF2B5EF4-FFF2-40B4-BE49-F238E27FC236}">
                <a16:creationId xmlns:a16="http://schemas.microsoft.com/office/drawing/2014/main" id="{06ED4301-A97A-48B4-8353-FC0C3BA3E8A2}"/>
              </a:ext>
            </a:extLst>
          </p:cNvPr>
          <p:cNvPicPr>
            <a:picLocks noChangeAspect="1"/>
          </p:cNvPicPr>
          <p:nvPr userDrawn="1"/>
        </p:nvPicPr>
        <p:blipFill rotWithShape="1">
          <a:blip r:embed="rId2"/>
          <a:srcRect r="67024"/>
          <a:stretch/>
        </p:blipFill>
        <p:spPr>
          <a:xfrm>
            <a:off x="0" y="0"/>
            <a:ext cx="4020457" cy="6858000"/>
          </a:xfrm>
          <a:prstGeom prst="rect">
            <a:avLst/>
          </a:prstGeom>
        </p:spPr>
      </p:pic>
      <p:pic>
        <p:nvPicPr>
          <p:cNvPr id="5" name="Picture 4" descr="Shape&#10;&#10;Description automatically generated with medium confidence">
            <a:extLst>
              <a:ext uri="{FF2B5EF4-FFF2-40B4-BE49-F238E27FC236}">
                <a16:creationId xmlns:a16="http://schemas.microsoft.com/office/drawing/2014/main" id="{F493BC9E-EE42-44E0-B9C7-FE84E4A9323D}"/>
              </a:ext>
            </a:extLst>
          </p:cNvPr>
          <p:cNvPicPr>
            <a:picLocks noChangeAspect="1"/>
          </p:cNvPicPr>
          <p:nvPr userDrawn="1"/>
        </p:nvPicPr>
        <p:blipFill rotWithShape="1">
          <a:blip r:embed="rId2"/>
          <a:srcRect t="18149" r="78809" b="56455"/>
          <a:stretch/>
        </p:blipFill>
        <p:spPr>
          <a:xfrm rot="5400000">
            <a:off x="-420915" y="420915"/>
            <a:ext cx="2583543" cy="1741713"/>
          </a:xfrm>
          <a:prstGeom prst="rect">
            <a:avLst/>
          </a:prstGeom>
        </p:spPr>
      </p:pic>
      <p:pic>
        <p:nvPicPr>
          <p:cNvPr id="13" name="Picture 12" descr="A picture containing text&#10;&#10;Description automatically generated">
            <a:extLst>
              <a:ext uri="{FF2B5EF4-FFF2-40B4-BE49-F238E27FC236}">
                <a16:creationId xmlns:a16="http://schemas.microsoft.com/office/drawing/2014/main" id="{0C690774-889D-4782-B719-25BAA6240C4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2" y="5969000"/>
            <a:ext cx="1580291" cy="889000"/>
          </a:xfrm>
          <a:prstGeom prst="rect">
            <a:avLst/>
          </a:prstGeom>
        </p:spPr>
      </p:pic>
      <p:sp>
        <p:nvSpPr>
          <p:cNvPr id="6" name="Title Placeholder 1">
            <a:extLst>
              <a:ext uri="{FF2B5EF4-FFF2-40B4-BE49-F238E27FC236}">
                <a16:creationId xmlns:a16="http://schemas.microsoft.com/office/drawing/2014/main" id="{C2251388-3D57-971A-E2F3-E22A3FBA1156}"/>
              </a:ext>
            </a:extLst>
          </p:cNvPr>
          <p:cNvSpPr>
            <a:spLocks noGrp="1"/>
          </p:cNvSpPr>
          <p:nvPr>
            <p:ph type="title"/>
          </p:nvPr>
        </p:nvSpPr>
        <p:spPr>
          <a:xfrm>
            <a:off x="870857" y="1848253"/>
            <a:ext cx="2999602" cy="1888443"/>
          </a:xfrm>
          <a:prstGeom prst="rect">
            <a:avLst/>
          </a:prstGeom>
        </p:spPr>
        <p:txBody>
          <a:bodyPr vert="horz" lIns="91440" tIns="45720" rIns="91440" bIns="45720" rtlCol="0" anchor="t">
            <a:normAutofit/>
          </a:bodyPr>
          <a:lstStyle>
            <a:lvl1pPr>
              <a:defRPr sz="4000" b="1">
                <a:solidFill>
                  <a:srgbClr val="EDEDED"/>
                </a:solidFill>
              </a:defRPr>
            </a:lvl1pPr>
          </a:lstStyle>
          <a:p>
            <a:r>
              <a:rPr lang="en-US"/>
              <a:t>Click to edit Master title style</a:t>
            </a:r>
          </a:p>
        </p:txBody>
      </p:sp>
      <p:sp>
        <p:nvSpPr>
          <p:cNvPr id="7" name="Content Placeholder 2">
            <a:extLst>
              <a:ext uri="{FF2B5EF4-FFF2-40B4-BE49-F238E27FC236}">
                <a16:creationId xmlns:a16="http://schemas.microsoft.com/office/drawing/2014/main" id="{EE5EA19B-93E3-3F90-C2B2-614B2326C8D4}"/>
              </a:ext>
            </a:extLst>
          </p:cNvPr>
          <p:cNvSpPr>
            <a:spLocks noGrp="1"/>
          </p:cNvSpPr>
          <p:nvPr>
            <p:ph sz="half" idx="1"/>
          </p:nvPr>
        </p:nvSpPr>
        <p:spPr>
          <a:xfrm>
            <a:off x="4467680" y="649887"/>
            <a:ext cx="7407729" cy="5558226"/>
          </a:xfrm>
        </p:spPr>
        <p:txBody>
          <a:bodyPr/>
          <a:lstStyle>
            <a:lvl1pPr>
              <a:defRPr>
                <a:solidFill>
                  <a:srgbClr val="122423"/>
                </a:solidFill>
                <a:latin typeface="Aeonik" panose="020B0503030300000000" pitchFamily="34" charset="0"/>
              </a:defRPr>
            </a:lvl1pPr>
            <a:lvl2pPr>
              <a:defRPr>
                <a:solidFill>
                  <a:srgbClr val="122423"/>
                </a:solidFill>
                <a:latin typeface="Aeonik" panose="020B0503030300000000" pitchFamily="34" charset="0"/>
              </a:defRPr>
            </a:lvl2pPr>
            <a:lvl3pPr>
              <a:defRPr>
                <a:solidFill>
                  <a:srgbClr val="122423"/>
                </a:solidFill>
                <a:latin typeface="Aeonik" panose="020B0503030300000000" pitchFamily="34" charset="0"/>
              </a:defRPr>
            </a:lvl3pPr>
            <a:lvl4pPr>
              <a:defRPr>
                <a:solidFill>
                  <a:srgbClr val="122423"/>
                </a:solidFill>
                <a:latin typeface="Aeonik" panose="020B0503030300000000" pitchFamily="34" charset="0"/>
              </a:defRPr>
            </a:lvl4pPr>
            <a:lvl5pPr>
              <a:defRPr>
                <a:solidFill>
                  <a:srgbClr val="122423"/>
                </a:solidFill>
                <a:latin typeface="Aeonik" panose="020B0503030300000000"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782304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Slide 1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9DAF910-2810-4E8B-3C86-B945B5F2CD0C}"/>
              </a:ext>
            </a:extLst>
          </p:cNvPr>
          <p:cNvSpPr/>
          <p:nvPr userDrawn="1"/>
        </p:nvSpPr>
        <p:spPr>
          <a:xfrm>
            <a:off x="0" y="0"/>
            <a:ext cx="12192000" cy="6858000"/>
          </a:xfrm>
          <a:prstGeom prst="rect">
            <a:avLst/>
          </a:prstGeom>
          <a:solidFill>
            <a:srgbClr val="1024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8" name="Picture 17">
            <a:extLst>
              <a:ext uri="{FF2B5EF4-FFF2-40B4-BE49-F238E27FC236}">
                <a16:creationId xmlns:a16="http://schemas.microsoft.com/office/drawing/2014/main" id="{F93BF4D0-96EC-30B0-58A4-9DBDCB294278}"/>
              </a:ext>
            </a:extLst>
          </p:cNvPr>
          <p:cNvPicPr>
            <a:picLocks noChangeAspect="1"/>
          </p:cNvPicPr>
          <p:nvPr userDrawn="1"/>
        </p:nvPicPr>
        <p:blipFill>
          <a:blip r:embed="rId2"/>
          <a:stretch>
            <a:fillRect/>
          </a:stretch>
        </p:blipFill>
        <p:spPr>
          <a:xfrm>
            <a:off x="9667875" y="5798539"/>
            <a:ext cx="2524124" cy="1059461"/>
          </a:xfrm>
          <a:prstGeom prst="rect">
            <a:avLst/>
          </a:prstGeom>
        </p:spPr>
      </p:pic>
      <p:pic>
        <p:nvPicPr>
          <p:cNvPr id="5" name="Picture 4">
            <a:extLst>
              <a:ext uri="{FF2B5EF4-FFF2-40B4-BE49-F238E27FC236}">
                <a16:creationId xmlns:a16="http://schemas.microsoft.com/office/drawing/2014/main" id="{C4E4A08B-22CE-183A-D330-960600712A81}"/>
              </a:ext>
            </a:extLst>
          </p:cNvPr>
          <p:cNvPicPr>
            <a:picLocks noChangeAspect="1"/>
          </p:cNvPicPr>
          <p:nvPr userDrawn="1"/>
        </p:nvPicPr>
        <p:blipFill rotWithShape="1">
          <a:blip r:embed="rId2"/>
          <a:srcRect b="49654"/>
          <a:stretch/>
        </p:blipFill>
        <p:spPr>
          <a:xfrm flipH="1">
            <a:off x="0" y="666751"/>
            <a:ext cx="2524124" cy="533400"/>
          </a:xfrm>
          <a:prstGeom prst="rect">
            <a:avLst/>
          </a:prstGeom>
        </p:spPr>
      </p:pic>
      <p:sp>
        <p:nvSpPr>
          <p:cNvPr id="2" name="Text Placeholder 2">
            <a:extLst>
              <a:ext uri="{FF2B5EF4-FFF2-40B4-BE49-F238E27FC236}">
                <a16:creationId xmlns:a16="http://schemas.microsoft.com/office/drawing/2014/main" id="{6E4A88FE-A547-2566-CA05-F4E87705CC8B}"/>
              </a:ext>
            </a:extLst>
          </p:cNvPr>
          <p:cNvSpPr>
            <a:spLocks noGrp="1"/>
          </p:cNvSpPr>
          <p:nvPr>
            <p:ph type="body" idx="1"/>
          </p:nvPr>
        </p:nvSpPr>
        <p:spPr>
          <a:xfrm>
            <a:off x="254000" y="933451"/>
            <a:ext cx="11683999" cy="5048250"/>
          </a:xfrm>
        </p:spPr>
        <p:txBody>
          <a:bodyPr/>
          <a:lstStyle>
            <a:lvl1pPr marL="0" indent="0">
              <a:buNone/>
              <a:defRPr sz="2400">
                <a:solidFill>
                  <a:srgbClr val="122423"/>
                </a:solidFill>
                <a:latin typeface="Aeonik" panose="020B0503030300000000"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84342438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Slide 1">
    <p:spTree>
      <p:nvGrpSpPr>
        <p:cNvPr id="1" name=""/>
        <p:cNvGrpSpPr/>
        <p:nvPr/>
      </p:nvGrpSpPr>
      <p:grpSpPr>
        <a:xfrm>
          <a:off x="0" y="0"/>
          <a:ext cx="0" cy="0"/>
          <a:chOff x="0" y="0"/>
          <a:chExt cx="0" cy="0"/>
        </a:xfrm>
      </p:grpSpPr>
      <p:pic>
        <p:nvPicPr>
          <p:cNvPr id="7" name="Picture 6" descr="Chart&#10;&#10;Description automatically generated with low confidence">
            <a:extLst>
              <a:ext uri="{FF2B5EF4-FFF2-40B4-BE49-F238E27FC236}">
                <a16:creationId xmlns:a16="http://schemas.microsoft.com/office/drawing/2014/main" id="{B873DC7A-56CA-41DE-A394-A878916FC60D}"/>
              </a:ext>
            </a:extLst>
          </p:cNvPr>
          <p:cNvPicPr>
            <a:picLocks noChangeAspect="1"/>
          </p:cNvPicPr>
          <p:nvPr userDrawn="1"/>
        </p:nvPicPr>
        <p:blipFill>
          <a:blip r:embed="rId2"/>
          <a:stretch>
            <a:fillRect/>
          </a:stretch>
        </p:blipFill>
        <p:spPr>
          <a:xfrm>
            <a:off x="0" y="0"/>
            <a:ext cx="12192000" cy="6858000"/>
          </a:xfrm>
          <a:prstGeom prst="rect">
            <a:avLst/>
          </a:prstGeom>
        </p:spPr>
      </p:pic>
      <p:grpSp>
        <p:nvGrpSpPr>
          <p:cNvPr id="10" name="Group 9">
            <a:extLst>
              <a:ext uri="{FF2B5EF4-FFF2-40B4-BE49-F238E27FC236}">
                <a16:creationId xmlns:a16="http://schemas.microsoft.com/office/drawing/2014/main" id="{1A16AFCC-9780-F525-992A-1DD4F4C84C4E}"/>
              </a:ext>
            </a:extLst>
          </p:cNvPr>
          <p:cNvGrpSpPr/>
          <p:nvPr userDrawn="1"/>
        </p:nvGrpSpPr>
        <p:grpSpPr>
          <a:xfrm>
            <a:off x="4211857" y="2661137"/>
            <a:ext cx="3768287" cy="1899139"/>
            <a:chOff x="4211857" y="2374887"/>
            <a:chExt cx="3768287" cy="3314700"/>
          </a:xfrm>
        </p:grpSpPr>
        <p:cxnSp>
          <p:nvCxnSpPr>
            <p:cNvPr id="11" name="Straight Connector 10">
              <a:extLst>
                <a:ext uri="{FF2B5EF4-FFF2-40B4-BE49-F238E27FC236}">
                  <a16:creationId xmlns:a16="http://schemas.microsoft.com/office/drawing/2014/main" id="{99EC4D3A-6F62-A4E9-868A-3036C745399D}"/>
                </a:ext>
              </a:extLst>
            </p:cNvPr>
            <p:cNvCxnSpPr>
              <a:cxnSpLocks/>
            </p:cNvCxnSpPr>
            <p:nvPr/>
          </p:nvCxnSpPr>
          <p:spPr>
            <a:xfrm>
              <a:off x="4211857" y="2374887"/>
              <a:ext cx="0" cy="3314700"/>
            </a:xfrm>
            <a:prstGeom prst="line">
              <a:avLst/>
            </a:prstGeom>
            <a:ln w="28575">
              <a:solidFill>
                <a:srgbClr val="FF5B5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371531E-620D-5A6B-67AF-0C0EC38724D0}"/>
                </a:ext>
              </a:extLst>
            </p:cNvPr>
            <p:cNvCxnSpPr>
              <a:cxnSpLocks/>
            </p:cNvCxnSpPr>
            <p:nvPr/>
          </p:nvCxnSpPr>
          <p:spPr>
            <a:xfrm>
              <a:off x="7980144" y="2374887"/>
              <a:ext cx="0" cy="3314700"/>
            </a:xfrm>
            <a:prstGeom prst="line">
              <a:avLst/>
            </a:prstGeom>
            <a:ln w="28575">
              <a:solidFill>
                <a:srgbClr val="FF5B52"/>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EBF6CA60-1C13-9FD4-1786-C107DD589CF6}"/>
              </a:ext>
            </a:extLst>
          </p:cNvPr>
          <p:cNvSpPr/>
          <p:nvPr userDrawn="1"/>
        </p:nvSpPr>
        <p:spPr>
          <a:xfrm>
            <a:off x="4653863" y="2647562"/>
            <a:ext cx="2884276" cy="1912714"/>
          </a:xfrm>
          <a:prstGeom prst="rect">
            <a:avLst/>
          </a:prstGeom>
          <a:noFill/>
          <a:ln w="28575">
            <a:solidFill>
              <a:schemeClr val="bg1">
                <a:lumMod val="95000"/>
              </a:schemeClr>
            </a:solidFill>
          </a:ln>
          <a:effectLst>
            <a:outerShdw blurRad="63500" dist="12700" dir="2700000" sx="102000" sy="102000" algn="tl" rotWithShape="0">
              <a:schemeClr val="bg1">
                <a:lumMod val="9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solidFill>
                <a:srgbClr val="BFBFBF"/>
              </a:solidFill>
              <a:latin typeface="Aeonik" panose="020B0503030300000000" pitchFamily="34" charset="0"/>
            </a:endParaRPr>
          </a:p>
        </p:txBody>
      </p:sp>
      <p:sp>
        <p:nvSpPr>
          <p:cNvPr id="15" name="Rectangle 14">
            <a:extLst>
              <a:ext uri="{FF2B5EF4-FFF2-40B4-BE49-F238E27FC236}">
                <a16:creationId xmlns:a16="http://schemas.microsoft.com/office/drawing/2014/main" id="{20B63F80-4C09-4626-EE3F-97F1EABED2C5}"/>
              </a:ext>
            </a:extLst>
          </p:cNvPr>
          <p:cNvSpPr/>
          <p:nvPr userDrawn="1"/>
        </p:nvSpPr>
        <p:spPr>
          <a:xfrm>
            <a:off x="8423711" y="2661137"/>
            <a:ext cx="2884276" cy="1912714"/>
          </a:xfrm>
          <a:prstGeom prst="rect">
            <a:avLst/>
          </a:prstGeom>
          <a:noFill/>
          <a:ln w="28575">
            <a:solidFill>
              <a:schemeClr val="bg1">
                <a:lumMod val="95000"/>
              </a:schemeClr>
            </a:solidFill>
          </a:ln>
          <a:effectLst>
            <a:outerShdw blurRad="63500" dist="12700" dir="2700000" sx="102000" sy="102000" algn="tl" rotWithShape="0">
              <a:schemeClr val="bg1">
                <a:lumMod val="9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solidFill>
                <a:srgbClr val="BFBFBF"/>
              </a:solidFill>
              <a:latin typeface="Aeonik" panose="020B0503030300000000" pitchFamily="34" charset="0"/>
            </a:endParaRPr>
          </a:p>
        </p:txBody>
      </p:sp>
      <p:sp>
        <p:nvSpPr>
          <p:cNvPr id="13" name="Rectangle 12">
            <a:extLst>
              <a:ext uri="{FF2B5EF4-FFF2-40B4-BE49-F238E27FC236}">
                <a16:creationId xmlns:a16="http://schemas.microsoft.com/office/drawing/2014/main" id="{A6BE09CB-547B-9933-584F-0AB9B3084334}"/>
              </a:ext>
            </a:extLst>
          </p:cNvPr>
          <p:cNvSpPr/>
          <p:nvPr userDrawn="1"/>
        </p:nvSpPr>
        <p:spPr>
          <a:xfrm>
            <a:off x="884013" y="2647562"/>
            <a:ext cx="2884276" cy="1912714"/>
          </a:xfrm>
          <a:prstGeom prst="rect">
            <a:avLst/>
          </a:prstGeom>
          <a:noFill/>
          <a:ln w="28575">
            <a:solidFill>
              <a:schemeClr val="bg1">
                <a:lumMod val="95000"/>
              </a:schemeClr>
            </a:solidFill>
          </a:ln>
          <a:effectLst>
            <a:outerShdw blurRad="63500" dist="12700" dir="2700000" sx="102000" sy="102000" algn="tl" rotWithShape="0">
              <a:schemeClr val="bg1">
                <a:lumMod val="9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rgbClr val="BFBFBF"/>
              </a:solidFill>
              <a:latin typeface="Aeonik" panose="020B0503030300000000" pitchFamily="34" charset="0"/>
            </a:endParaRPr>
          </a:p>
        </p:txBody>
      </p:sp>
      <p:sp>
        <p:nvSpPr>
          <p:cNvPr id="3" name="Text Placeholder 2">
            <a:extLst>
              <a:ext uri="{FF2B5EF4-FFF2-40B4-BE49-F238E27FC236}">
                <a16:creationId xmlns:a16="http://schemas.microsoft.com/office/drawing/2014/main" id="{886B7D7B-2B92-D013-6BD2-84FC499B6BCA}"/>
              </a:ext>
            </a:extLst>
          </p:cNvPr>
          <p:cNvSpPr>
            <a:spLocks noGrp="1"/>
          </p:cNvSpPr>
          <p:nvPr>
            <p:ph type="body" sz="quarter" idx="10" hasCustomPrompt="1"/>
          </p:nvPr>
        </p:nvSpPr>
        <p:spPr>
          <a:xfrm>
            <a:off x="906088" y="4201260"/>
            <a:ext cx="2845575" cy="246795"/>
          </a:xfrm>
          <a:solidFill>
            <a:srgbClr val="A0BFC2"/>
          </a:solidFill>
        </p:spPr>
        <p:txBody>
          <a:bodyPr anchor="ctr">
            <a:noAutofit/>
          </a:bodyPr>
          <a:lstStyle>
            <a:lvl1pPr marL="0" indent="0">
              <a:buNone/>
              <a:defRPr sz="1000">
                <a:solidFill>
                  <a:schemeClr val="tx1"/>
                </a:solidFill>
                <a:latin typeface="Aeonik" panose="020B0503030300000000" pitchFamily="34" charset="0"/>
              </a:defRPr>
            </a:lvl1pPr>
            <a:lvl2pPr marL="457200" indent="0">
              <a:buNone/>
              <a:defRPr sz="1000">
                <a:solidFill>
                  <a:srgbClr val="A0BFC2"/>
                </a:solidFill>
                <a:latin typeface="Aeonik" panose="020B0503030300000000" pitchFamily="34" charset="0"/>
              </a:defRPr>
            </a:lvl2pPr>
            <a:lvl3pPr marL="914400" indent="0">
              <a:buNone/>
              <a:defRPr sz="1000">
                <a:solidFill>
                  <a:srgbClr val="A0BFC2"/>
                </a:solidFill>
                <a:latin typeface="Aeonik" panose="020B0503030300000000" pitchFamily="34" charset="0"/>
              </a:defRPr>
            </a:lvl3pPr>
            <a:lvl4pPr marL="1371600" indent="0">
              <a:buNone/>
              <a:defRPr sz="1000">
                <a:solidFill>
                  <a:srgbClr val="A0BFC2"/>
                </a:solidFill>
                <a:latin typeface="Aeonik" panose="020B0503030300000000" pitchFamily="34" charset="0"/>
              </a:defRPr>
            </a:lvl4pPr>
            <a:lvl5pPr marL="1828800" indent="0">
              <a:buNone/>
              <a:defRPr sz="1000">
                <a:solidFill>
                  <a:srgbClr val="A0BFC2"/>
                </a:solidFill>
                <a:latin typeface="Aeonik" panose="020B0503030300000000" pitchFamily="34" charset="0"/>
              </a:defRPr>
            </a:lvl5pPr>
          </a:lstStyle>
          <a:p>
            <a:pPr lvl="0"/>
            <a:r>
              <a:rPr lang="en-US"/>
              <a:t>Thursday March 24th, 2022</a:t>
            </a:r>
          </a:p>
        </p:txBody>
      </p:sp>
      <p:sp>
        <p:nvSpPr>
          <p:cNvPr id="17" name="Text Placeholder 2">
            <a:extLst>
              <a:ext uri="{FF2B5EF4-FFF2-40B4-BE49-F238E27FC236}">
                <a16:creationId xmlns:a16="http://schemas.microsoft.com/office/drawing/2014/main" id="{212DDFCC-8786-18A8-4574-E28676107F8C}"/>
              </a:ext>
            </a:extLst>
          </p:cNvPr>
          <p:cNvSpPr>
            <a:spLocks noGrp="1"/>
          </p:cNvSpPr>
          <p:nvPr>
            <p:ph type="body" sz="quarter" idx="12" hasCustomPrompt="1"/>
          </p:nvPr>
        </p:nvSpPr>
        <p:spPr>
          <a:xfrm>
            <a:off x="4671226" y="4201260"/>
            <a:ext cx="2845575" cy="246795"/>
          </a:xfrm>
          <a:solidFill>
            <a:srgbClr val="A0BFC2"/>
          </a:solidFill>
        </p:spPr>
        <p:txBody>
          <a:bodyPr anchor="ctr">
            <a:noAutofit/>
          </a:bodyPr>
          <a:lstStyle>
            <a:lvl1pPr marL="0" indent="0">
              <a:buNone/>
              <a:defRPr sz="1000">
                <a:solidFill>
                  <a:schemeClr val="tx1"/>
                </a:solidFill>
                <a:latin typeface="Aeonik" panose="020B0503030300000000" pitchFamily="34" charset="0"/>
              </a:defRPr>
            </a:lvl1pPr>
            <a:lvl2pPr marL="457200" indent="0">
              <a:buNone/>
              <a:defRPr sz="1000">
                <a:solidFill>
                  <a:srgbClr val="A0BFC2"/>
                </a:solidFill>
                <a:latin typeface="Aeonik" panose="020B0503030300000000" pitchFamily="34" charset="0"/>
              </a:defRPr>
            </a:lvl2pPr>
            <a:lvl3pPr marL="914400" indent="0">
              <a:buNone/>
              <a:defRPr sz="1000">
                <a:solidFill>
                  <a:srgbClr val="A0BFC2"/>
                </a:solidFill>
                <a:latin typeface="Aeonik" panose="020B0503030300000000" pitchFamily="34" charset="0"/>
              </a:defRPr>
            </a:lvl3pPr>
            <a:lvl4pPr marL="1371600" indent="0">
              <a:buNone/>
              <a:defRPr sz="1000">
                <a:solidFill>
                  <a:srgbClr val="A0BFC2"/>
                </a:solidFill>
                <a:latin typeface="Aeonik" panose="020B0503030300000000" pitchFamily="34" charset="0"/>
              </a:defRPr>
            </a:lvl4pPr>
            <a:lvl5pPr marL="1828800" indent="0">
              <a:buNone/>
              <a:defRPr sz="1000">
                <a:solidFill>
                  <a:srgbClr val="A0BFC2"/>
                </a:solidFill>
                <a:latin typeface="Aeonik" panose="020B0503030300000000" pitchFamily="34" charset="0"/>
              </a:defRPr>
            </a:lvl5pPr>
          </a:lstStyle>
          <a:p>
            <a:pPr lvl="0"/>
            <a:r>
              <a:rPr lang="en-US"/>
              <a:t>Thursday March 24th, 2022</a:t>
            </a:r>
          </a:p>
        </p:txBody>
      </p:sp>
      <p:sp>
        <p:nvSpPr>
          <p:cNvPr id="19" name="Text Placeholder 2">
            <a:extLst>
              <a:ext uri="{FF2B5EF4-FFF2-40B4-BE49-F238E27FC236}">
                <a16:creationId xmlns:a16="http://schemas.microsoft.com/office/drawing/2014/main" id="{B114A3FB-0BC5-5714-7228-95CF28904613}"/>
              </a:ext>
            </a:extLst>
          </p:cNvPr>
          <p:cNvSpPr>
            <a:spLocks noGrp="1"/>
          </p:cNvSpPr>
          <p:nvPr>
            <p:ph type="body" sz="quarter" idx="14" hasCustomPrompt="1"/>
          </p:nvPr>
        </p:nvSpPr>
        <p:spPr>
          <a:xfrm>
            <a:off x="8443699" y="4201260"/>
            <a:ext cx="2845575" cy="246795"/>
          </a:xfrm>
          <a:solidFill>
            <a:srgbClr val="A0BFC2"/>
          </a:solidFill>
        </p:spPr>
        <p:txBody>
          <a:bodyPr anchor="ctr">
            <a:noAutofit/>
          </a:bodyPr>
          <a:lstStyle>
            <a:lvl1pPr marL="0" indent="0">
              <a:buNone/>
              <a:defRPr sz="1000">
                <a:solidFill>
                  <a:schemeClr val="tx1"/>
                </a:solidFill>
                <a:latin typeface="Aeonik" panose="020B0503030300000000" pitchFamily="34" charset="0"/>
              </a:defRPr>
            </a:lvl1pPr>
            <a:lvl2pPr marL="457200" indent="0">
              <a:buNone/>
              <a:defRPr sz="1000">
                <a:solidFill>
                  <a:srgbClr val="A0BFC2"/>
                </a:solidFill>
                <a:latin typeface="Aeonik" panose="020B0503030300000000" pitchFamily="34" charset="0"/>
              </a:defRPr>
            </a:lvl2pPr>
            <a:lvl3pPr marL="914400" indent="0">
              <a:buNone/>
              <a:defRPr sz="1000">
                <a:solidFill>
                  <a:srgbClr val="A0BFC2"/>
                </a:solidFill>
                <a:latin typeface="Aeonik" panose="020B0503030300000000" pitchFamily="34" charset="0"/>
              </a:defRPr>
            </a:lvl3pPr>
            <a:lvl4pPr marL="1371600" indent="0">
              <a:buNone/>
              <a:defRPr sz="1000">
                <a:solidFill>
                  <a:srgbClr val="A0BFC2"/>
                </a:solidFill>
                <a:latin typeface="Aeonik" panose="020B0503030300000000" pitchFamily="34" charset="0"/>
              </a:defRPr>
            </a:lvl4pPr>
            <a:lvl5pPr marL="1828800" indent="0">
              <a:buNone/>
              <a:defRPr sz="1000">
                <a:solidFill>
                  <a:srgbClr val="A0BFC2"/>
                </a:solidFill>
                <a:latin typeface="Aeonik" panose="020B0503030300000000" pitchFamily="34" charset="0"/>
              </a:defRPr>
            </a:lvl5pPr>
          </a:lstStyle>
          <a:p>
            <a:pPr lvl="0"/>
            <a:r>
              <a:rPr lang="en-US"/>
              <a:t>Thursday March 24th, 2022</a:t>
            </a:r>
          </a:p>
        </p:txBody>
      </p:sp>
      <p:sp>
        <p:nvSpPr>
          <p:cNvPr id="16" name="Text Placeholder 15">
            <a:extLst>
              <a:ext uri="{FF2B5EF4-FFF2-40B4-BE49-F238E27FC236}">
                <a16:creationId xmlns:a16="http://schemas.microsoft.com/office/drawing/2014/main" id="{AF920AD4-20E1-0A84-F9A0-10768966D1A6}"/>
              </a:ext>
            </a:extLst>
          </p:cNvPr>
          <p:cNvSpPr>
            <a:spLocks noGrp="1"/>
          </p:cNvSpPr>
          <p:nvPr>
            <p:ph type="body" sz="quarter" idx="11" hasCustomPrompt="1"/>
          </p:nvPr>
        </p:nvSpPr>
        <p:spPr>
          <a:xfrm>
            <a:off x="906088" y="2798029"/>
            <a:ext cx="1870340" cy="1184036"/>
          </a:xfrm>
          <a:solidFill>
            <a:srgbClr val="A0BFC2">
              <a:alpha val="50196"/>
            </a:srgbClr>
          </a:solidFill>
          <a:ln>
            <a:noFill/>
          </a:ln>
        </p:spPr>
        <p:txBody>
          <a:bodyPr>
            <a:normAutofit/>
          </a:bodyPr>
          <a:lstStyle>
            <a:lvl1pPr marL="0" indent="0">
              <a:buNone/>
              <a:defRPr sz="1600">
                <a:solidFill>
                  <a:schemeClr val="tx1"/>
                </a:solidFill>
              </a:defRPr>
            </a:lvl1pPr>
          </a:lstStyle>
          <a:p>
            <a:pPr lvl="0"/>
            <a:r>
              <a:rPr lang="en-US"/>
              <a:t>Title</a:t>
            </a:r>
            <a:endParaRPr lang="en-GB"/>
          </a:p>
        </p:txBody>
      </p:sp>
      <p:sp>
        <p:nvSpPr>
          <p:cNvPr id="18" name="Text Placeholder 15">
            <a:extLst>
              <a:ext uri="{FF2B5EF4-FFF2-40B4-BE49-F238E27FC236}">
                <a16:creationId xmlns:a16="http://schemas.microsoft.com/office/drawing/2014/main" id="{A0A4F46A-1811-D1A5-B8FD-9606E0F6E52A}"/>
              </a:ext>
            </a:extLst>
          </p:cNvPr>
          <p:cNvSpPr>
            <a:spLocks noGrp="1"/>
          </p:cNvSpPr>
          <p:nvPr>
            <p:ph type="body" sz="quarter" idx="13" hasCustomPrompt="1"/>
          </p:nvPr>
        </p:nvSpPr>
        <p:spPr>
          <a:xfrm>
            <a:off x="4671226" y="2798029"/>
            <a:ext cx="1870340" cy="1184036"/>
          </a:xfrm>
          <a:solidFill>
            <a:srgbClr val="A0BFC2">
              <a:alpha val="50196"/>
            </a:srgbClr>
          </a:solidFill>
          <a:ln>
            <a:noFill/>
          </a:ln>
        </p:spPr>
        <p:txBody>
          <a:bodyPr>
            <a:normAutofit/>
          </a:bodyPr>
          <a:lstStyle>
            <a:lvl1pPr marL="0" indent="0">
              <a:buNone/>
              <a:defRPr sz="1600">
                <a:solidFill>
                  <a:schemeClr val="tx1"/>
                </a:solidFill>
              </a:defRPr>
            </a:lvl1pPr>
          </a:lstStyle>
          <a:p>
            <a:pPr lvl="0"/>
            <a:r>
              <a:rPr lang="en-US"/>
              <a:t>Title</a:t>
            </a:r>
            <a:endParaRPr lang="en-GB"/>
          </a:p>
        </p:txBody>
      </p:sp>
      <p:sp>
        <p:nvSpPr>
          <p:cNvPr id="20" name="Text Placeholder 15">
            <a:extLst>
              <a:ext uri="{FF2B5EF4-FFF2-40B4-BE49-F238E27FC236}">
                <a16:creationId xmlns:a16="http://schemas.microsoft.com/office/drawing/2014/main" id="{8DA7D50B-64AB-CED5-9EEA-C6A59A0724E3}"/>
              </a:ext>
            </a:extLst>
          </p:cNvPr>
          <p:cNvSpPr>
            <a:spLocks noGrp="1"/>
          </p:cNvSpPr>
          <p:nvPr>
            <p:ph type="body" sz="quarter" idx="15" hasCustomPrompt="1"/>
          </p:nvPr>
        </p:nvSpPr>
        <p:spPr>
          <a:xfrm>
            <a:off x="8443699" y="2798029"/>
            <a:ext cx="1870340" cy="1184036"/>
          </a:xfrm>
          <a:solidFill>
            <a:srgbClr val="A0BFC2">
              <a:alpha val="50196"/>
            </a:srgbClr>
          </a:solidFill>
          <a:ln>
            <a:noFill/>
          </a:ln>
        </p:spPr>
        <p:txBody>
          <a:bodyPr>
            <a:normAutofit/>
          </a:bodyPr>
          <a:lstStyle>
            <a:lvl1pPr marL="0" indent="0">
              <a:buNone/>
              <a:defRPr sz="1600">
                <a:solidFill>
                  <a:schemeClr val="tx1"/>
                </a:solidFill>
              </a:defRPr>
            </a:lvl1pPr>
          </a:lstStyle>
          <a:p>
            <a:pPr lvl="0"/>
            <a:r>
              <a:rPr lang="en-US"/>
              <a:t>Title</a:t>
            </a:r>
            <a:endParaRPr lang="en-GB"/>
          </a:p>
        </p:txBody>
      </p:sp>
    </p:spTree>
    <p:extLst>
      <p:ext uri="{BB962C8B-B14F-4D97-AF65-F5344CB8AC3E}">
        <p14:creationId xmlns:p14="http://schemas.microsoft.com/office/powerpoint/2010/main" val="1494179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A413F-8833-AC37-974F-EC6D717052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01ECA09-C827-2DAA-26FB-F15F91C617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CA5568-1F8B-DC22-942A-22F4521A0AF5}"/>
              </a:ext>
            </a:extLst>
          </p:cNvPr>
          <p:cNvSpPr>
            <a:spLocks noGrp="1"/>
          </p:cNvSpPr>
          <p:nvPr>
            <p:ph type="dt" sz="half" idx="10"/>
          </p:nvPr>
        </p:nvSpPr>
        <p:spPr/>
        <p:txBody>
          <a:bodyPr/>
          <a:lstStyle/>
          <a:p>
            <a:fld id="{520B6695-6C36-4CB4-9F4F-B6E311CF7A27}" type="datetimeFigureOut">
              <a:rPr lang="en-GB" smtClean="0"/>
              <a:t>25/01/2024</a:t>
            </a:fld>
            <a:endParaRPr lang="en-GB"/>
          </a:p>
        </p:txBody>
      </p:sp>
      <p:sp>
        <p:nvSpPr>
          <p:cNvPr id="5" name="Footer Placeholder 4">
            <a:extLst>
              <a:ext uri="{FF2B5EF4-FFF2-40B4-BE49-F238E27FC236}">
                <a16:creationId xmlns:a16="http://schemas.microsoft.com/office/drawing/2014/main" id="{BC6397E6-D74B-6DBE-DBA5-846E4F7F263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8D8FD40-65C4-AF7C-1C39-E3E5F20AEB53}"/>
              </a:ext>
            </a:extLst>
          </p:cNvPr>
          <p:cNvSpPr>
            <a:spLocks noGrp="1"/>
          </p:cNvSpPr>
          <p:nvPr>
            <p:ph type="sldNum" sz="quarter" idx="12"/>
          </p:nvPr>
        </p:nvSpPr>
        <p:spPr/>
        <p:txBody>
          <a:bodyPr/>
          <a:lstStyle/>
          <a:p>
            <a:fld id="{06BBE175-CFCC-49E2-B28E-88D23BC6B491}" type="slidenum">
              <a:rPr lang="en-GB" smtClean="0"/>
              <a:t>‹#›</a:t>
            </a:fld>
            <a:endParaRPr lang="en-GB"/>
          </a:p>
        </p:txBody>
      </p:sp>
    </p:spTree>
    <p:extLst>
      <p:ext uri="{BB962C8B-B14F-4D97-AF65-F5344CB8AC3E}">
        <p14:creationId xmlns:p14="http://schemas.microsoft.com/office/powerpoint/2010/main" val="130732584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4_Section Header">
    <p:spTree>
      <p:nvGrpSpPr>
        <p:cNvPr id="1" name=""/>
        <p:cNvGrpSpPr/>
        <p:nvPr/>
      </p:nvGrpSpPr>
      <p:grpSpPr>
        <a:xfrm>
          <a:off x="0" y="0"/>
          <a:ext cx="0" cy="0"/>
          <a:chOff x="0" y="0"/>
          <a:chExt cx="0" cy="0"/>
        </a:xfrm>
      </p:grpSpPr>
      <p:sp>
        <p:nvSpPr>
          <p:cNvPr id="17" name="Shape 27">
            <a:extLst>
              <a:ext uri="{FF2B5EF4-FFF2-40B4-BE49-F238E27FC236}">
                <a16:creationId xmlns:a16="http://schemas.microsoft.com/office/drawing/2014/main" id="{A46610CD-FA90-4269-934B-2DB48C9D6A44}"/>
              </a:ext>
            </a:extLst>
          </p:cNvPr>
          <p:cNvSpPr txBox="1"/>
          <p:nvPr userDrawn="1"/>
        </p:nvSpPr>
        <p:spPr>
          <a:xfrm>
            <a:off x="0" y="6479600"/>
            <a:ext cx="12192000" cy="378400"/>
          </a:xfrm>
          <a:prstGeom prst="rect">
            <a:avLst/>
          </a:prstGeom>
          <a:noFill/>
          <a:ln>
            <a:noFill/>
          </a:ln>
        </p:spPr>
        <p:txBody>
          <a:bodyPr spcFirstLastPara="1" wrap="square" lIns="121900" tIns="121900" rIns="121900" bIns="121900" anchor="ctr" anchorCtr="0">
            <a:noAutofit/>
          </a:bodyPr>
          <a:lstStyle/>
          <a:p>
            <a:pPr marL="0" lvl="0" indent="0" algn="ctr">
              <a:spcBef>
                <a:spcPts val="0"/>
              </a:spcBef>
              <a:spcAft>
                <a:spcPts val="0"/>
              </a:spcAft>
              <a:buNone/>
            </a:pPr>
            <a:r>
              <a:rPr lang="en-GB" sz="1200" b="0">
                <a:solidFill>
                  <a:srgbClr val="122423"/>
                </a:solidFill>
                <a:latin typeface="Aeonik Light" panose="020B0403030300000000" pitchFamily="34" charset="0"/>
              </a:rPr>
              <a:t>B-SECUR LIMITED PROPRIETARY INFORMATION – STRICTLY CONFIDENTIAL </a:t>
            </a:r>
          </a:p>
        </p:txBody>
      </p:sp>
      <p:sp>
        <p:nvSpPr>
          <p:cNvPr id="6" name="Rectangle 5">
            <a:extLst>
              <a:ext uri="{FF2B5EF4-FFF2-40B4-BE49-F238E27FC236}">
                <a16:creationId xmlns:a16="http://schemas.microsoft.com/office/drawing/2014/main" id="{ED839DD6-201D-497D-BEE7-2F691BD4E386}"/>
              </a:ext>
            </a:extLst>
          </p:cNvPr>
          <p:cNvSpPr/>
          <p:nvPr userDrawn="1"/>
        </p:nvSpPr>
        <p:spPr>
          <a:xfrm>
            <a:off x="10807700" y="6786000"/>
            <a:ext cx="647700" cy="72000"/>
          </a:xfrm>
          <a:prstGeom prst="rect">
            <a:avLst/>
          </a:prstGeom>
          <a:solidFill>
            <a:srgbClr val="FF5B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descr="Logo&#10;&#10;Description automatically generated with medium confidence">
            <a:extLst>
              <a:ext uri="{FF2B5EF4-FFF2-40B4-BE49-F238E27FC236}">
                <a16:creationId xmlns:a16="http://schemas.microsoft.com/office/drawing/2014/main" id="{25A498E4-0889-4E73-96F8-12EFAD45CB8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90793" y="5956300"/>
            <a:ext cx="1602866" cy="901700"/>
          </a:xfrm>
          <a:prstGeom prst="rect">
            <a:avLst/>
          </a:prstGeom>
        </p:spPr>
      </p:pic>
    </p:spTree>
    <p:extLst>
      <p:ext uri="{BB962C8B-B14F-4D97-AF65-F5344CB8AC3E}">
        <p14:creationId xmlns:p14="http://schemas.microsoft.com/office/powerpoint/2010/main" val="2128883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0ABA7-361C-BBA1-5EDF-6AD85EE9858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6D5A730-1465-75E8-DB39-E59FEE4113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F85D33E-4907-9F23-E5A2-AD923EB6663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138BEEB-1FCF-BB5C-556C-B6059B28DF64}"/>
              </a:ext>
            </a:extLst>
          </p:cNvPr>
          <p:cNvSpPr>
            <a:spLocks noGrp="1"/>
          </p:cNvSpPr>
          <p:nvPr>
            <p:ph type="dt" sz="half" idx="10"/>
          </p:nvPr>
        </p:nvSpPr>
        <p:spPr/>
        <p:txBody>
          <a:bodyPr/>
          <a:lstStyle/>
          <a:p>
            <a:fld id="{520B6695-6C36-4CB4-9F4F-B6E311CF7A27}" type="datetimeFigureOut">
              <a:rPr lang="en-GB" smtClean="0"/>
              <a:t>25/01/2024</a:t>
            </a:fld>
            <a:endParaRPr lang="en-GB"/>
          </a:p>
        </p:txBody>
      </p:sp>
      <p:sp>
        <p:nvSpPr>
          <p:cNvPr id="6" name="Footer Placeholder 5">
            <a:extLst>
              <a:ext uri="{FF2B5EF4-FFF2-40B4-BE49-F238E27FC236}">
                <a16:creationId xmlns:a16="http://schemas.microsoft.com/office/drawing/2014/main" id="{185F66E2-AB04-2E3F-162A-793BDFDF9C4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33673D8-C7E5-973E-AD6A-C7581053D60F}"/>
              </a:ext>
            </a:extLst>
          </p:cNvPr>
          <p:cNvSpPr>
            <a:spLocks noGrp="1"/>
          </p:cNvSpPr>
          <p:nvPr>
            <p:ph type="sldNum" sz="quarter" idx="12"/>
          </p:nvPr>
        </p:nvSpPr>
        <p:spPr/>
        <p:txBody>
          <a:bodyPr/>
          <a:lstStyle/>
          <a:p>
            <a:fld id="{06BBE175-CFCC-49E2-B28E-88D23BC6B491}" type="slidenum">
              <a:rPr lang="en-GB" smtClean="0"/>
              <a:t>‹#›</a:t>
            </a:fld>
            <a:endParaRPr lang="en-GB"/>
          </a:p>
        </p:txBody>
      </p:sp>
    </p:spTree>
    <p:extLst>
      <p:ext uri="{BB962C8B-B14F-4D97-AF65-F5344CB8AC3E}">
        <p14:creationId xmlns:p14="http://schemas.microsoft.com/office/powerpoint/2010/main" val="13584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C533A-8C31-113A-3209-1762A27134F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7272A26-2246-132D-F86C-9591635B6D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B44A08-0BE5-A8BC-4B6A-504D6AF5AC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D97D873-599F-CA22-E7FB-05B7170939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19F529-3CAC-F7D3-0DDB-D5D7A7C9C6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8E1AE1C-1507-F280-4C76-CB2B4C3EF9F4}"/>
              </a:ext>
            </a:extLst>
          </p:cNvPr>
          <p:cNvSpPr>
            <a:spLocks noGrp="1"/>
          </p:cNvSpPr>
          <p:nvPr>
            <p:ph type="dt" sz="half" idx="10"/>
          </p:nvPr>
        </p:nvSpPr>
        <p:spPr/>
        <p:txBody>
          <a:bodyPr/>
          <a:lstStyle/>
          <a:p>
            <a:fld id="{520B6695-6C36-4CB4-9F4F-B6E311CF7A27}" type="datetimeFigureOut">
              <a:rPr lang="en-GB" smtClean="0"/>
              <a:t>25/01/2024</a:t>
            </a:fld>
            <a:endParaRPr lang="en-GB"/>
          </a:p>
        </p:txBody>
      </p:sp>
      <p:sp>
        <p:nvSpPr>
          <p:cNvPr id="8" name="Footer Placeholder 7">
            <a:extLst>
              <a:ext uri="{FF2B5EF4-FFF2-40B4-BE49-F238E27FC236}">
                <a16:creationId xmlns:a16="http://schemas.microsoft.com/office/drawing/2014/main" id="{9A156321-3D5E-09E9-8D8A-B30063F6A08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3C43CD1-CBF0-C4E5-5E18-42EB7EDC2E0D}"/>
              </a:ext>
            </a:extLst>
          </p:cNvPr>
          <p:cNvSpPr>
            <a:spLocks noGrp="1"/>
          </p:cNvSpPr>
          <p:nvPr>
            <p:ph type="sldNum" sz="quarter" idx="12"/>
          </p:nvPr>
        </p:nvSpPr>
        <p:spPr/>
        <p:txBody>
          <a:bodyPr/>
          <a:lstStyle/>
          <a:p>
            <a:fld id="{06BBE175-CFCC-49E2-B28E-88D23BC6B491}" type="slidenum">
              <a:rPr lang="en-GB" smtClean="0"/>
              <a:t>‹#›</a:t>
            </a:fld>
            <a:endParaRPr lang="en-GB"/>
          </a:p>
        </p:txBody>
      </p:sp>
    </p:spTree>
    <p:extLst>
      <p:ext uri="{BB962C8B-B14F-4D97-AF65-F5344CB8AC3E}">
        <p14:creationId xmlns:p14="http://schemas.microsoft.com/office/powerpoint/2010/main" val="342401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DA442-A72A-7240-DA86-713D6E54493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5729131-DB1F-E466-2AA3-A066EF08C44E}"/>
              </a:ext>
            </a:extLst>
          </p:cNvPr>
          <p:cNvSpPr>
            <a:spLocks noGrp="1"/>
          </p:cNvSpPr>
          <p:nvPr>
            <p:ph type="dt" sz="half" idx="10"/>
          </p:nvPr>
        </p:nvSpPr>
        <p:spPr/>
        <p:txBody>
          <a:bodyPr/>
          <a:lstStyle/>
          <a:p>
            <a:fld id="{520B6695-6C36-4CB4-9F4F-B6E311CF7A27}" type="datetimeFigureOut">
              <a:rPr lang="en-GB" smtClean="0"/>
              <a:t>25/01/2024</a:t>
            </a:fld>
            <a:endParaRPr lang="en-GB"/>
          </a:p>
        </p:txBody>
      </p:sp>
      <p:sp>
        <p:nvSpPr>
          <p:cNvPr id="4" name="Footer Placeholder 3">
            <a:extLst>
              <a:ext uri="{FF2B5EF4-FFF2-40B4-BE49-F238E27FC236}">
                <a16:creationId xmlns:a16="http://schemas.microsoft.com/office/drawing/2014/main" id="{58F7FD92-D6A2-3550-5749-8F250166BDE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1644AA2-DDCA-D394-AF3E-47579183252E}"/>
              </a:ext>
            </a:extLst>
          </p:cNvPr>
          <p:cNvSpPr>
            <a:spLocks noGrp="1"/>
          </p:cNvSpPr>
          <p:nvPr>
            <p:ph type="sldNum" sz="quarter" idx="12"/>
          </p:nvPr>
        </p:nvSpPr>
        <p:spPr/>
        <p:txBody>
          <a:bodyPr/>
          <a:lstStyle/>
          <a:p>
            <a:fld id="{06BBE175-CFCC-49E2-B28E-88D23BC6B491}" type="slidenum">
              <a:rPr lang="en-GB" smtClean="0"/>
              <a:t>‹#›</a:t>
            </a:fld>
            <a:endParaRPr lang="en-GB"/>
          </a:p>
        </p:txBody>
      </p:sp>
    </p:spTree>
    <p:extLst>
      <p:ext uri="{BB962C8B-B14F-4D97-AF65-F5344CB8AC3E}">
        <p14:creationId xmlns:p14="http://schemas.microsoft.com/office/powerpoint/2010/main" val="714898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F7793B-98C5-675E-86FF-CDB5AA0A99F6}"/>
              </a:ext>
            </a:extLst>
          </p:cNvPr>
          <p:cNvSpPr>
            <a:spLocks noGrp="1"/>
          </p:cNvSpPr>
          <p:nvPr>
            <p:ph type="dt" sz="half" idx="10"/>
          </p:nvPr>
        </p:nvSpPr>
        <p:spPr/>
        <p:txBody>
          <a:bodyPr/>
          <a:lstStyle/>
          <a:p>
            <a:fld id="{520B6695-6C36-4CB4-9F4F-B6E311CF7A27}" type="datetimeFigureOut">
              <a:rPr lang="en-GB" smtClean="0"/>
              <a:t>25/01/2024</a:t>
            </a:fld>
            <a:endParaRPr lang="en-GB"/>
          </a:p>
        </p:txBody>
      </p:sp>
      <p:sp>
        <p:nvSpPr>
          <p:cNvPr id="3" name="Footer Placeholder 2">
            <a:extLst>
              <a:ext uri="{FF2B5EF4-FFF2-40B4-BE49-F238E27FC236}">
                <a16:creationId xmlns:a16="http://schemas.microsoft.com/office/drawing/2014/main" id="{26355E6A-DA51-EA16-FBA7-D48EE4A4B5D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D56FAD0-7BD7-6A64-C755-E8460D3B1982}"/>
              </a:ext>
            </a:extLst>
          </p:cNvPr>
          <p:cNvSpPr>
            <a:spLocks noGrp="1"/>
          </p:cNvSpPr>
          <p:nvPr>
            <p:ph type="sldNum" sz="quarter" idx="12"/>
          </p:nvPr>
        </p:nvSpPr>
        <p:spPr/>
        <p:txBody>
          <a:bodyPr/>
          <a:lstStyle/>
          <a:p>
            <a:fld id="{06BBE175-CFCC-49E2-B28E-88D23BC6B491}" type="slidenum">
              <a:rPr lang="en-GB" smtClean="0"/>
              <a:t>‹#›</a:t>
            </a:fld>
            <a:endParaRPr lang="en-GB"/>
          </a:p>
        </p:txBody>
      </p:sp>
    </p:spTree>
    <p:extLst>
      <p:ext uri="{BB962C8B-B14F-4D97-AF65-F5344CB8AC3E}">
        <p14:creationId xmlns:p14="http://schemas.microsoft.com/office/powerpoint/2010/main" val="2656923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39547-8CAF-98D7-3699-A3E96E2550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31EED2D-061F-BBC6-3300-B8BA7E0DC4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6E417B8-F464-4CF5-DDE1-C8C880CA09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E1A484-99B7-B8D9-8A2E-3EF7E16F1765}"/>
              </a:ext>
            </a:extLst>
          </p:cNvPr>
          <p:cNvSpPr>
            <a:spLocks noGrp="1"/>
          </p:cNvSpPr>
          <p:nvPr>
            <p:ph type="dt" sz="half" idx="10"/>
          </p:nvPr>
        </p:nvSpPr>
        <p:spPr/>
        <p:txBody>
          <a:bodyPr/>
          <a:lstStyle/>
          <a:p>
            <a:fld id="{520B6695-6C36-4CB4-9F4F-B6E311CF7A27}" type="datetimeFigureOut">
              <a:rPr lang="en-GB" smtClean="0"/>
              <a:t>25/01/2024</a:t>
            </a:fld>
            <a:endParaRPr lang="en-GB"/>
          </a:p>
        </p:txBody>
      </p:sp>
      <p:sp>
        <p:nvSpPr>
          <p:cNvPr id="6" name="Footer Placeholder 5">
            <a:extLst>
              <a:ext uri="{FF2B5EF4-FFF2-40B4-BE49-F238E27FC236}">
                <a16:creationId xmlns:a16="http://schemas.microsoft.com/office/drawing/2014/main" id="{49495C6A-89E0-A6AE-F0C2-F8DA976B79A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CE2CF12-B890-30F0-2956-222ED2DCE6B0}"/>
              </a:ext>
            </a:extLst>
          </p:cNvPr>
          <p:cNvSpPr>
            <a:spLocks noGrp="1"/>
          </p:cNvSpPr>
          <p:nvPr>
            <p:ph type="sldNum" sz="quarter" idx="12"/>
          </p:nvPr>
        </p:nvSpPr>
        <p:spPr/>
        <p:txBody>
          <a:bodyPr/>
          <a:lstStyle/>
          <a:p>
            <a:fld id="{06BBE175-CFCC-49E2-B28E-88D23BC6B491}" type="slidenum">
              <a:rPr lang="en-GB" smtClean="0"/>
              <a:t>‹#›</a:t>
            </a:fld>
            <a:endParaRPr lang="en-GB"/>
          </a:p>
        </p:txBody>
      </p:sp>
    </p:spTree>
    <p:extLst>
      <p:ext uri="{BB962C8B-B14F-4D97-AF65-F5344CB8AC3E}">
        <p14:creationId xmlns:p14="http://schemas.microsoft.com/office/powerpoint/2010/main" val="2690004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A55CF-61B8-DA74-D63C-304AFD7A54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469B10E-02C1-AF2C-90CB-2C796B95EF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1345AAB-B844-182D-5002-E4EAEBEA80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7786A5-333E-61D1-F8E4-BC7AE8686C56}"/>
              </a:ext>
            </a:extLst>
          </p:cNvPr>
          <p:cNvSpPr>
            <a:spLocks noGrp="1"/>
          </p:cNvSpPr>
          <p:nvPr>
            <p:ph type="dt" sz="half" idx="10"/>
          </p:nvPr>
        </p:nvSpPr>
        <p:spPr/>
        <p:txBody>
          <a:bodyPr/>
          <a:lstStyle/>
          <a:p>
            <a:fld id="{520B6695-6C36-4CB4-9F4F-B6E311CF7A27}" type="datetimeFigureOut">
              <a:rPr lang="en-GB" smtClean="0"/>
              <a:t>25/01/2024</a:t>
            </a:fld>
            <a:endParaRPr lang="en-GB"/>
          </a:p>
        </p:txBody>
      </p:sp>
      <p:sp>
        <p:nvSpPr>
          <p:cNvPr id="6" name="Footer Placeholder 5">
            <a:extLst>
              <a:ext uri="{FF2B5EF4-FFF2-40B4-BE49-F238E27FC236}">
                <a16:creationId xmlns:a16="http://schemas.microsoft.com/office/drawing/2014/main" id="{72A4B51B-CFDB-5E0B-9CA0-7EE9461B7B3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384429F-54E3-D39D-02AF-B43AC773E003}"/>
              </a:ext>
            </a:extLst>
          </p:cNvPr>
          <p:cNvSpPr>
            <a:spLocks noGrp="1"/>
          </p:cNvSpPr>
          <p:nvPr>
            <p:ph type="sldNum" sz="quarter" idx="12"/>
          </p:nvPr>
        </p:nvSpPr>
        <p:spPr/>
        <p:txBody>
          <a:bodyPr/>
          <a:lstStyle/>
          <a:p>
            <a:fld id="{06BBE175-CFCC-49E2-B28E-88D23BC6B491}" type="slidenum">
              <a:rPr lang="en-GB" smtClean="0"/>
              <a:t>‹#›</a:t>
            </a:fld>
            <a:endParaRPr lang="en-GB"/>
          </a:p>
        </p:txBody>
      </p:sp>
    </p:spTree>
    <p:extLst>
      <p:ext uri="{BB962C8B-B14F-4D97-AF65-F5344CB8AC3E}">
        <p14:creationId xmlns:p14="http://schemas.microsoft.com/office/powerpoint/2010/main" val="3171550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281E2C-A8C3-CC88-B704-E41CBBD5BB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06265BC-6DAC-F69A-29E0-147274E7B2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07E2455-37DD-3B5F-2D5A-0DBDF3FE3C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0B6695-6C36-4CB4-9F4F-B6E311CF7A27}" type="datetimeFigureOut">
              <a:rPr lang="en-GB" smtClean="0"/>
              <a:t>25/01/2024</a:t>
            </a:fld>
            <a:endParaRPr lang="en-GB"/>
          </a:p>
        </p:txBody>
      </p:sp>
      <p:sp>
        <p:nvSpPr>
          <p:cNvPr id="5" name="Footer Placeholder 4">
            <a:extLst>
              <a:ext uri="{FF2B5EF4-FFF2-40B4-BE49-F238E27FC236}">
                <a16:creationId xmlns:a16="http://schemas.microsoft.com/office/drawing/2014/main" id="{87CB8563-A4BA-7C7E-A031-41E2975C4F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A56ABF9-343C-4BC4-D96E-7DFA362442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BBE175-CFCC-49E2-B28E-88D23BC6B491}" type="slidenum">
              <a:rPr lang="en-GB" smtClean="0"/>
              <a:t>‹#›</a:t>
            </a:fld>
            <a:endParaRPr lang="en-GB"/>
          </a:p>
        </p:txBody>
      </p:sp>
    </p:spTree>
    <p:extLst>
      <p:ext uri="{BB962C8B-B14F-4D97-AF65-F5344CB8AC3E}">
        <p14:creationId xmlns:p14="http://schemas.microsoft.com/office/powerpoint/2010/main" val="38122666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6B906AC-4F14-894C-8F06-CF3DF63BBC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Placeholder 1">
            <a:extLst>
              <a:ext uri="{FF2B5EF4-FFF2-40B4-BE49-F238E27FC236}">
                <a16:creationId xmlns:a16="http://schemas.microsoft.com/office/drawing/2014/main" id="{9196B7BA-B902-7383-FFDB-A4AAB3B685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Tree>
    <p:extLst>
      <p:ext uri="{BB962C8B-B14F-4D97-AF65-F5344CB8AC3E}">
        <p14:creationId xmlns:p14="http://schemas.microsoft.com/office/powerpoint/2010/main" val="15796602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txStyles>
    <p:titleStyle>
      <a:lvl1pPr algn="l" defTabSz="914400" rtl="0" eaLnBrk="1" latinLnBrk="0" hangingPunct="1">
        <a:lnSpc>
          <a:spcPct val="90000"/>
        </a:lnSpc>
        <a:spcBef>
          <a:spcPct val="0"/>
        </a:spcBef>
        <a:buNone/>
        <a:defRPr sz="4400" kern="1200">
          <a:solidFill>
            <a:srgbClr val="122423"/>
          </a:solidFill>
          <a:latin typeface="Aeonik" panose="020B0503030300000000" pitchFamily="34" charset="0"/>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rgbClr val="122423"/>
          </a:solidFill>
          <a:latin typeface="Aeonik" panose="020B0503030300000000" pitchFamily="34" charset="0"/>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rgbClr val="122423"/>
          </a:solidFill>
          <a:latin typeface="Aeonik" panose="020B0503030300000000" pitchFamily="34" charset="0"/>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rgbClr val="122423"/>
          </a:solidFill>
          <a:latin typeface="Aeonik" panose="020B0503030300000000" pitchFamily="34" charset="0"/>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rgbClr val="122423"/>
          </a:solidFill>
          <a:latin typeface="Aeonik" panose="020B0503030300000000" pitchFamily="34" charset="0"/>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rgbClr val="122423"/>
          </a:solidFill>
          <a:latin typeface="Aeonik" panose="020B0503030300000000"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30.png"/><Relationship Id="rId4" Type="http://schemas.openxmlformats.org/officeDocument/2006/relationships/image" Target="../media/image90.png"/></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0E96C-3EFC-0B13-61A5-16ADF8ACFA69}"/>
              </a:ext>
            </a:extLst>
          </p:cNvPr>
          <p:cNvSpPr>
            <a:spLocks noGrp="1"/>
          </p:cNvSpPr>
          <p:nvPr>
            <p:ph type="ctrTitle"/>
          </p:nvPr>
        </p:nvSpPr>
        <p:spPr>
          <a:xfrm>
            <a:off x="2293930" y="1554494"/>
            <a:ext cx="9144000" cy="1713858"/>
          </a:xfrm>
        </p:spPr>
        <p:txBody>
          <a:bodyPr>
            <a:normAutofit fontScale="90000"/>
          </a:bodyPr>
          <a:lstStyle/>
          <a:p>
            <a:r>
              <a:rPr lang="en-GB" b="1" dirty="0"/>
              <a:t>Improved Electrode Motion Artefact Denoising in ECG Using Convolutional Neural Networks and a Custom Loss Function</a:t>
            </a:r>
            <a:endParaRPr lang="en-GB" dirty="0"/>
          </a:p>
        </p:txBody>
      </p:sp>
      <p:sp>
        <p:nvSpPr>
          <p:cNvPr id="3" name="Subtitle 2">
            <a:extLst>
              <a:ext uri="{FF2B5EF4-FFF2-40B4-BE49-F238E27FC236}">
                <a16:creationId xmlns:a16="http://schemas.microsoft.com/office/drawing/2014/main" id="{EE88AA91-67B4-2287-AC7B-1B0C476B0C06}"/>
              </a:ext>
            </a:extLst>
          </p:cNvPr>
          <p:cNvSpPr>
            <a:spLocks noGrp="1"/>
          </p:cNvSpPr>
          <p:nvPr>
            <p:ph type="subTitle" idx="1"/>
          </p:nvPr>
        </p:nvSpPr>
        <p:spPr/>
        <p:txBody>
          <a:bodyPr/>
          <a:lstStyle/>
          <a:p>
            <a:r>
              <a:rPr lang="en-GB" dirty="0"/>
              <a:t>Ben Russell</a:t>
            </a:r>
          </a:p>
        </p:txBody>
      </p:sp>
    </p:spTree>
    <p:extLst>
      <p:ext uri="{BB962C8B-B14F-4D97-AF65-F5344CB8AC3E}">
        <p14:creationId xmlns:p14="http://schemas.microsoft.com/office/powerpoint/2010/main" val="17611809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35D0F-1B8A-8475-B001-19178141278E}"/>
              </a:ext>
            </a:extLst>
          </p:cNvPr>
          <p:cNvSpPr>
            <a:spLocks noGrp="1"/>
          </p:cNvSpPr>
          <p:nvPr>
            <p:ph type="title"/>
          </p:nvPr>
        </p:nvSpPr>
        <p:spPr/>
        <p:txBody>
          <a:bodyPr/>
          <a:lstStyle/>
          <a:p>
            <a:r>
              <a:rPr lang="en-GB" dirty="0"/>
              <a:t>Methodology (Evaluation)</a:t>
            </a:r>
          </a:p>
        </p:txBody>
      </p:sp>
      <p:sp>
        <p:nvSpPr>
          <p:cNvPr id="3" name="Content Placeholder 2">
            <a:extLst>
              <a:ext uri="{FF2B5EF4-FFF2-40B4-BE49-F238E27FC236}">
                <a16:creationId xmlns:a16="http://schemas.microsoft.com/office/drawing/2014/main" id="{4ECDA768-A1A8-C24A-FA6D-80AF5E66A471}"/>
              </a:ext>
            </a:extLst>
          </p:cNvPr>
          <p:cNvSpPr>
            <a:spLocks noGrp="1"/>
          </p:cNvSpPr>
          <p:nvPr>
            <p:ph idx="1"/>
          </p:nvPr>
        </p:nvSpPr>
        <p:spPr/>
        <p:txBody>
          <a:bodyPr/>
          <a:lstStyle/>
          <a:p>
            <a:r>
              <a:rPr lang="en-GB" dirty="0"/>
              <a:t>A few different metrics are used to evaluate performance:</a:t>
            </a:r>
          </a:p>
          <a:p>
            <a:endParaRPr lang="en-GB" dirty="0"/>
          </a:p>
        </p:txBody>
      </p:sp>
      <p:graphicFrame>
        <p:nvGraphicFramePr>
          <p:cNvPr id="4" name="Table 3">
            <a:extLst>
              <a:ext uri="{FF2B5EF4-FFF2-40B4-BE49-F238E27FC236}">
                <a16:creationId xmlns:a16="http://schemas.microsoft.com/office/drawing/2014/main" id="{5A2B531F-0A61-EC62-92A4-6F3D6BDDB576}"/>
              </a:ext>
            </a:extLst>
          </p:cNvPr>
          <p:cNvGraphicFramePr>
            <a:graphicFrameLocks noGrp="1"/>
          </p:cNvGraphicFramePr>
          <p:nvPr>
            <p:extLst>
              <p:ext uri="{D42A27DB-BD31-4B8C-83A1-F6EECF244321}">
                <p14:modId xmlns:p14="http://schemas.microsoft.com/office/powerpoint/2010/main" val="2451582851"/>
              </p:ext>
            </p:extLst>
          </p:nvPr>
        </p:nvGraphicFramePr>
        <p:xfrm>
          <a:off x="2230120" y="2584276"/>
          <a:ext cx="8128000" cy="3032760"/>
        </p:xfrm>
        <a:graphic>
          <a:graphicData uri="http://schemas.openxmlformats.org/drawingml/2006/table">
            <a:tbl>
              <a:tblPr firstRow="1" bandRow="1">
                <a:tableStyleId>{073A0DAA-6AF3-43AB-8588-CEC1D06C72B9}</a:tableStyleId>
              </a:tblPr>
              <a:tblGrid>
                <a:gridCol w="4064000">
                  <a:extLst>
                    <a:ext uri="{9D8B030D-6E8A-4147-A177-3AD203B41FA5}">
                      <a16:colId xmlns:a16="http://schemas.microsoft.com/office/drawing/2014/main" val="3493443910"/>
                    </a:ext>
                  </a:extLst>
                </a:gridCol>
                <a:gridCol w="4064000">
                  <a:extLst>
                    <a:ext uri="{9D8B030D-6E8A-4147-A177-3AD203B41FA5}">
                      <a16:colId xmlns:a16="http://schemas.microsoft.com/office/drawing/2014/main" val="3250668410"/>
                    </a:ext>
                  </a:extLst>
                </a:gridCol>
              </a:tblGrid>
              <a:tr h="370840">
                <a:tc>
                  <a:txBody>
                    <a:bodyPr/>
                    <a:lstStyle/>
                    <a:p>
                      <a:pPr algn="ctr"/>
                      <a:r>
                        <a:rPr lang="en-GB" dirty="0"/>
                        <a:t>Performance Metric</a:t>
                      </a:r>
                    </a:p>
                  </a:txBody>
                  <a:tcPr/>
                </a:tc>
                <a:tc>
                  <a:txBody>
                    <a:bodyPr/>
                    <a:lstStyle/>
                    <a:p>
                      <a:pPr algn="ctr"/>
                      <a:r>
                        <a:rPr lang="en-GB" dirty="0"/>
                        <a:t>Description</a:t>
                      </a:r>
                    </a:p>
                  </a:txBody>
                  <a:tcPr/>
                </a:tc>
                <a:extLst>
                  <a:ext uri="{0D108BD9-81ED-4DB2-BD59-A6C34878D82A}">
                    <a16:rowId xmlns:a16="http://schemas.microsoft.com/office/drawing/2014/main" val="1129164435"/>
                  </a:ext>
                </a:extLst>
              </a:tr>
              <a:tr h="370840">
                <a:tc>
                  <a:txBody>
                    <a:bodyPr/>
                    <a:lstStyle/>
                    <a:p>
                      <a:pPr algn="ctr"/>
                      <a:r>
                        <a:rPr lang="en-GB" dirty="0"/>
                        <a:t>SNR Improvement</a:t>
                      </a:r>
                    </a:p>
                  </a:txBody>
                  <a:tcPr/>
                </a:tc>
                <a:tc>
                  <a:txBody>
                    <a:bodyPr/>
                    <a:lstStyle/>
                    <a:p>
                      <a:pPr algn="ctr"/>
                      <a:r>
                        <a:rPr lang="en-GB" dirty="0"/>
                        <a:t>The absolute difference in the SNR before and after denoising.</a:t>
                      </a:r>
                    </a:p>
                  </a:txBody>
                  <a:tcPr/>
                </a:tc>
                <a:extLst>
                  <a:ext uri="{0D108BD9-81ED-4DB2-BD59-A6C34878D82A}">
                    <a16:rowId xmlns:a16="http://schemas.microsoft.com/office/drawing/2014/main" val="1533155018"/>
                  </a:ext>
                </a:extLst>
              </a:tr>
              <a:tr h="370840">
                <a:tc>
                  <a:txBody>
                    <a:bodyPr/>
                    <a:lstStyle/>
                    <a:p>
                      <a:pPr algn="ctr"/>
                      <a:r>
                        <a:rPr lang="en-GB" dirty="0"/>
                        <a:t>HR Error Prediction</a:t>
                      </a:r>
                    </a:p>
                  </a:txBody>
                  <a:tcPr/>
                </a:tc>
                <a:tc>
                  <a:txBody>
                    <a:bodyPr/>
                    <a:lstStyle/>
                    <a:p>
                      <a:pPr algn="ctr"/>
                      <a:r>
                        <a:rPr lang="en-GB" dirty="0"/>
                        <a:t>The error in HR between the signal and ground truth.</a:t>
                      </a:r>
                    </a:p>
                  </a:txBody>
                  <a:tcPr/>
                </a:tc>
                <a:extLst>
                  <a:ext uri="{0D108BD9-81ED-4DB2-BD59-A6C34878D82A}">
                    <a16:rowId xmlns:a16="http://schemas.microsoft.com/office/drawing/2014/main" val="3553726096"/>
                  </a:ext>
                </a:extLst>
              </a:tr>
              <a:tr h="370840">
                <a:tc>
                  <a:txBody>
                    <a:bodyPr/>
                    <a:lstStyle/>
                    <a:p>
                      <a:pPr algn="ctr"/>
                      <a:r>
                        <a:rPr lang="en-GB" dirty="0"/>
                        <a:t>IBI</a:t>
                      </a:r>
                    </a:p>
                  </a:txBody>
                  <a:tcPr/>
                </a:tc>
                <a:tc>
                  <a:txBody>
                    <a:bodyPr/>
                    <a:lstStyle/>
                    <a:p>
                      <a:pPr algn="ctr"/>
                      <a:r>
                        <a:rPr lang="en-GB" dirty="0"/>
                        <a:t>Essentially the R-R series.</a:t>
                      </a:r>
                    </a:p>
                  </a:txBody>
                  <a:tcPr/>
                </a:tc>
                <a:extLst>
                  <a:ext uri="{0D108BD9-81ED-4DB2-BD59-A6C34878D82A}">
                    <a16:rowId xmlns:a16="http://schemas.microsoft.com/office/drawing/2014/main" val="3228794704"/>
                  </a:ext>
                </a:extLst>
              </a:tr>
              <a:tr h="370840">
                <a:tc>
                  <a:txBody>
                    <a:bodyPr/>
                    <a:lstStyle/>
                    <a:p>
                      <a:pPr algn="ctr"/>
                      <a:r>
                        <a:rPr lang="en-GB" dirty="0"/>
                        <a:t>HRV</a:t>
                      </a:r>
                    </a:p>
                  </a:txBody>
                  <a:tcPr/>
                </a:tc>
                <a:tc>
                  <a:txBody>
                    <a:bodyPr/>
                    <a:lstStyle/>
                    <a:p>
                      <a:pPr algn="ctr"/>
                      <a:r>
                        <a:rPr lang="en-GB" dirty="0"/>
                        <a:t>Heart Rate variability in the noisy signal and denoised signal.</a:t>
                      </a:r>
                    </a:p>
                  </a:txBody>
                  <a:tcPr/>
                </a:tc>
                <a:extLst>
                  <a:ext uri="{0D108BD9-81ED-4DB2-BD59-A6C34878D82A}">
                    <a16:rowId xmlns:a16="http://schemas.microsoft.com/office/drawing/2014/main" val="1198474208"/>
                  </a:ext>
                </a:extLst>
              </a:tr>
              <a:tr h="370840">
                <a:tc>
                  <a:txBody>
                    <a:bodyPr/>
                    <a:lstStyle/>
                    <a:p>
                      <a:pPr algn="ctr"/>
                      <a:r>
                        <a:rPr lang="en-GB" dirty="0"/>
                        <a:t>Qualitative Evaluation</a:t>
                      </a:r>
                    </a:p>
                  </a:txBody>
                  <a:tcPr/>
                </a:tc>
                <a:tc>
                  <a:txBody>
                    <a:bodyPr/>
                    <a:lstStyle/>
                    <a:p>
                      <a:pPr algn="ctr"/>
                      <a:r>
                        <a:rPr lang="en-GB" dirty="0"/>
                        <a:t>Visual Inspection of the time series.</a:t>
                      </a:r>
                    </a:p>
                  </a:txBody>
                  <a:tcPr/>
                </a:tc>
                <a:extLst>
                  <a:ext uri="{0D108BD9-81ED-4DB2-BD59-A6C34878D82A}">
                    <a16:rowId xmlns:a16="http://schemas.microsoft.com/office/drawing/2014/main" val="1224712376"/>
                  </a:ext>
                </a:extLst>
              </a:tr>
            </a:tbl>
          </a:graphicData>
        </a:graphic>
      </p:graphicFrame>
    </p:spTree>
    <p:extLst>
      <p:ext uri="{BB962C8B-B14F-4D97-AF65-F5344CB8AC3E}">
        <p14:creationId xmlns:p14="http://schemas.microsoft.com/office/powerpoint/2010/main" val="2898337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8D6FD-D71F-716D-7787-DABBEC6087E9}"/>
              </a:ext>
            </a:extLst>
          </p:cNvPr>
          <p:cNvSpPr>
            <a:spLocks noGrp="1"/>
          </p:cNvSpPr>
          <p:nvPr>
            <p:ph type="title"/>
          </p:nvPr>
        </p:nvSpPr>
        <p:spPr/>
        <p:txBody>
          <a:bodyPr/>
          <a:lstStyle/>
          <a:p>
            <a:r>
              <a:rPr lang="en-GB" u="sng" dirty="0"/>
              <a:t>Results</a:t>
            </a:r>
          </a:p>
        </p:txBody>
      </p:sp>
      <p:pic>
        <p:nvPicPr>
          <p:cNvPr id="5" name="Content Placeholder 4">
            <a:extLst>
              <a:ext uri="{FF2B5EF4-FFF2-40B4-BE49-F238E27FC236}">
                <a16:creationId xmlns:a16="http://schemas.microsoft.com/office/drawing/2014/main" id="{75F6A828-00AA-B647-FACC-D7B137563679}"/>
              </a:ext>
            </a:extLst>
          </p:cNvPr>
          <p:cNvPicPr>
            <a:picLocks noGrp="1" noChangeAspect="1"/>
          </p:cNvPicPr>
          <p:nvPr>
            <p:ph idx="1"/>
          </p:nvPr>
        </p:nvPicPr>
        <p:blipFill>
          <a:blip r:embed="rId2"/>
          <a:stretch>
            <a:fillRect/>
          </a:stretch>
        </p:blipFill>
        <p:spPr>
          <a:xfrm>
            <a:off x="838200" y="1658641"/>
            <a:ext cx="4733925" cy="3838575"/>
          </a:xfrm>
        </p:spPr>
      </p:pic>
      <p:pic>
        <p:nvPicPr>
          <p:cNvPr id="7" name="Picture 6">
            <a:extLst>
              <a:ext uri="{FF2B5EF4-FFF2-40B4-BE49-F238E27FC236}">
                <a16:creationId xmlns:a16="http://schemas.microsoft.com/office/drawing/2014/main" id="{E37F4292-EE00-B7CA-BCE9-F37638FD988B}"/>
              </a:ext>
            </a:extLst>
          </p:cNvPr>
          <p:cNvPicPr>
            <a:picLocks noChangeAspect="1"/>
          </p:cNvPicPr>
          <p:nvPr/>
        </p:nvPicPr>
        <p:blipFill>
          <a:blip r:embed="rId3"/>
          <a:stretch>
            <a:fillRect/>
          </a:stretch>
        </p:blipFill>
        <p:spPr>
          <a:xfrm>
            <a:off x="838200" y="5658073"/>
            <a:ext cx="4762500" cy="647700"/>
          </a:xfrm>
          <a:prstGeom prst="rect">
            <a:avLst/>
          </a:prstGeom>
        </p:spPr>
      </p:pic>
      <p:pic>
        <p:nvPicPr>
          <p:cNvPr id="9" name="Picture 8">
            <a:extLst>
              <a:ext uri="{FF2B5EF4-FFF2-40B4-BE49-F238E27FC236}">
                <a16:creationId xmlns:a16="http://schemas.microsoft.com/office/drawing/2014/main" id="{0F94D823-DC9D-3B0B-329B-19889C1E6A52}"/>
              </a:ext>
            </a:extLst>
          </p:cNvPr>
          <p:cNvPicPr>
            <a:picLocks noChangeAspect="1"/>
          </p:cNvPicPr>
          <p:nvPr/>
        </p:nvPicPr>
        <p:blipFill>
          <a:blip r:embed="rId4"/>
          <a:stretch>
            <a:fillRect/>
          </a:stretch>
        </p:blipFill>
        <p:spPr>
          <a:xfrm>
            <a:off x="6619877" y="1224345"/>
            <a:ext cx="4050395" cy="2450035"/>
          </a:xfrm>
          <a:prstGeom prst="rect">
            <a:avLst/>
          </a:prstGeom>
        </p:spPr>
      </p:pic>
      <p:pic>
        <p:nvPicPr>
          <p:cNvPr id="11" name="Picture 10">
            <a:extLst>
              <a:ext uri="{FF2B5EF4-FFF2-40B4-BE49-F238E27FC236}">
                <a16:creationId xmlns:a16="http://schemas.microsoft.com/office/drawing/2014/main" id="{332A2F2A-5983-7F46-006D-AE0FB38E892E}"/>
              </a:ext>
            </a:extLst>
          </p:cNvPr>
          <p:cNvPicPr>
            <a:picLocks noChangeAspect="1"/>
          </p:cNvPicPr>
          <p:nvPr/>
        </p:nvPicPr>
        <p:blipFill>
          <a:blip r:embed="rId5"/>
          <a:stretch>
            <a:fillRect/>
          </a:stretch>
        </p:blipFill>
        <p:spPr>
          <a:xfrm>
            <a:off x="6499633" y="3726603"/>
            <a:ext cx="4170639" cy="2632715"/>
          </a:xfrm>
          <a:prstGeom prst="rect">
            <a:avLst/>
          </a:prstGeom>
        </p:spPr>
      </p:pic>
    </p:spTree>
    <p:extLst>
      <p:ext uri="{BB962C8B-B14F-4D97-AF65-F5344CB8AC3E}">
        <p14:creationId xmlns:p14="http://schemas.microsoft.com/office/powerpoint/2010/main" val="517438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E902C-372F-2F2C-2C26-E7912A1AEAAF}"/>
              </a:ext>
            </a:extLst>
          </p:cNvPr>
          <p:cNvSpPr>
            <a:spLocks noGrp="1"/>
          </p:cNvSpPr>
          <p:nvPr>
            <p:ph type="title"/>
          </p:nvPr>
        </p:nvSpPr>
        <p:spPr/>
        <p:txBody>
          <a:bodyPr/>
          <a:lstStyle/>
          <a:p>
            <a:r>
              <a:rPr lang="en-GB" b="1" u="sng" dirty="0"/>
              <a:t>Results</a:t>
            </a:r>
          </a:p>
        </p:txBody>
      </p:sp>
      <p:sp>
        <p:nvSpPr>
          <p:cNvPr id="3" name="Content Placeholder 2">
            <a:extLst>
              <a:ext uri="{FF2B5EF4-FFF2-40B4-BE49-F238E27FC236}">
                <a16:creationId xmlns:a16="http://schemas.microsoft.com/office/drawing/2014/main" id="{D38DFA41-65F0-A453-180E-D812F39B4CFE}"/>
              </a:ext>
            </a:extLst>
          </p:cNvPr>
          <p:cNvSpPr>
            <a:spLocks noGrp="1"/>
          </p:cNvSpPr>
          <p:nvPr>
            <p:ph idx="1"/>
          </p:nvPr>
        </p:nvSpPr>
        <p:spPr/>
        <p:txBody>
          <a:bodyPr/>
          <a:lstStyle/>
          <a:p>
            <a:r>
              <a:rPr lang="en-GB" dirty="0"/>
              <a:t>Experiment was repeated for a less complex model</a:t>
            </a:r>
          </a:p>
          <a:p>
            <a:pPr lvl="1"/>
            <a:r>
              <a:rPr lang="en-GB" dirty="0"/>
              <a:t>1562 trainable parameters rather than 2,322,180 trainable parameters.</a:t>
            </a:r>
          </a:p>
          <a:p>
            <a:pPr lvl="1"/>
            <a:r>
              <a:rPr lang="en-GB" dirty="0"/>
              <a:t>1500 times less complex.</a:t>
            </a:r>
          </a:p>
        </p:txBody>
      </p:sp>
      <p:pic>
        <p:nvPicPr>
          <p:cNvPr id="5" name="Picture 4">
            <a:extLst>
              <a:ext uri="{FF2B5EF4-FFF2-40B4-BE49-F238E27FC236}">
                <a16:creationId xmlns:a16="http://schemas.microsoft.com/office/drawing/2014/main" id="{57B5B55D-CF8E-4AE4-F559-4208C3552A85}"/>
              </a:ext>
            </a:extLst>
          </p:cNvPr>
          <p:cNvPicPr>
            <a:picLocks noChangeAspect="1"/>
          </p:cNvPicPr>
          <p:nvPr/>
        </p:nvPicPr>
        <p:blipFill>
          <a:blip r:embed="rId2"/>
          <a:stretch>
            <a:fillRect/>
          </a:stretch>
        </p:blipFill>
        <p:spPr>
          <a:xfrm>
            <a:off x="990600" y="3214688"/>
            <a:ext cx="3829050" cy="2962275"/>
          </a:xfrm>
          <a:prstGeom prst="rect">
            <a:avLst/>
          </a:prstGeom>
        </p:spPr>
      </p:pic>
      <p:pic>
        <p:nvPicPr>
          <p:cNvPr id="7" name="Picture 6">
            <a:extLst>
              <a:ext uri="{FF2B5EF4-FFF2-40B4-BE49-F238E27FC236}">
                <a16:creationId xmlns:a16="http://schemas.microsoft.com/office/drawing/2014/main" id="{35EE3B90-D693-EB1B-1182-453F1323BD21}"/>
              </a:ext>
            </a:extLst>
          </p:cNvPr>
          <p:cNvPicPr>
            <a:picLocks noChangeAspect="1"/>
          </p:cNvPicPr>
          <p:nvPr/>
        </p:nvPicPr>
        <p:blipFill>
          <a:blip r:embed="rId3"/>
          <a:stretch>
            <a:fillRect/>
          </a:stretch>
        </p:blipFill>
        <p:spPr>
          <a:xfrm>
            <a:off x="6096000" y="3090864"/>
            <a:ext cx="3667125" cy="3067050"/>
          </a:xfrm>
          <a:prstGeom prst="rect">
            <a:avLst/>
          </a:prstGeom>
        </p:spPr>
      </p:pic>
    </p:spTree>
    <p:extLst>
      <p:ext uri="{BB962C8B-B14F-4D97-AF65-F5344CB8AC3E}">
        <p14:creationId xmlns:p14="http://schemas.microsoft.com/office/powerpoint/2010/main" val="596460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7024687B-3153-123C-0A8C-D7D007FAF1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768"/>
            <a:ext cx="12202175" cy="1519356"/>
            <a:chOff x="-1" y="-29768"/>
            <a:chExt cx="12202175" cy="1519356"/>
          </a:xfrm>
        </p:grpSpPr>
        <p:sp>
          <p:nvSpPr>
            <p:cNvPr id="18" name="Rectangle 17">
              <a:extLst>
                <a:ext uri="{FF2B5EF4-FFF2-40B4-BE49-F238E27FC236}">
                  <a16:creationId xmlns:a16="http://schemas.microsoft.com/office/drawing/2014/main" id="{8D6305F5-7509-0BF5-12D3-30451FCD7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71C5C7A-6D55-5B27-646E-39C962693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917093" y="-1801610"/>
              <a:ext cx="1507122" cy="5063040"/>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3B3B1F4-948C-963C-E6EA-60CF7FBFA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00712" y="-3130481"/>
              <a:ext cx="1519356" cy="7720782"/>
            </a:xfrm>
            <a:prstGeom prst="rect">
              <a:avLst/>
            </a:prstGeom>
            <a:gradFill>
              <a:gsLst>
                <a:gs pos="29000">
                  <a:schemeClr val="accent5">
                    <a:lumMod val="60000"/>
                    <a:lumOff val="40000"/>
                    <a:alpha val="0"/>
                  </a:schemeClr>
                </a:gs>
                <a:gs pos="100000">
                  <a:schemeClr val="accent5">
                    <a:lumMod val="75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102D05FF-C8BD-A463-AD5C-BDC958271099}"/>
              </a:ext>
            </a:extLst>
          </p:cNvPr>
          <p:cNvSpPr>
            <a:spLocks noGrp="1"/>
          </p:cNvSpPr>
          <p:nvPr>
            <p:ph type="title"/>
          </p:nvPr>
        </p:nvSpPr>
        <p:spPr>
          <a:xfrm>
            <a:off x="876691" y="301843"/>
            <a:ext cx="10477109" cy="1003532"/>
          </a:xfrm>
        </p:spPr>
        <p:txBody>
          <a:bodyPr anchor="ctr">
            <a:normAutofit/>
          </a:bodyPr>
          <a:lstStyle/>
          <a:p>
            <a:r>
              <a:rPr lang="en-GB" sz="3200">
                <a:solidFill>
                  <a:srgbClr val="FFFFFF"/>
                </a:solidFill>
              </a:rPr>
              <a:t>What problem does the paper attempt to solve?</a:t>
            </a:r>
          </a:p>
        </p:txBody>
      </p:sp>
      <p:sp>
        <p:nvSpPr>
          <p:cNvPr id="3" name="Content Placeholder 2">
            <a:extLst>
              <a:ext uri="{FF2B5EF4-FFF2-40B4-BE49-F238E27FC236}">
                <a16:creationId xmlns:a16="http://schemas.microsoft.com/office/drawing/2014/main" id="{22F3672C-B86F-D3E6-C224-1B2B70D8EAE2}"/>
              </a:ext>
            </a:extLst>
          </p:cNvPr>
          <p:cNvSpPr>
            <a:spLocks noGrp="1"/>
          </p:cNvSpPr>
          <p:nvPr>
            <p:ph idx="1"/>
          </p:nvPr>
        </p:nvSpPr>
        <p:spPr>
          <a:xfrm>
            <a:off x="876301" y="1821195"/>
            <a:ext cx="5746172" cy="4734961"/>
          </a:xfrm>
        </p:spPr>
        <p:txBody>
          <a:bodyPr>
            <a:normAutofit/>
          </a:bodyPr>
          <a:lstStyle/>
          <a:p>
            <a:r>
              <a:rPr lang="en-GB" sz="1800" dirty="0"/>
              <a:t>We are all aware that ECG signals are prone to noise.</a:t>
            </a:r>
          </a:p>
          <a:p>
            <a:r>
              <a:rPr lang="en-GB" sz="1800" dirty="0"/>
              <a:t>This noise is often significant enough to:</a:t>
            </a:r>
          </a:p>
          <a:p>
            <a:pPr marL="914400" lvl="1" indent="-457200">
              <a:buFont typeface="+mj-lt"/>
              <a:buAutoNum type="arabicPeriod"/>
            </a:pPr>
            <a:r>
              <a:rPr lang="en-GB" sz="1800" dirty="0"/>
              <a:t>Completely block out important features (P, QRS, T) within an ECG.</a:t>
            </a:r>
          </a:p>
          <a:p>
            <a:pPr marL="914400" lvl="1" indent="-457200">
              <a:buFont typeface="+mj-lt"/>
              <a:buAutoNum type="arabicPeriod"/>
            </a:pPr>
            <a:r>
              <a:rPr lang="en-GB" sz="1800" dirty="0"/>
              <a:t>Obscure the morphology (Distortion) of these features.</a:t>
            </a:r>
          </a:p>
          <a:p>
            <a:r>
              <a:rPr lang="en-GB" sz="1800" dirty="0"/>
              <a:t>It is important that this noise is removed such that an expert (Or algorithm) can interpret the signal accurately.</a:t>
            </a:r>
          </a:p>
          <a:p>
            <a:r>
              <a:rPr lang="en-GB" sz="1800" dirty="0"/>
              <a:t>However, it is impossible to create a perfect digital filter such that all of the underlying ECG signal is maintained.</a:t>
            </a:r>
          </a:p>
          <a:p>
            <a:pPr lvl="1"/>
            <a:r>
              <a:rPr lang="en-GB" sz="1800" dirty="0"/>
              <a:t>The frequency content of all noise sources generally overlap with the frequency range of the PQRST complex.</a:t>
            </a:r>
          </a:p>
        </p:txBody>
      </p:sp>
      <p:pic>
        <p:nvPicPr>
          <p:cNvPr id="5" name="Picture 4">
            <a:extLst>
              <a:ext uri="{FF2B5EF4-FFF2-40B4-BE49-F238E27FC236}">
                <a16:creationId xmlns:a16="http://schemas.microsoft.com/office/drawing/2014/main" id="{7499C6EA-C202-FD7E-6FBA-7B2F0256AD05}"/>
              </a:ext>
            </a:extLst>
          </p:cNvPr>
          <p:cNvPicPr>
            <a:picLocks noChangeAspect="1"/>
          </p:cNvPicPr>
          <p:nvPr/>
        </p:nvPicPr>
        <p:blipFill rotWithShape="1">
          <a:blip r:embed="rId2"/>
          <a:srcRect l="25024" r="-2" b="-2"/>
          <a:stretch/>
        </p:blipFill>
        <p:spPr>
          <a:xfrm>
            <a:off x="6889174" y="1808965"/>
            <a:ext cx="4707284" cy="4693063"/>
          </a:xfrm>
          <a:prstGeom prst="rect">
            <a:avLst/>
          </a:prstGeom>
        </p:spPr>
      </p:pic>
    </p:spTree>
    <p:extLst>
      <p:ext uri="{BB962C8B-B14F-4D97-AF65-F5344CB8AC3E}">
        <p14:creationId xmlns:p14="http://schemas.microsoft.com/office/powerpoint/2010/main" val="1199222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BAB69-4846-AE81-B099-8F924D81EFA5}"/>
              </a:ext>
            </a:extLst>
          </p:cNvPr>
          <p:cNvSpPr>
            <a:spLocks noGrp="1"/>
          </p:cNvSpPr>
          <p:nvPr>
            <p:ph type="title"/>
          </p:nvPr>
        </p:nvSpPr>
        <p:spPr/>
        <p:txBody>
          <a:bodyPr/>
          <a:lstStyle/>
          <a:p>
            <a:r>
              <a:rPr lang="en-GB" b="1" i="1" u="sng" dirty="0"/>
              <a:t>Noise Corruption in ECG</a:t>
            </a:r>
          </a:p>
        </p:txBody>
      </p:sp>
      <p:sp>
        <p:nvSpPr>
          <p:cNvPr id="3" name="Content Placeholder 2">
            <a:extLst>
              <a:ext uri="{FF2B5EF4-FFF2-40B4-BE49-F238E27FC236}">
                <a16:creationId xmlns:a16="http://schemas.microsoft.com/office/drawing/2014/main" id="{A85934AD-E9C5-2676-4340-B5477F4D2B99}"/>
              </a:ext>
            </a:extLst>
          </p:cNvPr>
          <p:cNvSpPr>
            <a:spLocks noGrp="1"/>
          </p:cNvSpPr>
          <p:nvPr>
            <p:ph idx="1"/>
          </p:nvPr>
        </p:nvSpPr>
        <p:spPr>
          <a:xfrm>
            <a:off x="253497" y="1733292"/>
            <a:ext cx="6701386" cy="4351338"/>
          </a:xfrm>
        </p:spPr>
        <p:txBody>
          <a:bodyPr>
            <a:normAutofit/>
          </a:bodyPr>
          <a:lstStyle/>
          <a:p>
            <a:pPr marL="0" indent="0" algn="ctr">
              <a:buNone/>
            </a:pPr>
            <a:r>
              <a:rPr lang="en-GB" sz="1800" b="1" u="sng" dirty="0"/>
              <a:t>Noise Sources</a:t>
            </a:r>
          </a:p>
          <a:p>
            <a:r>
              <a:rPr lang="en-GB" sz="1600" dirty="0"/>
              <a:t>In general, there are 4 primary types of noise.</a:t>
            </a:r>
          </a:p>
          <a:p>
            <a:pPr marL="514350" indent="-514350">
              <a:buAutoNum type="arabicPeriod"/>
            </a:pPr>
            <a:endParaRPr lang="en-GB" sz="1400" b="1" dirty="0"/>
          </a:p>
          <a:p>
            <a:pPr marL="971550" lvl="1" indent="-514350">
              <a:buAutoNum type="arabicPeriod"/>
            </a:pPr>
            <a:r>
              <a:rPr lang="en-GB" sz="1200" b="1" dirty="0"/>
              <a:t>Baseline Wander (BW) </a:t>
            </a:r>
            <a:r>
              <a:rPr lang="en-GB" sz="1200" dirty="0"/>
              <a:t>– Low frequency, usually occurs around 0.5Hz. Easily removed with Discrete Wavelet Transform (DWT)</a:t>
            </a:r>
          </a:p>
          <a:p>
            <a:pPr marL="971550" lvl="1" indent="-514350">
              <a:buAutoNum type="arabicPeriod"/>
            </a:pPr>
            <a:r>
              <a:rPr lang="en-GB" sz="1200" b="1" dirty="0"/>
              <a:t>Powerline Interference (PL) </a:t>
            </a:r>
            <a:r>
              <a:rPr lang="en-GB" sz="1200" dirty="0"/>
              <a:t>– Usually fixed at 50Hz (UK) or 60Hz (US) and is easily removed using a Notch filter.</a:t>
            </a:r>
          </a:p>
          <a:p>
            <a:pPr marL="0" indent="0">
              <a:buNone/>
            </a:pPr>
            <a:endParaRPr lang="en-GB" sz="1400" b="1" dirty="0"/>
          </a:p>
          <a:p>
            <a:pPr marL="514350" indent="-514350">
              <a:buAutoNum type="arabicPeriod"/>
            </a:pPr>
            <a:endParaRPr lang="en-GB" sz="1400" b="1" dirty="0"/>
          </a:p>
          <a:p>
            <a:pPr marL="514350" indent="-514350">
              <a:buAutoNum type="arabicPeriod"/>
            </a:pPr>
            <a:endParaRPr lang="en-GB" sz="1400" b="1" dirty="0"/>
          </a:p>
          <a:p>
            <a:pPr marL="971550" lvl="1" indent="-514350">
              <a:buAutoNum type="arabicPeriod"/>
            </a:pPr>
            <a:endParaRPr lang="en-GB" sz="1000" b="1" dirty="0"/>
          </a:p>
          <a:p>
            <a:pPr marL="457200" lvl="1" indent="0">
              <a:buNone/>
            </a:pPr>
            <a:r>
              <a:rPr lang="en-GB" sz="1200" b="1" dirty="0"/>
              <a:t>3. 	Muscle Artefact (MA)  - </a:t>
            </a:r>
            <a:r>
              <a:rPr lang="en-GB" sz="1200" dirty="0"/>
              <a:t>Can occur in the range of 20Hz to 10kHz. Most ECG signals have components in the range 0.05Hz to 150Hz so there can be significant overlap.</a:t>
            </a:r>
          </a:p>
          <a:p>
            <a:pPr marL="457200" lvl="1" indent="0">
              <a:buNone/>
            </a:pPr>
            <a:r>
              <a:rPr lang="en-GB" sz="1200" b="1" dirty="0"/>
              <a:t>4.	Electrode Motion (EM) – </a:t>
            </a:r>
            <a:r>
              <a:rPr lang="en-GB" sz="1200" dirty="0"/>
              <a:t>Can occur in the range 1Hz to 10Hz. There is significant overlap between the frequency spectrum of this noise, and a typical ECG.</a:t>
            </a:r>
            <a:endParaRPr lang="en-GB" sz="1200" b="1" dirty="0"/>
          </a:p>
        </p:txBody>
      </p:sp>
      <p:sp>
        <p:nvSpPr>
          <p:cNvPr id="5" name="Rectangle: Rounded Corners 4">
            <a:extLst>
              <a:ext uri="{FF2B5EF4-FFF2-40B4-BE49-F238E27FC236}">
                <a16:creationId xmlns:a16="http://schemas.microsoft.com/office/drawing/2014/main" id="{1D0E3E0F-67C8-45F3-A9B6-43DC78D48A2B}"/>
              </a:ext>
            </a:extLst>
          </p:cNvPr>
          <p:cNvSpPr/>
          <p:nvPr/>
        </p:nvSpPr>
        <p:spPr>
          <a:xfrm>
            <a:off x="663776" y="2424030"/>
            <a:ext cx="6310891" cy="1415574"/>
          </a:xfrm>
          <a:prstGeom prst="roundRect">
            <a:avLst/>
          </a:prstGeom>
          <a:noFill/>
          <a:ln w="38100">
            <a:solidFill>
              <a:schemeClr val="accent6"/>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a:p>
        </p:txBody>
      </p:sp>
      <p:sp>
        <p:nvSpPr>
          <p:cNvPr id="8" name="Rectangle: Rounded Corners 7">
            <a:extLst>
              <a:ext uri="{FF2B5EF4-FFF2-40B4-BE49-F238E27FC236}">
                <a16:creationId xmlns:a16="http://schemas.microsoft.com/office/drawing/2014/main" id="{8C37F2FE-F9AE-5FFC-9232-4CC067E58291}"/>
              </a:ext>
            </a:extLst>
          </p:cNvPr>
          <p:cNvSpPr/>
          <p:nvPr/>
        </p:nvSpPr>
        <p:spPr>
          <a:xfrm>
            <a:off x="651450" y="4450578"/>
            <a:ext cx="6310891" cy="1415574"/>
          </a:xfrm>
          <a:prstGeom prst="roundRect">
            <a:avLst/>
          </a:prstGeom>
          <a:noFill/>
          <a:ln w="38100">
            <a:solidFill>
              <a:srgbClr val="FF0000"/>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a:p>
        </p:txBody>
      </p:sp>
      <p:cxnSp>
        <p:nvCxnSpPr>
          <p:cNvPr id="10" name="Straight Arrow Connector 9">
            <a:extLst>
              <a:ext uri="{FF2B5EF4-FFF2-40B4-BE49-F238E27FC236}">
                <a16:creationId xmlns:a16="http://schemas.microsoft.com/office/drawing/2014/main" id="{B9CE2E05-9687-E950-1AC9-496B9D32E1CF}"/>
              </a:ext>
            </a:extLst>
          </p:cNvPr>
          <p:cNvCxnSpPr>
            <a:cxnSpLocks/>
          </p:cNvCxnSpPr>
          <p:nvPr/>
        </p:nvCxnSpPr>
        <p:spPr>
          <a:xfrm flipH="1">
            <a:off x="4832893" y="1915752"/>
            <a:ext cx="367469" cy="4040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1D23782A-F444-F52E-4435-609FDB76E8F4}"/>
              </a:ext>
            </a:extLst>
          </p:cNvPr>
          <p:cNvSpPr txBox="1"/>
          <p:nvPr/>
        </p:nvSpPr>
        <p:spPr>
          <a:xfrm>
            <a:off x="4675508" y="1448193"/>
            <a:ext cx="2341547" cy="461665"/>
          </a:xfrm>
          <a:prstGeom prst="rect">
            <a:avLst/>
          </a:prstGeom>
          <a:noFill/>
        </p:spPr>
        <p:txBody>
          <a:bodyPr wrap="square" rtlCol="0">
            <a:spAutoFit/>
          </a:bodyPr>
          <a:lstStyle/>
          <a:p>
            <a:r>
              <a:rPr lang="en-GB" sz="1200" b="1" dirty="0">
                <a:solidFill>
                  <a:schemeClr val="accent6"/>
                </a:solidFill>
              </a:rPr>
              <a:t>Relatively easily removed using traditional DSP.</a:t>
            </a:r>
          </a:p>
        </p:txBody>
      </p:sp>
      <p:cxnSp>
        <p:nvCxnSpPr>
          <p:cNvPr id="13" name="Straight Arrow Connector 12">
            <a:extLst>
              <a:ext uri="{FF2B5EF4-FFF2-40B4-BE49-F238E27FC236}">
                <a16:creationId xmlns:a16="http://schemas.microsoft.com/office/drawing/2014/main" id="{33C3081E-9930-CABE-1597-21E82FCFF934}"/>
              </a:ext>
            </a:extLst>
          </p:cNvPr>
          <p:cNvCxnSpPr>
            <a:cxnSpLocks/>
          </p:cNvCxnSpPr>
          <p:nvPr/>
        </p:nvCxnSpPr>
        <p:spPr>
          <a:xfrm flipH="1" flipV="1">
            <a:off x="4613336" y="6022410"/>
            <a:ext cx="324739" cy="3546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2A30C995-7BD6-E2F7-3FD7-8F75608F7704}"/>
              </a:ext>
            </a:extLst>
          </p:cNvPr>
          <p:cNvSpPr txBox="1"/>
          <p:nvPr/>
        </p:nvSpPr>
        <p:spPr>
          <a:xfrm>
            <a:off x="4907455" y="6027003"/>
            <a:ext cx="2341547" cy="646331"/>
          </a:xfrm>
          <a:prstGeom prst="rect">
            <a:avLst/>
          </a:prstGeom>
          <a:noFill/>
        </p:spPr>
        <p:txBody>
          <a:bodyPr wrap="square" rtlCol="0">
            <a:spAutoFit/>
          </a:bodyPr>
          <a:lstStyle/>
          <a:p>
            <a:r>
              <a:rPr lang="en-GB" sz="1200" b="1" dirty="0">
                <a:solidFill>
                  <a:srgbClr val="FF0000"/>
                </a:solidFill>
              </a:rPr>
              <a:t>Require a more specialised approach. Most popular current method are adaptive filters.</a:t>
            </a:r>
          </a:p>
        </p:txBody>
      </p:sp>
      <p:sp>
        <p:nvSpPr>
          <p:cNvPr id="17" name="TextBox 16">
            <a:extLst>
              <a:ext uri="{FF2B5EF4-FFF2-40B4-BE49-F238E27FC236}">
                <a16:creationId xmlns:a16="http://schemas.microsoft.com/office/drawing/2014/main" id="{9465276B-1F40-BCC3-F4A9-26C267AA2267}"/>
              </a:ext>
            </a:extLst>
          </p:cNvPr>
          <p:cNvSpPr txBox="1"/>
          <p:nvPr/>
        </p:nvSpPr>
        <p:spPr>
          <a:xfrm>
            <a:off x="2566477" y="3528685"/>
            <a:ext cx="1709160" cy="307777"/>
          </a:xfrm>
          <a:prstGeom prst="rect">
            <a:avLst/>
          </a:prstGeom>
          <a:noFill/>
        </p:spPr>
        <p:txBody>
          <a:bodyPr wrap="square" rtlCol="0">
            <a:spAutoFit/>
          </a:bodyPr>
          <a:lstStyle/>
          <a:p>
            <a:r>
              <a:rPr lang="en-GB" sz="1400" b="1" u="sng" dirty="0"/>
              <a:t>Linear &amp; Stationary</a:t>
            </a:r>
          </a:p>
        </p:txBody>
      </p:sp>
      <p:sp>
        <p:nvSpPr>
          <p:cNvPr id="18" name="TextBox 17">
            <a:extLst>
              <a:ext uri="{FF2B5EF4-FFF2-40B4-BE49-F238E27FC236}">
                <a16:creationId xmlns:a16="http://schemas.microsoft.com/office/drawing/2014/main" id="{F77774F8-95F3-8CEA-3BFE-0F404DAD149C}"/>
              </a:ext>
            </a:extLst>
          </p:cNvPr>
          <p:cNvSpPr txBox="1"/>
          <p:nvPr/>
        </p:nvSpPr>
        <p:spPr>
          <a:xfrm>
            <a:off x="2166606" y="5510591"/>
            <a:ext cx="2508902" cy="307777"/>
          </a:xfrm>
          <a:prstGeom prst="rect">
            <a:avLst/>
          </a:prstGeom>
          <a:noFill/>
        </p:spPr>
        <p:txBody>
          <a:bodyPr wrap="square" rtlCol="0">
            <a:spAutoFit/>
          </a:bodyPr>
          <a:lstStyle/>
          <a:p>
            <a:r>
              <a:rPr lang="en-GB" sz="1400" b="1" u="sng" dirty="0"/>
              <a:t>Non-Linear &amp; Non - Stationary</a:t>
            </a:r>
          </a:p>
        </p:txBody>
      </p:sp>
      <p:pic>
        <p:nvPicPr>
          <p:cNvPr id="6" name="Picture 5">
            <a:extLst>
              <a:ext uri="{FF2B5EF4-FFF2-40B4-BE49-F238E27FC236}">
                <a16:creationId xmlns:a16="http://schemas.microsoft.com/office/drawing/2014/main" id="{D26908DA-D62F-F395-679C-FDE44481BE31}"/>
              </a:ext>
            </a:extLst>
          </p:cNvPr>
          <p:cNvPicPr>
            <a:picLocks noChangeAspect="1"/>
          </p:cNvPicPr>
          <p:nvPr/>
        </p:nvPicPr>
        <p:blipFill>
          <a:blip r:embed="rId3"/>
          <a:stretch>
            <a:fillRect/>
          </a:stretch>
        </p:blipFill>
        <p:spPr>
          <a:xfrm>
            <a:off x="6962341" y="1151991"/>
            <a:ext cx="4191527" cy="1249084"/>
          </a:xfrm>
          <a:prstGeom prst="rect">
            <a:avLst/>
          </a:prstGeom>
        </p:spPr>
      </p:pic>
      <p:pic>
        <p:nvPicPr>
          <p:cNvPr id="9" name="Picture 8">
            <a:extLst>
              <a:ext uri="{FF2B5EF4-FFF2-40B4-BE49-F238E27FC236}">
                <a16:creationId xmlns:a16="http://schemas.microsoft.com/office/drawing/2014/main" id="{A4C3AB41-9DB8-A2F8-7910-4AD1EB90434F}"/>
              </a:ext>
            </a:extLst>
          </p:cNvPr>
          <p:cNvPicPr>
            <a:picLocks noChangeAspect="1"/>
          </p:cNvPicPr>
          <p:nvPr/>
        </p:nvPicPr>
        <p:blipFill>
          <a:blip r:embed="rId4"/>
          <a:stretch>
            <a:fillRect/>
          </a:stretch>
        </p:blipFill>
        <p:spPr>
          <a:xfrm>
            <a:off x="7174598" y="2606851"/>
            <a:ext cx="3979270" cy="1274001"/>
          </a:xfrm>
          <a:prstGeom prst="rect">
            <a:avLst/>
          </a:prstGeom>
        </p:spPr>
      </p:pic>
      <p:pic>
        <p:nvPicPr>
          <p:cNvPr id="14" name="Picture 13">
            <a:extLst>
              <a:ext uri="{FF2B5EF4-FFF2-40B4-BE49-F238E27FC236}">
                <a16:creationId xmlns:a16="http://schemas.microsoft.com/office/drawing/2014/main" id="{4D0A7575-5F1D-9A1D-47AF-C24A5956A023}"/>
              </a:ext>
            </a:extLst>
          </p:cNvPr>
          <p:cNvPicPr>
            <a:picLocks noChangeAspect="1"/>
          </p:cNvPicPr>
          <p:nvPr/>
        </p:nvPicPr>
        <p:blipFill>
          <a:blip r:embed="rId5"/>
          <a:stretch>
            <a:fillRect/>
          </a:stretch>
        </p:blipFill>
        <p:spPr>
          <a:xfrm>
            <a:off x="7249001" y="4157173"/>
            <a:ext cx="3904867" cy="1040270"/>
          </a:xfrm>
          <a:prstGeom prst="rect">
            <a:avLst/>
          </a:prstGeom>
        </p:spPr>
      </p:pic>
      <p:pic>
        <p:nvPicPr>
          <p:cNvPr id="19" name="Picture 18">
            <a:extLst>
              <a:ext uri="{FF2B5EF4-FFF2-40B4-BE49-F238E27FC236}">
                <a16:creationId xmlns:a16="http://schemas.microsoft.com/office/drawing/2014/main" id="{AE984A85-B9B6-AB47-A3F7-8E8074D2424B}"/>
              </a:ext>
            </a:extLst>
          </p:cNvPr>
          <p:cNvPicPr>
            <a:picLocks noChangeAspect="1"/>
          </p:cNvPicPr>
          <p:nvPr/>
        </p:nvPicPr>
        <p:blipFill>
          <a:blip r:embed="rId6"/>
          <a:stretch>
            <a:fillRect/>
          </a:stretch>
        </p:blipFill>
        <p:spPr>
          <a:xfrm>
            <a:off x="7256460" y="5510591"/>
            <a:ext cx="3904867" cy="1204510"/>
          </a:xfrm>
          <a:prstGeom prst="rect">
            <a:avLst/>
          </a:prstGeom>
        </p:spPr>
      </p:pic>
      <p:sp>
        <p:nvSpPr>
          <p:cNvPr id="21" name="TextBox 20">
            <a:extLst>
              <a:ext uri="{FF2B5EF4-FFF2-40B4-BE49-F238E27FC236}">
                <a16:creationId xmlns:a16="http://schemas.microsoft.com/office/drawing/2014/main" id="{8E1C2801-50B0-9FD2-7A0D-8770132DFB19}"/>
              </a:ext>
            </a:extLst>
          </p:cNvPr>
          <p:cNvSpPr txBox="1"/>
          <p:nvPr/>
        </p:nvSpPr>
        <p:spPr>
          <a:xfrm>
            <a:off x="8865470" y="810751"/>
            <a:ext cx="597527" cy="369332"/>
          </a:xfrm>
          <a:prstGeom prst="rect">
            <a:avLst/>
          </a:prstGeom>
          <a:noFill/>
        </p:spPr>
        <p:txBody>
          <a:bodyPr wrap="square" rtlCol="0">
            <a:spAutoFit/>
          </a:bodyPr>
          <a:lstStyle/>
          <a:p>
            <a:r>
              <a:rPr lang="en-GB" b="1" u="sng" dirty="0"/>
              <a:t>BW</a:t>
            </a:r>
          </a:p>
        </p:txBody>
      </p:sp>
      <p:sp>
        <p:nvSpPr>
          <p:cNvPr id="22" name="TextBox 21">
            <a:extLst>
              <a:ext uri="{FF2B5EF4-FFF2-40B4-BE49-F238E27FC236}">
                <a16:creationId xmlns:a16="http://schemas.microsoft.com/office/drawing/2014/main" id="{921D761A-EC27-26EF-18EF-36FAE89AF902}"/>
              </a:ext>
            </a:extLst>
          </p:cNvPr>
          <p:cNvSpPr txBox="1"/>
          <p:nvPr/>
        </p:nvSpPr>
        <p:spPr>
          <a:xfrm>
            <a:off x="8935769" y="3741931"/>
            <a:ext cx="689754" cy="369332"/>
          </a:xfrm>
          <a:prstGeom prst="rect">
            <a:avLst/>
          </a:prstGeom>
          <a:noFill/>
        </p:spPr>
        <p:txBody>
          <a:bodyPr wrap="square" rtlCol="0">
            <a:spAutoFit/>
          </a:bodyPr>
          <a:lstStyle/>
          <a:p>
            <a:r>
              <a:rPr lang="en-GB" b="1" u="sng" dirty="0"/>
              <a:t>MA</a:t>
            </a:r>
          </a:p>
        </p:txBody>
      </p:sp>
      <p:sp>
        <p:nvSpPr>
          <p:cNvPr id="23" name="TextBox 22">
            <a:extLst>
              <a:ext uri="{FF2B5EF4-FFF2-40B4-BE49-F238E27FC236}">
                <a16:creationId xmlns:a16="http://schemas.microsoft.com/office/drawing/2014/main" id="{8EB9AB4D-CF52-D3B5-F92C-80A0513DE1F5}"/>
              </a:ext>
            </a:extLst>
          </p:cNvPr>
          <p:cNvSpPr txBox="1"/>
          <p:nvPr/>
        </p:nvSpPr>
        <p:spPr>
          <a:xfrm>
            <a:off x="8935769" y="5169351"/>
            <a:ext cx="597527" cy="369332"/>
          </a:xfrm>
          <a:prstGeom prst="rect">
            <a:avLst/>
          </a:prstGeom>
          <a:noFill/>
        </p:spPr>
        <p:txBody>
          <a:bodyPr wrap="square" rtlCol="0">
            <a:spAutoFit/>
          </a:bodyPr>
          <a:lstStyle/>
          <a:p>
            <a:r>
              <a:rPr lang="en-GB" b="1" u="sng" dirty="0"/>
              <a:t>EM</a:t>
            </a:r>
          </a:p>
        </p:txBody>
      </p:sp>
      <p:sp>
        <p:nvSpPr>
          <p:cNvPr id="24" name="TextBox 23">
            <a:extLst>
              <a:ext uri="{FF2B5EF4-FFF2-40B4-BE49-F238E27FC236}">
                <a16:creationId xmlns:a16="http://schemas.microsoft.com/office/drawing/2014/main" id="{F36A3B98-8D5C-4B99-D29C-8D7A032199B2}"/>
              </a:ext>
            </a:extLst>
          </p:cNvPr>
          <p:cNvSpPr txBox="1"/>
          <p:nvPr/>
        </p:nvSpPr>
        <p:spPr>
          <a:xfrm>
            <a:off x="8865469" y="2293703"/>
            <a:ext cx="597527" cy="369332"/>
          </a:xfrm>
          <a:prstGeom prst="rect">
            <a:avLst/>
          </a:prstGeom>
          <a:noFill/>
        </p:spPr>
        <p:txBody>
          <a:bodyPr wrap="square" rtlCol="0">
            <a:spAutoFit/>
          </a:bodyPr>
          <a:lstStyle/>
          <a:p>
            <a:r>
              <a:rPr lang="en-GB" b="1" u="sng" dirty="0"/>
              <a:t>PL</a:t>
            </a:r>
          </a:p>
        </p:txBody>
      </p:sp>
      <p:sp>
        <p:nvSpPr>
          <p:cNvPr id="4" name="Star: 4 Points 3">
            <a:extLst>
              <a:ext uri="{FF2B5EF4-FFF2-40B4-BE49-F238E27FC236}">
                <a16:creationId xmlns:a16="http://schemas.microsoft.com/office/drawing/2014/main" id="{6822F736-3A70-2E5E-3A8D-58B96719129D}"/>
              </a:ext>
            </a:extLst>
          </p:cNvPr>
          <p:cNvSpPr/>
          <p:nvPr/>
        </p:nvSpPr>
        <p:spPr>
          <a:xfrm>
            <a:off x="11353800" y="5740400"/>
            <a:ext cx="584703" cy="752475"/>
          </a:xfrm>
          <a:prstGeom prst="star4">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29829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5F6407F-EF74-6931-3387-5EB27E43C535}"/>
              </a:ext>
            </a:extLst>
          </p:cNvPr>
          <p:cNvSpPr>
            <a:spLocks noGrp="1"/>
          </p:cNvSpPr>
          <p:nvPr>
            <p:ph type="title"/>
          </p:nvPr>
        </p:nvSpPr>
        <p:spPr>
          <a:xfrm>
            <a:off x="1137034" y="609597"/>
            <a:ext cx="9392421" cy="1330841"/>
          </a:xfrm>
        </p:spPr>
        <p:txBody>
          <a:bodyPr>
            <a:normAutofit/>
          </a:bodyPr>
          <a:lstStyle/>
          <a:p>
            <a:r>
              <a:rPr lang="en-GB" b="1" i="1" u="sng" dirty="0"/>
              <a:t>Adaptive Filters</a:t>
            </a:r>
          </a:p>
        </p:txBody>
      </p:sp>
      <p:sp>
        <p:nvSpPr>
          <p:cNvPr id="3" name="Content Placeholder 2">
            <a:extLst>
              <a:ext uri="{FF2B5EF4-FFF2-40B4-BE49-F238E27FC236}">
                <a16:creationId xmlns:a16="http://schemas.microsoft.com/office/drawing/2014/main" id="{46902FF5-FAB8-3999-7CF2-E1F9325D7CED}"/>
              </a:ext>
            </a:extLst>
          </p:cNvPr>
          <p:cNvSpPr>
            <a:spLocks noGrp="1"/>
          </p:cNvSpPr>
          <p:nvPr>
            <p:ph idx="1"/>
          </p:nvPr>
        </p:nvSpPr>
        <p:spPr>
          <a:xfrm>
            <a:off x="1137034" y="2198362"/>
            <a:ext cx="4958966" cy="3917773"/>
          </a:xfrm>
        </p:spPr>
        <p:txBody>
          <a:bodyPr>
            <a:normAutofit/>
          </a:bodyPr>
          <a:lstStyle/>
          <a:p>
            <a:r>
              <a:rPr lang="en-GB" sz="1600" dirty="0"/>
              <a:t>Adaptive filters can improve the SNR of non-stationary noise; however, they have several limitations:</a:t>
            </a:r>
          </a:p>
          <a:p>
            <a:pPr marL="914400" lvl="1" indent="-457200">
              <a:buFont typeface="+mj-lt"/>
              <a:buAutoNum type="arabicPeriod"/>
            </a:pPr>
            <a:r>
              <a:rPr lang="en-GB" sz="1600" dirty="0"/>
              <a:t>Adaptive filters can struggle to deal with the high variability of EM noise.</a:t>
            </a:r>
          </a:p>
          <a:p>
            <a:pPr marL="914400" lvl="1" indent="-457200">
              <a:buFont typeface="+mj-lt"/>
              <a:buAutoNum type="arabicPeriod"/>
            </a:pPr>
            <a:r>
              <a:rPr lang="en-GB" sz="1600" b="1" dirty="0"/>
              <a:t>Require a reference signal as an input, it is impossible to get this perfectly and so signals have to be estimated. (Error added)</a:t>
            </a:r>
          </a:p>
          <a:p>
            <a:pPr marL="914400" lvl="1" indent="-457200">
              <a:buFont typeface="+mj-lt"/>
              <a:buAutoNum type="arabicPeriod"/>
            </a:pPr>
            <a:r>
              <a:rPr lang="en-GB" sz="1600" dirty="0"/>
              <a:t>Generally, not feasible for real time processing due to computational complexity.</a:t>
            </a:r>
          </a:p>
          <a:p>
            <a:pPr marL="914400" lvl="1" indent="-457200">
              <a:buFont typeface="+mj-lt"/>
              <a:buAutoNum type="arabicPeriod"/>
            </a:pPr>
            <a:r>
              <a:rPr lang="en-GB" sz="1600" dirty="0"/>
              <a:t>Not always stable depending on the amount of noise present.</a:t>
            </a:r>
          </a:p>
          <a:p>
            <a:pPr marL="914400" lvl="1" indent="-457200">
              <a:buFont typeface="+mj-lt"/>
              <a:buAutoNum type="arabicPeriod"/>
            </a:pPr>
            <a:endParaRPr lang="en-GB" sz="1600" dirty="0"/>
          </a:p>
          <a:p>
            <a:r>
              <a:rPr lang="en-GB" sz="1600" b="1" i="1" u="sng" dirty="0"/>
              <a:t>If we can’t use traditional time/frequency domain DSP methods, and are looking to improve on adaptive filters, what can we try?</a:t>
            </a:r>
          </a:p>
        </p:txBody>
      </p:sp>
      <p:pic>
        <p:nvPicPr>
          <p:cNvPr id="5" name="Picture 4">
            <a:extLst>
              <a:ext uri="{FF2B5EF4-FFF2-40B4-BE49-F238E27FC236}">
                <a16:creationId xmlns:a16="http://schemas.microsoft.com/office/drawing/2014/main" id="{A532B4C2-F862-6B2F-6E0A-2A95E44BFE5D}"/>
              </a:ext>
            </a:extLst>
          </p:cNvPr>
          <p:cNvPicPr>
            <a:picLocks noChangeAspect="1"/>
          </p:cNvPicPr>
          <p:nvPr/>
        </p:nvPicPr>
        <p:blipFill>
          <a:blip r:embed="rId2"/>
          <a:stretch>
            <a:fillRect/>
          </a:stretch>
        </p:blipFill>
        <p:spPr>
          <a:xfrm>
            <a:off x="6749747" y="2697961"/>
            <a:ext cx="4788505" cy="2636043"/>
          </a:xfrm>
          <a:prstGeom prst="rect">
            <a:avLst/>
          </a:prstGeom>
        </p:spPr>
      </p:pic>
      <p:sp>
        <p:nvSpPr>
          <p:cNvPr id="14" name="Freeform: Shape 13">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Oval 5">
            <a:extLst>
              <a:ext uri="{FF2B5EF4-FFF2-40B4-BE49-F238E27FC236}">
                <a16:creationId xmlns:a16="http://schemas.microsoft.com/office/drawing/2014/main" id="{898CBFDC-D600-22FD-2736-3B7056BD1361}"/>
              </a:ext>
            </a:extLst>
          </p:cNvPr>
          <p:cNvSpPr/>
          <p:nvPr/>
        </p:nvSpPr>
        <p:spPr>
          <a:xfrm>
            <a:off x="6953062" y="3362686"/>
            <a:ext cx="1240325" cy="638945"/>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4207292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E1A562A-39D3-53BD-F383-B2CDED5E6871}"/>
              </a:ext>
            </a:extLst>
          </p:cNvPr>
          <p:cNvSpPr>
            <a:spLocks noGrp="1"/>
          </p:cNvSpPr>
          <p:nvPr>
            <p:ph type="title"/>
          </p:nvPr>
        </p:nvSpPr>
        <p:spPr>
          <a:xfrm>
            <a:off x="1137034" y="609597"/>
            <a:ext cx="9392421" cy="1330841"/>
          </a:xfrm>
        </p:spPr>
        <p:txBody>
          <a:bodyPr>
            <a:normAutofit/>
          </a:bodyPr>
          <a:lstStyle/>
          <a:p>
            <a:r>
              <a:rPr lang="en-GB" b="1" i="1" u="sng" dirty="0"/>
              <a:t>Artificial Intelligence</a:t>
            </a:r>
          </a:p>
        </p:txBody>
      </p:sp>
      <p:sp>
        <p:nvSpPr>
          <p:cNvPr id="3" name="Content Placeholder 2">
            <a:extLst>
              <a:ext uri="{FF2B5EF4-FFF2-40B4-BE49-F238E27FC236}">
                <a16:creationId xmlns:a16="http://schemas.microsoft.com/office/drawing/2014/main" id="{FF739E8C-50B0-352B-FD9E-F4DB081168A8}"/>
              </a:ext>
            </a:extLst>
          </p:cNvPr>
          <p:cNvSpPr>
            <a:spLocks noGrp="1"/>
          </p:cNvSpPr>
          <p:nvPr>
            <p:ph idx="1"/>
          </p:nvPr>
        </p:nvSpPr>
        <p:spPr>
          <a:xfrm>
            <a:off x="1137034" y="2198362"/>
            <a:ext cx="4958966" cy="3917773"/>
          </a:xfrm>
        </p:spPr>
        <p:txBody>
          <a:bodyPr>
            <a:normAutofit/>
          </a:bodyPr>
          <a:lstStyle/>
          <a:p>
            <a:r>
              <a:rPr lang="en-GB" sz="1300" b="0" i="0" dirty="0">
                <a:effectLst/>
                <a:latin typeface="Söhne"/>
              </a:rPr>
              <a:t>The introduction of AI in this field was propelled by the increasing complexity of noise types. Especially dealing with non-linear noise.</a:t>
            </a:r>
          </a:p>
          <a:p>
            <a:r>
              <a:rPr lang="en-GB" sz="1300" dirty="0"/>
              <a:t>The idea is to develop data-driven algorithms that are able to learn the characteristic shape of the noise, and then remove it from the signal.</a:t>
            </a:r>
          </a:p>
          <a:p>
            <a:r>
              <a:rPr lang="en-GB" sz="1300" dirty="0"/>
              <a:t>Although initial results look promising, there are still limitations:</a:t>
            </a:r>
          </a:p>
          <a:p>
            <a:pPr marL="914400" lvl="1" indent="-457200">
              <a:buFont typeface="+mj-lt"/>
              <a:buAutoNum type="arabicPeriod"/>
            </a:pPr>
            <a:r>
              <a:rPr lang="en-GB" sz="1300" dirty="0"/>
              <a:t>Require large and diverse datasets for training. In the case of denoising algorithms, we need access to both the clean reference signal, and noise corrupt signal which is challenging to obtain.</a:t>
            </a:r>
          </a:p>
          <a:p>
            <a:pPr marL="914400" lvl="1" indent="-457200">
              <a:buFont typeface="+mj-lt"/>
              <a:buAutoNum type="arabicPeriod"/>
            </a:pPr>
            <a:r>
              <a:rPr lang="en-GB" sz="1300" dirty="0"/>
              <a:t>Can risk overfitting on training data, meaning it could perform poorly on unseen data.</a:t>
            </a:r>
          </a:p>
          <a:p>
            <a:pPr marL="914400" lvl="1" indent="-457200">
              <a:buFont typeface="+mj-lt"/>
              <a:buAutoNum type="arabicPeriod"/>
            </a:pPr>
            <a:r>
              <a:rPr lang="en-GB" sz="1300" dirty="0"/>
              <a:t>Models can get extremely complex since we are dealing with time-series data. (“Black-Box Problem”)</a:t>
            </a:r>
          </a:p>
          <a:p>
            <a:pPr marL="914400" lvl="1" indent="-457200">
              <a:buFont typeface="+mj-lt"/>
              <a:buAutoNum type="arabicPeriod"/>
            </a:pPr>
            <a:r>
              <a:rPr lang="en-GB" sz="1300" dirty="0"/>
              <a:t>Training and deploying AI models (especially deep learning) can require significant computation resource, some models may not be suitable for real time processing.</a:t>
            </a:r>
          </a:p>
          <a:p>
            <a:endParaRPr lang="en-GB" sz="1300" dirty="0"/>
          </a:p>
        </p:txBody>
      </p:sp>
      <p:pic>
        <p:nvPicPr>
          <p:cNvPr id="5" name="Picture 4">
            <a:extLst>
              <a:ext uri="{FF2B5EF4-FFF2-40B4-BE49-F238E27FC236}">
                <a16:creationId xmlns:a16="http://schemas.microsoft.com/office/drawing/2014/main" id="{AEEF673D-6FC6-8666-F986-A4A185EF1A59}"/>
              </a:ext>
            </a:extLst>
          </p:cNvPr>
          <p:cNvPicPr>
            <a:picLocks noChangeAspect="1"/>
          </p:cNvPicPr>
          <p:nvPr/>
        </p:nvPicPr>
        <p:blipFill>
          <a:blip r:embed="rId2"/>
          <a:stretch>
            <a:fillRect/>
          </a:stretch>
        </p:blipFill>
        <p:spPr>
          <a:xfrm>
            <a:off x="6780753" y="2184914"/>
            <a:ext cx="4665733" cy="3755915"/>
          </a:xfrm>
          <a:prstGeom prst="rect">
            <a:avLst/>
          </a:prstGeom>
        </p:spPr>
      </p:pic>
      <p:sp>
        <p:nvSpPr>
          <p:cNvPr id="14" name="Freeform: Shape 13">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extBox 5">
            <a:extLst>
              <a:ext uri="{FF2B5EF4-FFF2-40B4-BE49-F238E27FC236}">
                <a16:creationId xmlns:a16="http://schemas.microsoft.com/office/drawing/2014/main" id="{19D3E62F-7510-D86C-9376-271B39B47DE1}"/>
              </a:ext>
            </a:extLst>
          </p:cNvPr>
          <p:cNvSpPr txBox="1"/>
          <p:nvPr/>
        </p:nvSpPr>
        <p:spPr>
          <a:xfrm>
            <a:off x="6811133" y="5871456"/>
            <a:ext cx="4666491" cy="523220"/>
          </a:xfrm>
          <a:prstGeom prst="rect">
            <a:avLst/>
          </a:prstGeom>
          <a:noFill/>
        </p:spPr>
        <p:txBody>
          <a:bodyPr wrap="square" rtlCol="0">
            <a:spAutoFit/>
          </a:bodyPr>
          <a:lstStyle/>
          <a:p>
            <a:r>
              <a:rPr lang="en-GB" sz="1400" dirty="0"/>
              <a:t>Example of AI in denoising: Generative Adversarial Residual Network for ECG denoising.</a:t>
            </a:r>
          </a:p>
        </p:txBody>
      </p:sp>
    </p:spTree>
    <p:extLst>
      <p:ext uri="{BB962C8B-B14F-4D97-AF65-F5344CB8AC3E}">
        <p14:creationId xmlns:p14="http://schemas.microsoft.com/office/powerpoint/2010/main" val="1506274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DA44C-2A9E-1907-DCF4-D2FC66B46294}"/>
              </a:ext>
            </a:extLst>
          </p:cNvPr>
          <p:cNvSpPr>
            <a:spLocks noGrp="1"/>
          </p:cNvSpPr>
          <p:nvPr>
            <p:ph type="title"/>
          </p:nvPr>
        </p:nvSpPr>
        <p:spPr>
          <a:xfrm>
            <a:off x="838200" y="365125"/>
            <a:ext cx="10515600" cy="1062023"/>
          </a:xfrm>
        </p:spPr>
        <p:txBody>
          <a:bodyPr/>
          <a:lstStyle/>
          <a:p>
            <a:r>
              <a:rPr lang="en-GB" b="1" i="1" u="sng" dirty="0"/>
              <a:t>Paper</a:t>
            </a:r>
          </a:p>
        </p:txBody>
      </p:sp>
      <p:sp>
        <p:nvSpPr>
          <p:cNvPr id="3" name="Content Placeholder 2">
            <a:extLst>
              <a:ext uri="{FF2B5EF4-FFF2-40B4-BE49-F238E27FC236}">
                <a16:creationId xmlns:a16="http://schemas.microsoft.com/office/drawing/2014/main" id="{7B322F4F-299F-F1AD-F37F-FCDC011DF303}"/>
              </a:ext>
            </a:extLst>
          </p:cNvPr>
          <p:cNvSpPr>
            <a:spLocks noGrp="1"/>
          </p:cNvSpPr>
          <p:nvPr>
            <p:ph idx="1"/>
          </p:nvPr>
        </p:nvSpPr>
        <p:spPr>
          <a:xfrm>
            <a:off x="838200" y="1427148"/>
            <a:ext cx="10515600" cy="4749815"/>
          </a:xfrm>
        </p:spPr>
        <p:txBody>
          <a:bodyPr>
            <a:normAutofit/>
          </a:bodyPr>
          <a:lstStyle/>
          <a:p>
            <a:r>
              <a:rPr lang="en-GB" sz="2400" dirty="0"/>
              <a:t>Based on previous work, the authors opt to use Convolutional Neural Networks (CNN) due to the improved performance over LSTM networks.</a:t>
            </a:r>
          </a:p>
          <a:p>
            <a:r>
              <a:rPr lang="en-GB" sz="2400" dirty="0"/>
              <a:t>The main novelty in this work is that they employ a custom loss function to try and improve the learning ability.</a:t>
            </a:r>
          </a:p>
          <a:p>
            <a:r>
              <a:rPr lang="en-GB" sz="2400" dirty="0"/>
              <a:t>Loss functions are statistical measures that evaluate the model's performance.</a:t>
            </a:r>
          </a:p>
          <a:p>
            <a:pPr marL="914400" lvl="1" indent="-457200">
              <a:buFont typeface="+mj-lt"/>
              <a:buAutoNum type="arabicPeriod"/>
            </a:pPr>
            <a:r>
              <a:rPr lang="en-GB" sz="1800" dirty="0"/>
              <a:t>MSE – Mean squared error between predicted and reference signals (Most popular for time series)</a:t>
            </a:r>
          </a:p>
          <a:p>
            <a:pPr marL="914400" lvl="1" indent="-457200">
              <a:buFont typeface="+mj-lt"/>
              <a:buAutoNum type="arabicPeriod"/>
            </a:pPr>
            <a:r>
              <a:rPr lang="en-GB" sz="1800" dirty="0"/>
              <a:t>MAE – Mean Absolute error between predicted and reference signals.  (Time series)</a:t>
            </a:r>
          </a:p>
          <a:p>
            <a:pPr marL="914400" lvl="1" indent="-457200">
              <a:buFont typeface="+mj-lt"/>
              <a:buAutoNum type="arabicPeriod"/>
            </a:pPr>
            <a:r>
              <a:rPr lang="en-GB" sz="1800" dirty="0"/>
              <a:t>Binary Cross-Entropy loss – Decreases as the predicted label converges to actual label (Most popular for classification problems)</a:t>
            </a:r>
            <a:br>
              <a:rPr lang="en-GB" sz="1800" dirty="0"/>
            </a:br>
            <a:endParaRPr lang="en-GB" sz="1800" dirty="0"/>
          </a:p>
          <a:p>
            <a:r>
              <a:rPr lang="en-GB" sz="2200" dirty="0"/>
              <a:t>The authors choose to use MSE, however create their own variant of this to try and capture the diagnostic information only. (Similar to WEDD from HK SPE Validation)</a:t>
            </a:r>
          </a:p>
        </p:txBody>
      </p:sp>
    </p:spTree>
    <p:extLst>
      <p:ext uri="{BB962C8B-B14F-4D97-AF65-F5344CB8AC3E}">
        <p14:creationId xmlns:p14="http://schemas.microsoft.com/office/powerpoint/2010/main" val="2559553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EAC94-70ED-3F58-E8B9-D32313D3AFF0}"/>
              </a:ext>
            </a:extLst>
          </p:cNvPr>
          <p:cNvSpPr>
            <a:spLocks noGrp="1"/>
          </p:cNvSpPr>
          <p:nvPr>
            <p:ph type="title"/>
          </p:nvPr>
        </p:nvSpPr>
        <p:spPr/>
        <p:txBody>
          <a:bodyPr/>
          <a:lstStyle/>
          <a:p>
            <a:r>
              <a:rPr lang="en-GB" b="1" i="1" u="sng" dirty="0"/>
              <a:t>Methodology (Data)</a:t>
            </a:r>
          </a:p>
        </p:txBody>
      </p:sp>
      <p:sp>
        <p:nvSpPr>
          <p:cNvPr id="3" name="Content Placeholder 2">
            <a:extLst>
              <a:ext uri="{FF2B5EF4-FFF2-40B4-BE49-F238E27FC236}">
                <a16:creationId xmlns:a16="http://schemas.microsoft.com/office/drawing/2014/main" id="{98660DB4-EFD7-DEFF-5B61-FB4D763BD445}"/>
              </a:ext>
            </a:extLst>
          </p:cNvPr>
          <p:cNvSpPr>
            <a:spLocks noGrp="1"/>
          </p:cNvSpPr>
          <p:nvPr>
            <p:ph idx="1"/>
          </p:nvPr>
        </p:nvSpPr>
        <p:spPr>
          <a:xfrm>
            <a:off x="838200" y="1794617"/>
            <a:ext cx="10515600" cy="4382346"/>
          </a:xfrm>
        </p:spPr>
        <p:txBody>
          <a:bodyPr/>
          <a:lstStyle/>
          <a:p>
            <a:pPr marL="0" indent="0">
              <a:buNone/>
            </a:pPr>
            <a:r>
              <a:rPr lang="en-GB" b="1" u="sng" dirty="0"/>
              <a:t>Training Dataset</a:t>
            </a:r>
          </a:p>
          <a:p>
            <a:pPr marL="0" indent="0">
              <a:buNone/>
            </a:pPr>
            <a:endParaRPr lang="en-GB" dirty="0"/>
          </a:p>
          <a:p>
            <a:pPr marL="0" indent="0">
              <a:buNone/>
            </a:pPr>
            <a:endParaRPr lang="en-GB" dirty="0"/>
          </a:p>
        </p:txBody>
      </p:sp>
      <p:sp>
        <p:nvSpPr>
          <p:cNvPr id="4" name="Rectangle: Rounded Corners 3">
            <a:extLst>
              <a:ext uri="{FF2B5EF4-FFF2-40B4-BE49-F238E27FC236}">
                <a16:creationId xmlns:a16="http://schemas.microsoft.com/office/drawing/2014/main" id="{1BD24A5B-33AD-C227-5E4C-CFB1335E97BB}"/>
              </a:ext>
            </a:extLst>
          </p:cNvPr>
          <p:cNvSpPr/>
          <p:nvPr/>
        </p:nvSpPr>
        <p:spPr>
          <a:xfrm>
            <a:off x="1055404" y="2717563"/>
            <a:ext cx="2110810" cy="77766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E1909BE4-9E7C-6869-7C99-8CA009878FAA}"/>
              </a:ext>
            </a:extLst>
          </p:cNvPr>
          <p:cNvSpPr txBox="1"/>
          <p:nvPr/>
        </p:nvSpPr>
        <p:spPr>
          <a:xfrm>
            <a:off x="1055404" y="2848899"/>
            <a:ext cx="2174905" cy="646331"/>
          </a:xfrm>
          <a:prstGeom prst="rect">
            <a:avLst/>
          </a:prstGeom>
          <a:noFill/>
        </p:spPr>
        <p:txBody>
          <a:bodyPr wrap="square" rtlCol="0">
            <a:spAutoFit/>
          </a:bodyPr>
          <a:lstStyle/>
          <a:p>
            <a:r>
              <a:rPr lang="en-GB" dirty="0"/>
              <a:t>MIT-BIH Arrhythmia Database (X)</a:t>
            </a:r>
          </a:p>
        </p:txBody>
      </p:sp>
      <p:sp>
        <p:nvSpPr>
          <p:cNvPr id="8" name="TextBox 7">
            <a:extLst>
              <a:ext uri="{FF2B5EF4-FFF2-40B4-BE49-F238E27FC236}">
                <a16:creationId xmlns:a16="http://schemas.microsoft.com/office/drawing/2014/main" id="{D9727B2A-A079-8B70-F127-5C818501A919}"/>
              </a:ext>
            </a:extLst>
          </p:cNvPr>
          <p:cNvSpPr txBox="1"/>
          <p:nvPr/>
        </p:nvSpPr>
        <p:spPr>
          <a:xfrm>
            <a:off x="1055404" y="3894034"/>
            <a:ext cx="2174905" cy="646331"/>
          </a:xfrm>
          <a:prstGeom prst="rect">
            <a:avLst/>
          </a:prstGeom>
          <a:noFill/>
        </p:spPr>
        <p:txBody>
          <a:bodyPr wrap="square" rtlCol="0">
            <a:spAutoFit/>
          </a:bodyPr>
          <a:lstStyle/>
          <a:p>
            <a:r>
              <a:rPr lang="en-GB" dirty="0"/>
              <a:t>MIT-BIH Noise Stress Test Database (n)</a:t>
            </a:r>
          </a:p>
        </p:txBody>
      </p:sp>
      <p:sp>
        <p:nvSpPr>
          <p:cNvPr id="9" name="Rectangle: Rounded Corners 8">
            <a:extLst>
              <a:ext uri="{FF2B5EF4-FFF2-40B4-BE49-F238E27FC236}">
                <a16:creationId xmlns:a16="http://schemas.microsoft.com/office/drawing/2014/main" id="{B292003D-0C06-F9DB-63ED-C1C92AF86C30}"/>
              </a:ext>
            </a:extLst>
          </p:cNvPr>
          <p:cNvSpPr/>
          <p:nvPr/>
        </p:nvSpPr>
        <p:spPr>
          <a:xfrm>
            <a:off x="1055404" y="3800931"/>
            <a:ext cx="2110810" cy="77766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 name="Straight Connector 11">
            <a:extLst>
              <a:ext uri="{FF2B5EF4-FFF2-40B4-BE49-F238E27FC236}">
                <a16:creationId xmlns:a16="http://schemas.microsoft.com/office/drawing/2014/main" id="{C12A75C5-538C-45F5-9F04-273F783067AE}"/>
              </a:ext>
            </a:extLst>
          </p:cNvPr>
          <p:cNvCxnSpPr/>
          <p:nvPr/>
        </p:nvCxnSpPr>
        <p:spPr>
          <a:xfrm>
            <a:off x="3166214" y="3110669"/>
            <a:ext cx="837489"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54DA139F-4541-A9FC-578D-A71828FF5829}"/>
              </a:ext>
            </a:extLst>
          </p:cNvPr>
          <p:cNvCxnSpPr/>
          <p:nvPr/>
        </p:nvCxnSpPr>
        <p:spPr>
          <a:xfrm>
            <a:off x="3166214" y="4202582"/>
            <a:ext cx="837489" cy="0"/>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16E1B621-0FB4-CD88-7A0E-EA9F9986CFA3}"/>
              </a:ext>
            </a:extLst>
          </p:cNvPr>
          <p:cNvCxnSpPr>
            <a:cxnSpLocks/>
          </p:cNvCxnSpPr>
          <p:nvPr/>
        </p:nvCxnSpPr>
        <p:spPr>
          <a:xfrm>
            <a:off x="4003703" y="3106396"/>
            <a:ext cx="0" cy="474292"/>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0E39E135-53AD-818E-1925-5B248A6412CC}"/>
              </a:ext>
            </a:extLst>
          </p:cNvPr>
          <p:cNvCxnSpPr>
            <a:cxnSpLocks/>
          </p:cNvCxnSpPr>
          <p:nvPr/>
        </p:nvCxnSpPr>
        <p:spPr>
          <a:xfrm>
            <a:off x="4003703" y="3580688"/>
            <a:ext cx="2844" cy="626692"/>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A8910996-D6A5-7F8A-8DBC-793DE78B8012}"/>
              </a:ext>
            </a:extLst>
          </p:cNvPr>
          <p:cNvCxnSpPr/>
          <p:nvPr/>
        </p:nvCxnSpPr>
        <p:spPr>
          <a:xfrm>
            <a:off x="4003703" y="3580688"/>
            <a:ext cx="9186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Rectangle: Rounded Corners 19">
            <a:extLst>
              <a:ext uri="{FF2B5EF4-FFF2-40B4-BE49-F238E27FC236}">
                <a16:creationId xmlns:a16="http://schemas.microsoft.com/office/drawing/2014/main" id="{F409E28D-AB39-AE7C-6003-DFF860B2CD2B}"/>
              </a:ext>
            </a:extLst>
          </p:cNvPr>
          <p:cNvSpPr/>
          <p:nvPr/>
        </p:nvSpPr>
        <p:spPr>
          <a:xfrm>
            <a:off x="4922377" y="2965766"/>
            <a:ext cx="3243365" cy="125390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8D87D644-D32A-1129-DCA1-58591E7387CD}"/>
                  </a:ext>
                </a:extLst>
              </p:cNvPr>
              <p:cNvSpPr txBox="1"/>
              <p:nvPr/>
            </p:nvSpPr>
            <p:spPr>
              <a:xfrm>
                <a:off x="5316212" y="3247703"/>
                <a:ext cx="2366472" cy="923330"/>
              </a:xfrm>
              <a:prstGeom prst="rect">
                <a:avLst/>
              </a:prstGeom>
              <a:noFill/>
            </p:spPr>
            <p:txBody>
              <a:bodyPr wrap="square" rtlCol="0">
                <a:spAutoFit/>
              </a:bodyPr>
              <a:lstStyle/>
              <a:p>
                <a:r>
                  <a:rPr lang="en-GB" dirty="0"/>
                  <a:t>Electrode Motion corrupt ECG recordings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𝑋</m:t>
                        </m:r>
                      </m:e>
                      <m:sub>
                        <m:r>
                          <a:rPr lang="en-GB" b="0" i="1" smtClean="0">
                            <a:latin typeface="Cambria Math" panose="02040503050406030204" pitchFamily="18" charset="0"/>
                          </a:rPr>
                          <m:t>𝑛</m:t>
                        </m:r>
                      </m:sub>
                    </m:sSub>
                  </m:oMath>
                </a14:m>
                <a:r>
                  <a:rPr lang="en-GB" dirty="0"/>
                  <a:t>)</a:t>
                </a:r>
              </a:p>
            </p:txBody>
          </p:sp>
        </mc:Choice>
        <mc:Fallback xmlns="">
          <p:sp>
            <p:nvSpPr>
              <p:cNvPr id="21" name="TextBox 20">
                <a:extLst>
                  <a:ext uri="{FF2B5EF4-FFF2-40B4-BE49-F238E27FC236}">
                    <a16:creationId xmlns:a16="http://schemas.microsoft.com/office/drawing/2014/main" id="{8D87D644-D32A-1129-DCA1-58591E7387CD}"/>
                  </a:ext>
                </a:extLst>
              </p:cNvPr>
              <p:cNvSpPr txBox="1">
                <a:spLocks noRot="1" noChangeAspect="1" noMove="1" noResize="1" noEditPoints="1" noAdjustHandles="1" noChangeArrowheads="1" noChangeShapeType="1" noTextEdit="1"/>
              </p:cNvSpPr>
              <p:nvPr/>
            </p:nvSpPr>
            <p:spPr>
              <a:xfrm>
                <a:off x="5316212" y="3247703"/>
                <a:ext cx="2366472" cy="923330"/>
              </a:xfrm>
              <a:prstGeom prst="rect">
                <a:avLst/>
              </a:prstGeom>
              <a:blipFill>
                <a:blip r:embed="rId2"/>
                <a:stretch>
                  <a:fillRect l="-2062" t="-3974" r="-2835" b="-9934"/>
                </a:stretch>
              </a:blipFill>
            </p:spPr>
            <p:txBody>
              <a:bodyPr/>
              <a:lstStyle/>
              <a:p>
                <a:r>
                  <a:rPr lang="en-GB">
                    <a:noFill/>
                  </a:rPr>
                  <a:t> </a:t>
                </a:r>
              </a:p>
            </p:txBody>
          </p:sp>
        </mc:Fallback>
      </mc:AlternateContent>
      <p:sp>
        <p:nvSpPr>
          <p:cNvPr id="22" name="Plus Sign 21">
            <a:extLst>
              <a:ext uri="{FF2B5EF4-FFF2-40B4-BE49-F238E27FC236}">
                <a16:creationId xmlns:a16="http://schemas.microsoft.com/office/drawing/2014/main" id="{F047A242-F20F-8DA8-CDCC-FC844ACBC5B8}"/>
              </a:ext>
            </a:extLst>
          </p:cNvPr>
          <p:cNvSpPr/>
          <p:nvPr/>
        </p:nvSpPr>
        <p:spPr>
          <a:xfrm>
            <a:off x="3564308" y="3411926"/>
            <a:ext cx="410214" cy="371930"/>
          </a:xfrm>
          <a:prstGeom prst="mathPlus">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B8710F82-B867-428C-109A-769E37DFD390}"/>
                  </a:ext>
                </a:extLst>
              </p:cNvPr>
              <p:cNvSpPr txBox="1"/>
              <p:nvPr/>
            </p:nvSpPr>
            <p:spPr>
              <a:xfrm>
                <a:off x="3166214" y="2564657"/>
                <a:ext cx="187282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𝑋</m:t>
                          </m:r>
                        </m:e>
                        <m:sub>
                          <m:r>
                            <a:rPr lang="en-GB" b="0" i="1" smtClean="0">
                              <a:latin typeface="Cambria Math" panose="02040503050406030204" pitchFamily="18" charset="0"/>
                            </a:rPr>
                            <m:t>𝑛</m:t>
                          </m:r>
                        </m:sub>
                      </m:sSub>
                      <m:r>
                        <a:rPr lang="en-GB" i="1" smtClean="0">
                          <a:latin typeface="Cambria Math" panose="02040503050406030204" pitchFamily="18" charset="0"/>
                        </a:rPr>
                        <m:t>=</m:t>
                      </m:r>
                      <m:r>
                        <a:rPr lang="en-GB" b="0" i="1" smtClean="0">
                          <a:latin typeface="Cambria Math" panose="02040503050406030204" pitchFamily="18" charset="0"/>
                        </a:rPr>
                        <m:t>𝑋</m:t>
                      </m:r>
                      <m:r>
                        <a:rPr lang="en-GB" b="0" i="1" smtClean="0">
                          <a:latin typeface="Cambria Math" panose="02040503050406030204" pitchFamily="18" charset="0"/>
                        </a:rPr>
                        <m:t>+(</m:t>
                      </m:r>
                      <m:r>
                        <a:rPr lang="en-GB" b="0" i="1" smtClean="0">
                          <a:latin typeface="Cambria Math" panose="02040503050406030204" pitchFamily="18" charset="0"/>
                        </a:rPr>
                        <m:t>𝑛</m:t>
                      </m:r>
                      <m:r>
                        <a:rPr lang="en-GB" b="0" i="1" smtClean="0">
                          <a:latin typeface="Cambria Math" panose="02040503050406030204" pitchFamily="18" charset="0"/>
                        </a:rPr>
                        <m:t> × </m:t>
                      </m:r>
                      <m:r>
                        <a:rPr lang="en-GB" b="0" i="1" smtClean="0">
                          <a:latin typeface="Cambria Math" panose="02040503050406030204" pitchFamily="18" charset="0"/>
                          <a:ea typeface="Cambria Math" panose="02040503050406030204" pitchFamily="18" charset="0"/>
                        </a:rPr>
                        <m:t>𝛾</m:t>
                      </m:r>
                      <m:r>
                        <a:rPr lang="en-GB" b="0"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25" name="TextBox 24">
                <a:extLst>
                  <a:ext uri="{FF2B5EF4-FFF2-40B4-BE49-F238E27FC236}">
                    <a16:creationId xmlns:a16="http://schemas.microsoft.com/office/drawing/2014/main" id="{B8710F82-B867-428C-109A-769E37DFD390}"/>
                  </a:ext>
                </a:extLst>
              </p:cNvPr>
              <p:cNvSpPr txBox="1">
                <a:spLocks noRot="1" noChangeAspect="1" noMove="1" noResize="1" noEditPoints="1" noAdjustHandles="1" noChangeArrowheads="1" noChangeShapeType="1" noTextEdit="1"/>
              </p:cNvSpPr>
              <p:nvPr/>
            </p:nvSpPr>
            <p:spPr>
              <a:xfrm>
                <a:off x="3166214" y="2564657"/>
                <a:ext cx="1872820" cy="276999"/>
              </a:xfrm>
              <a:prstGeom prst="rect">
                <a:avLst/>
              </a:prstGeom>
              <a:blipFill>
                <a:blip r:embed="rId3"/>
                <a:stretch>
                  <a:fillRect l="-2273" t="-4444" r="-3896" b="-3555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CB0501AE-A9C7-4404-FDE3-4EE8E5FE8FD1}"/>
                  </a:ext>
                </a:extLst>
              </p:cNvPr>
              <p:cNvSpPr txBox="1"/>
              <p:nvPr/>
            </p:nvSpPr>
            <p:spPr>
              <a:xfrm>
                <a:off x="915113" y="4748513"/>
                <a:ext cx="10512756" cy="1898468"/>
              </a:xfrm>
              <a:prstGeom prst="rect">
                <a:avLst/>
              </a:prstGeom>
              <a:noFill/>
            </p:spPr>
            <p:txBody>
              <a:bodyPr wrap="square" rtlCol="0">
                <a:spAutoFit/>
              </a:bodyPr>
              <a:lstStyle/>
              <a:p>
                <a:pPr marL="285750" indent="-285750">
                  <a:buFont typeface="Arial" panose="020B0604020202020204" pitchFamily="34" charset="0"/>
                  <a:buChar char="•"/>
                </a:pPr>
                <a:r>
                  <a:rPr lang="en-GB" dirty="0"/>
                  <a:t>48 half hour records from MIT-BIH Arrhythmia used.</a:t>
                </a:r>
              </a:p>
              <a:p>
                <a:pPr marL="285750" indent="-285750">
                  <a:buFont typeface="Arial" panose="020B0604020202020204" pitchFamily="34" charset="0"/>
                  <a:buChar char="•"/>
                </a:pPr>
                <a14:m>
                  <m:oMath xmlns:m="http://schemas.openxmlformats.org/officeDocument/2006/math">
                    <m:r>
                      <a:rPr lang="en-GB" b="0" i="1" smtClean="0">
                        <a:latin typeface="Cambria Math" panose="02040503050406030204" pitchFamily="18" charset="0"/>
                        <a:ea typeface="Cambria Math" panose="02040503050406030204" pitchFamily="18" charset="0"/>
                      </a:rPr>
                      <m:t>𝛾</m:t>
                    </m:r>
                  </m:oMath>
                </a14:m>
                <a:r>
                  <a:rPr lang="en-GB" dirty="0"/>
                  <a:t> is a scaling factor used to control the SNR of the noise corrupt signal.</a:t>
                </a:r>
              </a:p>
              <a:p>
                <a:pPr marL="285750" indent="-285750">
                  <a:buFont typeface="Arial" panose="020B0604020202020204" pitchFamily="34" charset="0"/>
                  <a:buChar char="•"/>
                </a:pPr>
                <a:r>
                  <a:rPr lang="en-GB" dirty="0"/>
                  <a:t>Increasing </a:t>
                </a:r>
                <a14:m>
                  <m:oMath xmlns:m="http://schemas.openxmlformats.org/officeDocument/2006/math">
                    <m:r>
                      <a:rPr lang="en-GB" b="0" i="1" smtClean="0">
                        <a:latin typeface="Cambria Math" panose="02040503050406030204" pitchFamily="18" charset="0"/>
                        <a:ea typeface="Cambria Math" panose="02040503050406030204" pitchFamily="18" charset="0"/>
                      </a:rPr>
                      <m:t>𝛾</m:t>
                    </m:r>
                  </m:oMath>
                </a14:m>
                <a:r>
                  <a:rPr lang="en-GB" dirty="0"/>
                  <a:t> will reduce the SNR (IE a noisier signal):</a:t>
                </a:r>
              </a:p>
              <a:p>
                <a:endParaRPr lang="en-GB" dirty="0"/>
              </a:p>
              <a:p>
                <a:pPr lvl="5"/>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ea typeface="Cambria Math" panose="02040503050406030204" pitchFamily="18" charset="0"/>
                        </a:rPr>
                        <m:t>𝛾</m:t>
                      </m:r>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𝑅𝑀𝑆</m:t>
                          </m:r>
                          <m:r>
                            <a:rPr lang="en-GB" b="0" i="1" smtClean="0">
                              <a:latin typeface="Cambria Math" panose="02040503050406030204" pitchFamily="18" charset="0"/>
                            </a:rPr>
                            <m:t>(</m:t>
                          </m:r>
                          <m:r>
                            <a:rPr lang="en-GB" b="0" i="1" smtClean="0">
                              <a:latin typeface="Cambria Math" panose="02040503050406030204" pitchFamily="18" charset="0"/>
                            </a:rPr>
                            <m:t>𝑋</m:t>
                          </m:r>
                          <m:r>
                            <a:rPr lang="en-GB" b="0" i="1" smtClean="0">
                              <a:latin typeface="Cambria Math" panose="02040503050406030204" pitchFamily="18" charset="0"/>
                            </a:rPr>
                            <m:t>)</m:t>
                          </m:r>
                        </m:num>
                        <m:den>
                          <m:r>
                            <a:rPr lang="en-GB" b="0" i="1" smtClean="0">
                              <a:latin typeface="Cambria Math" panose="02040503050406030204" pitchFamily="18" charset="0"/>
                            </a:rPr>
                            <m:t>𝑅𝑀𝑆</m:t>
                          </m:r>
                          <m:d>
                            <m:dPr>
                              <m:ctrlPr>
                                <a:rPr lang="en-GB" b="0" i="1" smtClean="0">
                                  <a:latin typeface="Cambria Math" panose="02040503050406030204" pitchFamily="18" charset="0"/>
                                </a:rPr>
                              </m:ctrlPr>
                            </m:dPr>
                            <m:e>
                              <m:r>
                                <a:rPr lang="en-GB" b="0" i="1" smtClean="0">
                                  <a:latin typeface="Cambria Math" panose="02040503050406030204" pitchFamily="18" charset="0"/>
                                </a:rPr>
                                <m:t>𝑛</m:t>
                              </m:r>
                            </m:e>
                          </m:d>
                          <m:r>
                            <a:rPr lang="en-GB" b="0" i="1" smtClean="0">
                              <a:latin typeface="Cambria Math" panose="02040503050406030204" pitchFamily="18" charset="0"/>
                              <a:ea typeface="Cambria Math" panose="02040503050406030204" pitchFamily="18" charset="0"/>
                            </a:rPr>
                            <m:t>×(</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10</m:t>
                              </m:r>
                            </m:e>
                            <m:sup>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0.1 × </m:t>
                                  </m:r>
                                  <m:f>
                                    <m:fP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𝑎</m:t>
                                      </m:r>
                                    </m:num>
                                    <m:den>
                                      <m:r>
                                        <a:rPr lang="en-GB" b="0" i="1" smtClean="0">
                                          <a:latin typeface="Cambria Math" panose="02040503050406030204" pitchFamily="18" charset="0"/>
                                          <a:ea typeface="Cambria Math" panose="02040503050406030204" pitchFamily="18" charset="0"/>
                                        </a:rPr>
                                        <m:t>2</m:t>
                                      </m:r>
                                    </m:den>
                                  </m:f>
                                </m:e>
                              </m:d>
                            </m:sup>
                          </m:sSup>
                          <m:r>
                            <a:rPr lang="en-GB" b="0" i="1" smtClean="0">
                              <a:latin typeface="Cambria Math" panose="02040503050406030204" pitchFamily="18" charset="0"/>
                              <a:ea typeface="Cambria Math" panose="02040503050406030204" pitchFamily="18" charset="0"/>
                            </a:rPr>
                            <m:t>)</m:t>
                          </m:r>
                        </m:den>
                      </m:f>
                    </m:oMath>
                  </m:oMathPara>
                </a14:m>
                <a:endParaRPr lang="en-GB" dirty="0"/>
              </a:p>
            </p:txBody>
          </p:sp>
        </mc:Choice>
        <mc:Fallback xmlns="">
          <p:sp>
            <p:nvSpPr>
              <p:cNvPr id="26" name="TextBox 25">
                <a:extLst>
                  <a:ext uri="{FF2B5EF4-FFF2-40B4-BE49-F238E27FC236}">
                    <a16:creationId xmlns:a16="http://schemas.microsoft.com/office/drawing/2014/main" id="{CB0501AE-A9C7-4404-FDE3-4EE8E5FE8FD1}"/>
                  </a:ext>
                </a:extLst>
              </p:cNvPr>
              <p:cNvSpPr txBox="1">
                <a:spLocks noRot="1" noChangeAspect="1" noMove="1" noResize="1" noEditPoints="1" noAdjustHandles="1" noChangeArrowheads="1" noChangeShapeType="1" noTextEdit="1"/>
              </p:cNvSpPr>
              <p:nvPr/>
            </p:nvSpPr>
            <p:spPr>
              <a:xfrm>
                <a:off x="915113" y="4748513"/>
                <a:ext cx="10512756" cy="1898468"/>
              </a:xfrm>
              <a:prstGeom prst="rect">
                <a:avLst/>
              </a:prstGeom>
              <a:blipFill>
                <a:blip r:embed="rId4"/>
                <a:stretch>
                  <a:fillRect l="-348" t="-1929"/>
                </a:stretch>
              </a:blipFill>
            </p:spPr>
            <p:txBody>
              <a:bodyPr/>
              <a:lstStyle/>
              <a:p>
                <a:r>
                  <a:rPr lang="en-GB">
                    <a:noFill/>
                  </a:rPr>
                  <a:t> </a:t>
                </a:r>
              </a:p>
            </p:txBody>
          </p:sp>
        </mc:Fallback>
      </mc:AlternateContent>
      <p:cxnSp>
        <p:nvCxnSpPr>
          <p:cNvPr id="28" name="Straight Arrow Connector 27">
            <a:extLst>
              <a:ext uri="{FF2B5EF4-FFF2-40B4-BE49-F238E27FC236}">
                <a16:creationId xmlns:a16="http://schemas.microsoft.com/office/drawing/2014/main" id="{0067BE9F-B55E-B501-A055-B16434066BF4}"/>
              </a:ext>
            </a:extLst>
          </p:cNvPr>
          <p:cNvCxnSpPr/>
          <p:nvPr/>
        </p:nvCxnSpPr>
        <p:spPr>
          <a:xfrm flipH="1">
            <a:off x="6499448" y="5708591"/>
            <a:ext cx="1849793" cy="4016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63D86AF6-A986-04FA-A60D-5668EAFAEAE6}"/>
                  </a:ext>
                </a:extLst>
              </p:cNvPr>
              <p:cNvSpPr txBox="1"/>
              <p:nvPr/>
            </p:nvSpPr>
            <p:spPr>
              <a:xfrm>
                <a:off x="8409062" y="5257039"/>
                <a:ext cx="3196127" cy="954107"/>
              </a:xfrm>
              <a:prstGeom prst="rect">
                <a:avLst/>
              </a:prstGeom>
              <a:noFill/>
            </p:spPr>
            <p:txBody>
              <a:bodyPr wrap="square" rtlCol="0">
                <a:spAutoFit/>
              </a:bodyPr>
              <a:lstStyle/>
              <a:p>
                <a:r>
                  <a:rPr lang="en-GB" sz="1400" dirty="0"/>
                  <a:t>We know X (clean Signal) and n (Noise signal) and so we can choose values of a to be our desired SNR and calculate the corresponding </a:t>
                </a:r>
                <a14:m>
                  <m:oMath xmlns:m="http://schemas.openxmlformats.org/officeDocument/2006/math">
                    <m:r>
                      <a:rPr lang="en-GB" sz="1400" b="0" i="1" smtClean="0">
                        <a:latin typeface="Cambria Math" panose="02040503050406030204" pitchFamily="18" charset="0"/>
                        <a:ea typeface="Cambria Math" panose="02040503050406030204" pitchFamily="18" charset="0"/>
                      </a:rPr>
                      <m:t>𝛾</m:t>
                    </m:r>
                  </m:oMath>
                </a14:m>
                <a:endParaRPr lang="en-GB" sz="1400" dirty="0"/>
              </a:p>
            </p:txBody>
          </p:sp>
        </mc:Choice>
        <mc:Fallback xmlns="">
          <p:sp>
            <p:nvSpPr>
              <p:cNvPr id="29" name="TextBox 28">
                <a:extLst>
                  <a:ext uri="{FF2B5EF4-FFF2-40B4-BE49-F238E27FC236}">
                    <a16:creationId xmlns:a16="http://schemas.microsoft.com/office/drawing/2014/main" id="{63D86AF6-A986-04FA-A60D-5668EAFAEAE6}"/>
                  </a:ext>
                </a:extLst>
              </p:cNvPr>
              <p:cNvSpPr txBox="1">
                <a:spLocks noRot="1" noChangeAspect="1" noMove="1" noResize="1" noEditPoints="1" noAdjustHandles="1" noChangeArrowheads="1" noChangeShapeType="1" noTextEdit="1"/>
              </p:cNvSpPr>
              <p:nvPr/>
            </p:nvSpPr>
            <p:spPr>
              <a:xfrm>
                <a:off x="8409062" y="5257039"/>
                <a:ext cx="3196127" cy="954107"/>
              </a:xfrm>
              <a:prstGeom prst="rect">
                <a:avLst/>
              </a:prstGeom>
              <a:blipFill>
                <a:blip r:embed="rId5"/>
                <a:stretch>
                  <a:fillRect l="-571" t="-637" b="-5732"/>
                </a:stretch>
              </a:blipFill>
            </p:spPr>
            <p:txBody>
              <a:bodyPr/>
              <a:lstStyle/>
              <a:p>
                <a:r>
                  <a:rPr lang="en-GB">
                    <a:noFill/>
                  </a:rPr>
                  <a:t> </a:t>
                </a:r>
              </a:p>
            </p:txBody>
          </p:sp>
        </mc:Fallback>
      </mc:AlternateContent>
      <p:sp>
        <p:nvSpPr>
          <p:cNvPr id="7" name="TextBox 6">
            <a:extLst>
              <a:ext uri="{FF2B5EF4-FFF2-40B4-BE49-F238E27FC236}">
                <a16:creationId xmlns:a16="http://schemas.microsoft.com/office/drawing/2014/main" id="{EEB190AB-5504-7CC0-C5F6-B824294CAD86}"/>
              </a:ext>
            </a:extLst>
          </p:cNvPr>
          <p:cNvSpPr txBox="1"/>
          <p:nvPr/>
        </p:nvSpPr>
        <p:spPr>
          <a:xfrm>
            <a:off x="7642920" y="0"/>
            <a:ext cx="4537020" cy="2308324"/>
          </a:xfrm>
          <a:prstGeom prst="rect">
            <a:avLst/>
          </a:prstGeom>
          <a:noFill/>
          <a:ln>
            <a:solidFill>
              <a:srgbClr val="FF0000"/>
            </a:solidFill>
          </a:ln>
        </p:spPr>
        <p:txBody>
          <a:bodyPr wrap="square" rtlCol="0">
            <a:spAutoFit/>
          </a:bodyPr>
          <a:lstStyle/>
          <a:p>
            <a:r>
              <a:rPr lang="en-GB" u="sng" dirty="0">
                <a:solidFill>
                  <a:srgbClr val="FF0000"/>
                </a:solidFill>
              </a:rPr>
              <a:t>Potential Error sources</a:t>
            </a:r>
            <a:br>
              <a:rPr lang="en-GB" dirty="0">
                <a:solidFill>
                  <a:srgbClr val="FF0000"/>
                </a:solidFill>
              </a:rPr>
            </a:br>
            <a:r>
              <a:rPr lang="en-GB" dirty="0">
                <a:solidFill>
                  <a:srgbClr val="FF0000"/>
                </a:solidFill>
              </a:rPr>
              <a:t>1. Original Signals are not entirely clean</a:t>
            </a:r>
            <a:br>
              <a:rPr lang="en-GB" dirty="0">
                <a:solidFill>
                  <a:srgbClr val="FF0000"/>
                </a:solidFill>
              </a:rPr>
            </a:br>
            <a:br>
              <a:rPr lang="en-GB" dirty="0">
                <a:solidFill>
                  <a:srgbClr val="FF0000"/>
                </a:solidFill>
              </a:rPr>
            </a:br>
            <a:r>
              <a:rPr lang="en-GB" dirty="0">
                <a:solidFill>
                  <a:srgbClr val="FF0000"/>
                </a:solidFill>
              </a:rPr>
              <a:t>2. Is noise always linearly additive?</a:t>
            </a:r>
            <a:br>
              <a:rPr lang="en-GB" dirty="0">
                <a:solidFill>
                  <a:srgbClr val="FF0000"/>
                </a:solidFill>
              </a:rPr>
            </a:br>
            <a:br>
              <a:rPr lang="en-GB" dirty="0">
                <a:solidFill>
                  <a:srgbClr val="FF0000"/>
                </a:solidFill>
              </a:rPr>
            </a:br>
            <a:r>
              <a:rPr lang="en-GB" dirty="0">
                <a:solidFill>
                  <a:srgbClr val="FF0000"/>
                </a:solidFill>
              </a:rPr>
              <a:t>3. Is there enough training data?</a:t>
            </a:r>
            <a:br>
              <a:rPr lang="en-GB" dirty="0">
                <a:solidFill>
                  <a:srgbClr val="FF0000"/>
                </a:solidFill>
              </a:rPr>
            </a:br>
            <a:br>
              <a:rPr lang="en-GB" dirty="0">
                <a:solidFill>
                  <a:srgbClr val="FF0000"/>
                </a:solidFill>
              </a:rPr>
            </a:br>
            <a:r>
              <a:rPr lang="en-GB" dirty="0">
                <a:solidFill>
                  <a:srgbClr val="FF0000"/>
                </a:solidFill>
              </a:rPr>
              <a:t>4. Is there enough variance in the Nosie?</a:t>
            </a:r>
          </a:p>
        </p:txBody>
      </p:sp>
      <p:sp>
        <p:nvSpPr>
          <p:cNvPr id="10" name="Freeform: Shape 9">
            <a:extLst>
              <a:ext uri="{FF2B5EF4-FFF2-40B4-BE49-F238E27FC236}">
                <a16:creationId xmlns:a16="http://schemas.microsoft.com/office/drawing/2014/main" id="{0E794DD5-911B-E440-D28F-E92D32A9CF52}"/>
              </a:ext>
            </a:extLst>
          </p:cNvPr>
          <p:cNvSpPr/>
          <p:nvPr/>
        </p:nvSpPr>
        <p:spPr>
          <a:xfrm>
            <a:off x="3223034" y="2885250"/>
            <a:ext cx="715223" cy="376085"/>
          </a:xfrm>
          <a:custGeom>
            <a:avLst/>
            <a:gdLst>
              <a:gd name="connsiteX0" fmla="*/ 0 w 715223"/>
              <a:gd name="connsiteY0" fmla="*/ 238196 h 376085"/>
              <a:gd name="connsiteX1" fmla="*/ 63374 w 715223"/>
              <a:gd name="connsiteY1" fmla="*/ 192928 h 376085"/>
              <a:gd name="connsiteX2" fmla="*/ 90534 w 715223"/>
              <a:gd name="connsiteY2" fmla="*/ 2805 h 376085"/>
              <a:gd name="connsiteX3" fmla="*/ 153909 w 715223"/>
              <a:gd name="connsiteY3" fmla="*/ 355891 h 376085"/>
              <a:gd name="connsiteX4" fmla="*/ 235390 w 715223"/>
              <a:gd name="connsiteY4" fmla="*/ 201982 h 376085"/>
              <a:gd name="connsiteX5" fmla="*/ 289711 w 715223"/>
              <a:gd name="connsiteY5" fmla="*/ 283463 h 376085"/>
              <a:gd name="connsiteX6" fmla="*/ 443619 w 715223"/>
              <a:gd name="connsiteY6" fmla="*/ 265356 h 376085"/>
              <a:gd name="connsiteX7" fmla="*/ 497940 w 715223"/>
              <a:gd name="connsiteY7" fmla="*/ 2805 h 376085"/>
              <a:gd name="connsiteX8" fmla="*/ 570368 w 715223"/>
              <a:gd name="connsiteY8" fmla="*/ 373998 h 376085"/>
              <a:gd name="connsiteX9" fmla="*/ 624689 w 715223"/>
              <a:gd name="connsiteY9" fmla="*/ 156714 h 376085"/>
              <a:gd name="connsiteX10" fmla="*/ 706170 w 715223"/>
              <a:gd name="connsiteY10" fmla="*/ 229142 h 376085"/>
              <a:gd name="connsiteX11" fmla="*/ 688063 w 715223"/>
              <a:gd name="connsiteY11" fmla="*/ 183875 h 376085"/>
              <a:gd name="connsiteX12" fmla="*/ 715223 w 715223"/>
              <a:gd name="connsiteY12" fmla="*/ 220089 h 376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15223" h="376085">
                <a:moveTo>
                  <a:pt x="0" y="238196"/>
                </a:moveTo>
                <a:cubicBezTo>
                  <a:pt x="24142" y="235178"/>
                  <a:pt x="48285" y="232160"/>
                  <a:pt x="63374" y="192928"/>
                </a:cubicBezTo>
                <a:cubicBezTo>
                  <a:pt x="78463" y="153696"/>
                  <a:pt x="75445" y="-24356"/>
                  <a:pt x="90534" y="2805"/>
                </a:cubicBezTo>
                <a:cubicBezTo>
                  <a:pt x="105623" y="29965"/>
                  <a:pt x="129766" y="322695"/>
                  <a:pt x="153909" y="355891"/>
                </a:cubicBezTo>
                <a:cubicBezTo>
                  <a:pt x="178052" y="389087"/>
                  <a:pt x="212756" y="214053"/>
                  <a:pt x="235390" y="201982"/>
                </a:cubicBezTo>
                <a:cubicBezTo>
                  <a:pt x="258024" y="189911"/>
                  <a:pt x="255006" y="272901"/>
                  <a:pt x="289711" y="283463"/>
                </a:cubicBezTo>
                <a:cubicBezTo>
                  <a:pt x="324416" y="294025"/>
                  <a:pt x="408914" y="312132"/>
                  <a:pt x="443619" y="265356"/>
                </a:cubicBezTo>
                <a:cubicBezTo>
                  <a:pt x="478324" y="218580"/>
                  <a:pt x="476815" y="-15302"/>
                  <a:pt x="497940" y="2805"/>
                </a:cubicBezTo>
                <a:cubicBezTo>
                  <a:pt x="519065" y="20912"/>
                  <a:pt x="549243" y="348347"/>
                  <a:pt x="570368" y="373998"/>
                </a:cubicBezTo>
                <a:cubicBezTo>
                  <a:pt x="591493" y="399649"/>
                  <a:pt x="602055" y="180857"/>
                  <a:pt x="624689" y="156714"/>
                </a:cubicBezTo>
                <a:cubicBezTo>
                  <a:pt x="647323" y="132571"/>
                  <a:pt x="695608" y="224615"/>
                  <a:pt x="706170" y="229142"/>
                </a:cubicBezTo>
                <a:cubicBezTo>
                  <a:pt x="716732" y="233669"/>
                  <a:pt x="686554" y="185384"/>
                  <a:pt x="688063" y="183875"/>
                </a:cubicBezTo>
                <a:cubicBezTo>
                  <a:pt x="689572" y="182366"/>
                  <a:pt x="702397" y="201227"/>
                  <a:pt x="715223" y="220089"/>
                </a:cubicBezTo>
              </a:path>
            </a:pathLst>
          </a:cu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eform: Shape 10">
            <a:extLst>
              <a:ext uri="{FF2B5EF4-FFF2-40B4-BE49-F238E27FC236}">
                <a16:creationId xmlns:a16="http://schemas.microsoft.com/office/drawing/2014/main" id="{6BB9C76D-73CF-CC33-0A34-377C37012829}"/>
              </a:ext>
            </a:extLst>
          </p:cNvPr>
          <p:cNvSpPr/>
          <p:nvPr/>
        </p:nvSpPr>
        <p:spPr>
          <a:xfrm>
            <a:off x="3195873" y="3874247"/>
            <a:ext cx="775750" cy="643586"/>
          </a:xfrm>
          <a:custGeom>
            <a:avLst/>
            <a:gdLst>
              <a:gd name="connsiteX0" fmla="*/ 0 w 775750"/>
              <a:gd name="connsiteY0" fmla="*/ 326561 h 643586"/>
              <a:gd name="connsiteX1" fmla="*/ 99588 w 775750"/>
              <a:gd name="connsiteY1" fmla="*/ 154545 h 643586"/>
              <a:gd name="connsiteX2" fmla="*/ 172016 w 775750"/>
              <a:gd name="connsiteY2" fmla="*/ 516684 h 643586"/>
              <a:gd name="connsiteX3" fmla="*/ 190123 w 775750"/>
              <a:gd name="connsiteY3" fmla="*/ 636 h 643586"/>
              <a:gd name="connsiteX4" fmla="*/ 271604 w 775750"/>
              <a:gd name="connsiteY4" fmla="*/ 643432 h 643586"/>
              <a:gd name="connsiteX5" fmla="*/ 289711 w 775750"/>
              <a:gd name="connsiteY5" fmla="*/ 64010 h 643586"/>
              <a:gd name="connsiteX6" fmla="*/ 362139 w 775750"/>
              <a:gd name="connsiteY6" fmla="*/ 317507 h 643586"/>
              <a:gd name="connsiteX7" fmla="*/ 434567 w 775750"/>
              <a:gd name="connsiteY7" fmla="*/ 118331 h 643586"/>
              <a:gd name="connsiteX8" fmla="*/ 479834 w 775750"/>
              <a:gd name="connsiteY8" fmla="*/ 598165 h 643586"/>
              <a:gd name="connsiteX9" fmla="*/ 561315 w 775750"/>
              <a:gd name="connsiteY9" fmla="*/ 154545 h 643586"/>
              <a:gd name="connsiteX10" fmla="*/ 615636 w 775750"/>
              <a:gd name="connsiteY10" fmla="*/ 507630 h 643586"/>
              <a:gd name="connsiteX11" fmla="*/ 679010 w 775750"/>
              <a:gd name="connsiteY11" fmla="*/ 136438 h 643586"/>
              <a:gd name="connsiteX12" fmla="*/ 769545 w 775750"/>
              <a:gd name="connsiteY12" fmla="*/ 489523 h 643586"/>
              <a:gd name="connsiteX13" fmla="*/ 760491 w 775750"/>
              <a:gd name="connsiteY13" fmla="*/ 462363 h 643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75750" h="643586">
                <a:moveTo>
                  <a:pt x="0" y="326561"/>
                </a:moveTo>
                <a:cubicBezTo>
                  <a:pt x="35459" y="224709"/>
                  <a:pt x="70919" y="122858"/>
                  <a:pt x="99588" y="154545"/>
                </a:cubicBezTo>
                <a:cubicBezTo>
                  <a:pt x="128257" y="186232"/>
                  <a:pt x="156927" y="542335"/>
                  <a:pt x="172016" y="516684"/>
                </a:cubicBezTo>
                <a:cubicBezTo>
                  <a:pt x="187105" y="491033"/>
                  <a:pt x="173525" y="-20489"/>
                  <a:pt x="190123" y="636"/>
                </a:cubicBezTo>
                <a:cubicBezTo>
                  <a:pt x="206721" y="21761"/>
                  <a:pt x="255006" y="632870"/>
                  <a:pt x="271604" y="643432"/>
                </a:cubicBezTo>
                <a:cubicBezTo>
                  <a:pt x="288202" y="653994"/>
                  <a:pt x="274622" y="118331"/>
                  <a:pt x="289711" y="64010"/>
                </a:cubicBezTo>
                <a:cubicBezTo>
                  <a:pt x="304800" y="9689"/>
                  <a:pt x="337996" y="308454"/>
                  <a:pt x="362139" y="317507"/>
                </a:cubicBezTo>
                <a:cubicBezTo>
                  <a:pt x="386282" y="326560"/>
                  <a:pt x="414951" y="71555"/>
                  <a:pt x="434567" y="118331"/>
                </a:cubicBezTo>
                <a:cubicBezTo>
                  <a:pt x="454183" y="165107"/>
                  <a:pt x="458709" y="592129"/>
                  <a:pt x="479834" y="598165"/>
                </a:cubicBezTo>
                <a:cubicBezTo>
                  <a:pt x="500959" y="604201"/>
                  <a:pt x="538681" y="169634"/>
                  <a:pt x="561315" y="154545"/>
                </a:cubicBezTo>
                <a:cubicBezTo>
                  <a:pt x="583949" y="139456"/>
                  <a:pt x="596020" y="510648"/>
                  <a:pt x="615636" y="507630"/>
                </a:cubicBezTo>
                <a:cubicBezTo>
                  <a:pt x="635252" y="504612"/>
                  <a:pt x="653359" y="139456"/>
                  <a:pt x="679010" y="136438"/>
                </a:cubicBezTo>
                <a:cubicBezTo>
                  <a:pt x="704662" y="133420"/>
                  <a:pt x="755965" y="435202"/>
                  <a:pt x="769545" y="489523"/>
                </a:cubicBezTo>
                <a:cubicBezTo>
                  <a:pt x="783125" y="543844"/>
                  <a:pt x="771808" y="503103"/>
                  <a:pt x="760491" y="462363"/>
                </a:cubicBezTo>
              </a:path>
            </a:pathLst>
          </a:cu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7" name="Picture 16">
            <a:extLst>
              <a:ext uri="{FF2B5EF4-FFF2-40B4-BE49-F238E27FC236}">
                <a16:creationId xmlns:a16="http://schemas.microsoft.com/office/drawing/2014/main" id="{3ABBE182-6703-B8A5-9054-3DBBCB1E5000}"/>
              </a:ext>
            </a:extLst>
          </p:cNvPr>
          <p:cNvPicPr>
            <a:picLocks noChangeAspect="1"/>
          </p:cNvPicPr>
          <p:nvPr/>
        </p:nvPicPr>
        <p:blipFill>
          <a:blip r:embed="rId6"/>
          <a:stretch>
            <a:fillRect/>
          </a:stretch>
        </p:blipFill>
        <p:spPr>
          <a:xfrm>
            <a:off x="8360174" y="2650766"/>
            <a:ext cx="3485686" cy="1803539"/>
          </a:xfrm>
          <a:prstGeom prst="rect">
            <a:avLst/>
          </a:prstGeom>
        </p:spPr>
      </p:pic>
      <p:cxnSp>
        <p:nvCxnSpPr>
          <p:cNvPr id="33" name="Straight Connector 32">
            <a:extLst>
              <a:ext uri="{FF2B5EF4-FFF2-40B4-BE49-F238E27FC236}">
                <a16:creationId xmlns:a16="http://schemas.microsoft.com/office/drawing/2014/main" id="{09CCC6E6-8892-6D1C-0EC3-A03F40E90D80}"/>
              </a:ext>
            </a:extLst>
          </p:cNvPr>
          <p:cNvCxnSpPr>
            <a:cxnSpLocks/>
            <a:stCxn id="20" idx="3"/>
          </p:cNvCxnSpPr>
          <p:nvPr/>
        </p:nvCxnSpPr>
        <p:spPr>
          <a:xfrm flipV="1">
            <a:off x="8165742" y="2899046"/>
            <a:ext cx="902380" cy="693672"/>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CE18E16E-F2F4-2233-652D-BF62312651DF}"/>
              </a:ext>
            </a:extLst>
          </p:cNvPr>
          <p:cNvCxnSpPr>
            <a:cxnSpLocks/>
          </p:cNvCxnSpPr>
          <p:nvPr/>
        </p:nvCxnSpPr>
        <p:spPr>
          <a:xfrm>
            <a:off x="8165742" y="3596731"/>
            <a:ext cx="833403" cy="853619"/>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80507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F5E32-B463-3FD3-86F2-6C0541933CDD}"/>
              </a:ext>
            </a:extLst>
          </p:cNvPr>
          <p:cNvSpPr>
            <a:spLocks noGrp="1"/>
          </p:cNvSpPr>
          <p:nvPr>
            <p:ph type="title"/>
          </p:nvPr>
        </p:nvSpPr>
        <p:spPr/>
        <p:txBody>
          <a:bodyPr/>
          <a:lstStyle/>
          <a:p>
            <a:r>
              <a:rPr lang="en-GB" dirty="0"/>
              <a:t>Methodology (Model)</a:t>
            </a:r>
          </a:p>
        </p:txBody>
      </p:sp>
      <p:sp>
        <p:nvSpPr>
          <p:cNvPr id="3" name="Content Placeholder 2">
            <a:extLst>
              <a:ext uri="{FF2B5EF4-FFF2-40B4-BE49-F238E27FC236}">
                <a16:creationId xmlns:a16="http://schemas.microsoft.com/office/drawing/2014/main" id="{CBDD97A4-08A8-D3E6-CAC7-C4885B8664E7}"/>
              </a:ext>
            </a:extLst>
          </p:cNvPr>
          <p:cNvSpPr>
            <a:spLocks noGrp="1"/>
          </p:cNvSpPr>
          <p:nvPr>
            <p:ph idx="1"/>
          </p:nvPr>
        </p:nvSpPr>
        <p:spPr/>
        <p:txBody>
          <a:bodyPr>
            <a:normAutofit/>
          </a:bodyPr>
          <a:lstStyle/>
          <a:p>
            <a:r>
              <a:rPr lang="en-GB" sz="2400" dirty="0"/>
              <a:t>Four-layer convolutional network with batch normalisation and </a:t>
            </a:r>
            <a:r>
              <a:rPr lang="en-GB" sz="2400" dirty="0" err="1"/>
              <a:t>ReLU</a:t>
            </a:r>
            <a:r>
              <a:rPr lang="en-GB" sz="2400" dirty="0"/>
              <a:t>, followed by a connected layer.</a:t>
            </a:r>
          </a:p>
        </p:txBody>
      </p:sp>
      <p:pic>
        <p:nvPicPr>
          <p:cNvPr id="5" name="Picture 4">
            <a:extLst>
              <a:ext uri="{FF2B5EF4-FFF2-40B4-BE49-F238E27FC236}">
                <a16:creationId xmlns:a16="http://schemas.microsoft.com/office/drawing/2014/main" id="{DCA152BF-1610-C623-B2B9-D760F9274BE4}"/>
              </a:ext>
            </a:extLst>
          </p:cNvPr>
          <p:cNvPicPr>
            <a:picLocks noChangeAspect="1"/>
          </p:cNvPicPr>
          <p:nvPr/>
        </p:nvPicPr>
        <p:blipFill>
          <a:blip r:embed="rId2"/>
          <a:stretch>
            <a:fillRect/>
          </a:stretch>
        </p:blipFill>
        <p:spPr>
          <a:xfrm>
            <a:off x="1135344" y="2877344"/>
            <a:ext cx="5067300" cy="2247900"/>
          </a:xfrm>
          <a:prstGeom prst="rect">
            <a:avLst/>
          </a:prstGeom>
        </p:spPr>
      </p:pic>
      <p:cxnSp>
        <p:nvCxnSpPr>
          <p:cNvPr id="7" name="Straight Arrow Connector 6">
            <a:extLst>
              <a:ext uri="{FF2B5EF4-FFF2-40B4-BE49-F238E27FC236}">
                <a16:creationId xmlns:a16="http://schemas.microsoft.com/office/drawing/2014/main" id="{E4870C77-39EE-581D-05D5-EF902D809B78}"/>
              </a:ext>
            </a:extLst>
          </p:cNvPr>
          <p:cNvCxnSpPr/>
          <p:nvPr/>
        </p:nvCxnSpPr>
        <p:spPr>
          <a:xfrm flipH="1">
            <a:off x="6879364" y="1495514"/>
            <a:ext cx="427290" cy="3301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B6B6F2FC-01B7-A17A-4296-4A2E159C4A02}"/>
              </a:ext>
            </a:extLst>
          </p:cNvPr>
          <p:cNvSpPr txBox="1"/>
          <p:nvPr/>
        </p:nvSpPr>
        <p:spPr>
          <a:xfrm>
            <a:off x="7306654" y="1342658"/>
            <a:ext cx="1760434" cy="276999"/>
          </a:xfrm>
          <a:prstGeom prst="rect">
            <a:avLst/>
          </a:prstGeom>
          <a:noFill/>
        </p:spPr>
        <p:txBody>
          <a:bodyPr wrap="square" rtlCol="0">
            <a:spAutoFit/>
          </a:bodyPr>
          <a:lstStyle/>
          <a:p>
            <a:r>
              <a:rPr lang="en-GB" sz="1200" dirty="0"/>
              <a:t>Speeds up training speed</a:t>
            </a:r>
          </a:p>
        </p:txBody>
      </p:sp>
      <p:cxnSp>
        <p:nvCxnSpPr>
          <p:cNvPr id="10" name="Straight Arrow Connector 9">
            <a:extLst>
              <a:ext uri="{FF2B5EF4-FFF2-40B4-BE49-F238E27FC236}">
                <a16:creationId xmlns:a16="http://schemas.microsoft.com/office/drawing/2014/main" id="{4A64650C-460A-3566-B0D0-8EAF4DF58F93}"/>
              </a:ext>
            </a:extLst>
          </p:cNvPr>
          <p:cNvCxnSpPr>
            <a:endCxn id="5" idx="3"/>
          </p:cNvCxnSpPr>
          <p:nvPr/>
        </p:nvCxnSpPr>
        <p:spPr>
          <a:xfrm flipH="1">
            <a:off x="6202644" y="3819970"/>
            <a:ext cx="599808" cy="1813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74155637-B82A-3BEB-7E24-0094DCA4DEB7}"/>
              </a:ext>
            </a:extLst>
          </p:cNvPr>
          <p:cNvSpPr txBox="1"/>
          <p:nvPr/>
        </p:nvSpPr>
        <p:spPr>
          <a:xfrm>
            <a:off x="6785361" y="3187581"/>
            <a:ext cx="4392538" cy="1077218"/>
          </a:xfrm>
          <a:prstGeom prst="rect">
            <a:avLst/>
          </a:prstGeom>
          <a:noFill/>
        </p:spPr>
        <p:txBody>
          <a:bodyPr wrap="square" rtlCol="0">
            <a:spAutoFit/>
          </a:bodyPr>
          <a:lstStyle/>
          <a:p>
            <a:r>
              <a:rPr lang="en-GB" sz="1600" dirty="0"/>
              <a:t>Architecture has been chosen as it successfully estimated HR in previous work, this is referred to as “Transfer Learning”. However, could a different structure be used for noise removal?  </a:t>
            </a:r>
          </a:p>
        </p:txBody>
      </p:sp>
      <p:sp>
        <p:nvSpPr>
          <p:cNvPr id="12" name="TextBox 11">
            <a:extLst>
              <a:ext uri="{FF2B5EF4-FFF2-40B4-BE49-F238E27FC236}">
                <a16:creationId xmlns:a16="http://schemas.microsoft.com/office/drawing/2014/main" id="{D51419F7-48E7-F3E2-E2CB-0CF1017F09DE}"/>
              </a:ext>
            </a:extLst>
          </p:cNvPr>
          <p:cNvSpPr txBox="1"/>
          <p:nvPr/>
        </p:nvSpPr>
        <p:spPr>
          <a:xfrm>
            <a:off x="581114" y="5050564"/>
            <a:ext cx="10912979" cy="1477328"/>
          </a:xfrm>
          <a:prstGeom prst="rect">
            <a:avLst/>
          </a:prstGeom>
          <a:noFill/>
        </p:spPr>
        <p:txBody>
          <a:bodyPr wrap="square" rtlCol="0">
            <a:spAutoFit/>
          </a:bodyPr>
          <a:lstStyle/>
          <a:p>
            <a:pPr marL="285750" indent="-285750">
              <a:buFont typeface="Arial" panose="020B0604020202020204" pitchFamily="34" charset="0"/>
              <a:buChar char="•"/>
            </a:pPr>
            <a:r>
              <a:rPr lang="en-GB" dirty="0"/>
              <a:t>Rectified Linear Units are a type of activation function, it is used here to add non-linearity into the network to deal with the complex data type.</a:t>
            </a:r>
          </a:p>
          <a:p>
            <a:pPr marL="285750" indent="-285750">
              <a:buFont typeface="Arial" panose="020B0604020202020204" pitchFamily="34" charset="0"/>
              <a:buChar char="•"/>
            </a:pPr>
            <a:r>
              <a:rPr lang="en-GB" dirty="0"/>
              <a:t>Conv1d is a 1-dimensional convolutional layer typically used for time series data</a:t>
            </a:r>
          </a:p>
          <a:p>
            <a:pPr marL="285750" indent="-285750">
              <a:buFont typeface="Arial" panose="020B0604020202020204" pitchFamily="34" charset="0"/>
              <a:buChar char="•"/>
            </a:pPr>
            <a:r>
              <a:rPr lang="en-GB" dirty="0"/>
              <a:t>AvgPool1d is a 1-dimensional average pooling layer used to reduce the spatial dimensions. (Reduces computational load)</a:t>
            </a:r>
          </a:p>
        </p:txBody>
      </p:sp>
    </p:spTree>
    <p:extLst>
      <p:ext uri="{BB962C8B-B14F-4D97-AF65-F5344CB8AC3E}">
        <p14:creationId xmlns:p14="http://schemas.microsoft.com/office/powerpoint/2010/main" val="3775132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F980E-433D-E8E7-AC41-4635B79F26CB}"/>
              </a:ext>
            </a:extLst>
          </p:cNvPr>
          <p:cNvSpPr>
            <a:spLocks noGrp="1"/>
          </p:cNvSpPr>
          <p:nvPr>
            <p:ph type="title"/>
          </p:nvPr>
        </p:nvSpPr>
        <p:spPr/>
        <p:txBody>
          <a:bodyPr/>
          <a:lstStyle/>
          <a:p>
            <a:r>
              <a:rPr lang="en-GB" b="1" u="sng" dirty="0"/>
              <a:t>Methodology (Loss Function)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BC135FE-E3B7-B4D0-EF15-A1C088EB157E}"/>
                  </a:ext>
                </a:extLst>
              </p:cNvPr>
              <p:cNvSpPr>
                <a:spLocks noGrp="1"/>
              </p:cNvSpPr>
              <p:nvPr>
                <p:ph idx="1"/>
              </p:nvPr>
            </p:nvSpPr>
            <p:spPr>
              <a:xfrm>
                <a:off x="838200" y="1825625"/>
                <a:ext cx="10515600" cy="4138296"/>
              </a:xfrm>
            </p:spPr>
            <p:txBody>
              <a:bodyPr>
                <a:normAutofit fontScale="92500" lnSpcReduction="10000"/>
              </a:bodyPr>
              <a:lstStyle/>
              <a:p>
                <a:r>
                  <a:rPr lang="en-GB" dirty="0"/>
                  <a:t>An issue with MSE as a loss function for ECG’s is that it is global, meaning the iso-electric region is also factored into the equation.</a:t>
                </a:r>
              </a:p>
              <a:p>
                <a:r>
                  <a:rPr lang="en-GB" dirty="0"/>
                  <a:t>Researchers separated the MSE into 2 components:</a:t>
                </a:r>
              </a:p>
              <a:p>
                <a:pPr marL="914400" lvl="1" indent="-457200">
                  <a:buFont typeface="+mj-lt"/>
                  <a:buAutoNum type="arabicPeriod"/>
                </a:pPr>
                <a:r>
                  <a:rPr lang="en-GB" dirty="0"/>
                  <a:t>Standard MSE</a:t>
                </a:r>
              </a:p>
              <a:p>
                <a:pPr marL="914400" lvl="1" indent="-457200">
                  <a:buFont typeface="+mj-lt"/>
                  <a:buAutoNum type="arabicPeriod"/>
                </a:pPr>
                <a:r>
                  <a:rPr lang="en-GB" dirty="0"/>
                  <a:t>MSE pertaining to the regions where the QRS exists.</a:t>
                </a:r>
              </a:p>
              <a:p>
                <a:r>
                  <a:rPr lang="en-GB" dirty="0"/>
                  <a:t>A waiting factor is applied to the 2</a:t>
                </a:r>
                <a:r>
                  <a:rPr lang="en-GB" baseline="30000" dirty="0"/>
                  <a:t>nd</a:t>
                </a:r>
                <a:r>
                  <a:rPr lang="en-GB" dirty="0"/>
                  <a:t> option which allows for more emphasis to be applied to the QRS.</a:t>
                </a:r>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𝐿</m:t>
                      </m:r>
                      <m:r>
                        <a:rPr lang="en-GB" b="0" i="1" smtClean="0">
                          <a:latin typeface="Cambria Math" panose="02040503050406030204" pitchFamily="18" charset="0"/>
                        </a:rPr>
                        <m:t>=</m:t>
                      </m:r>
                      <m:r>
                        <a:rPr lang="en-GB" b="0" i="1" smtClean="0">
                          <a:latin typeface="Cambria Math" panose="02040503050406030204" pitchFamily="18" charset="0"/>
                        </a:rPr>
                        <m:t>𝑀𝑆𝐸</m:t>
                      </m:r>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𝑋</m:t>
                              </m:r>
                            </m:e>
                            <m:sub>
                              <m:r>
                                <a:rPr lang="en-GB" b="0" i="1" smtClean="0">
                                  <a:latin typeface="Cambria Math" panose="02040503050406030204" pitchFamily="18" charset="0"/>
                                </a:rPr>
                                <m:t>𝑛</m:t>
                              </m:r>
                            </m:sub>
                          </m:sSub>
                          <m:r>
                            <a:rPr lang="en-GB" b="0" i="1" smtClean="0">
                              <a:latin typeface="Cambria Math" panose="02040503050406030204" pitchFamily="18" charset="0"/>
                            </a:rPr>
                            <m:t>, </m:t>
                          </m:r>
                          <m:r>
                            <a:rPr lang="en-GB" b="0" i="1" smtClean="0">
                              <a:latin typeface="Cambria Math" panose="02040503050406030204" pitchFamily="18" charset="0"/>
                            </a:rPr>
                            <m:t>𝑋</m:t>
                          </m:r>
                        </m:e>
                      </m:d>
                      <m:r>
                        <a:rPr lang="en-GB" b="0" i="1" smtClean="0">
                          <a:latin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𝛼</m:t>
                      </m:r>
                      <m:r>
                        <a:rPr lang="en-GB" b="0" i="1" smtClean="0">
                          <a:latin typeface="Cambria Math" panose="02040503050406030204" pitchFamily="18" charset="0"/>
                          <a:ea typeface="Cambria Math" panose="02040503050406030204" pitchFamily="18" charset="0"/>
                        </a:rPr>
                        <m:t> ∗ </m:t>
                      </m:r>
                      <m:nary>
                        <m:naryPr>
                          <m:chr m:val="∑"/>
                          <m:ctrlPr>
                            <a:rPr lang="en-GB" b="0" i="1" smtClean="0">
                              <a:latin typeface="Cambria Math" panose="02040503050406030204" pitchFamily="18" charset="0"/>
                              <a:ea typeface="Cambria Math" panose="02040503050406030204" pitchFamily="18" charset="0"/>
                            </a:rPr>
                          </m:ctrlPr>
                        </m:naryPr>
                        <m:sub>
                          <m:r>
                            <m:rPr>
                              <m:brk m:alnAt="23"/>
                            </m:rPr>
                            <a:rPr lang="en-GB" b="0" i="1" smtClean="0">
                              <a:latin typeface="Cambria Math" panose="02040503050406030204" pitchFamily="18" charset="0"/>
                              <a:ea typeface="Cambria Math" panose="02040503050406030204" pitchFamily="18" charset="0"/>
                            </a:rPr>
                            <m:t>𝑖</m:t>
                          </m:r>
                          <m:r>
                            <a:rPr lang="en-GB" b="0" i="1" smtClean="0">
                              <a:latin typeface="Cambria Math" panose="02040503050406030204" pitchFamily="18" charset="0"/>
                              <a:ea typeface="Cambria Math" panose="02040503050406030204" pitchFamily="18" charset="0"/>
                            </a:rPr>
                            <m:t>=1</m:t>
                          </m:r>
                        </m:sub>
                        <m:sup>
                          <m:r>
                            <a:rPr lang="en-GB" b="0" i="1" smtClean="0">
                              <a:latin typeface="Cambria Math" panose="02040503050406030204" pitchFamily="18" charset="0"/>
                              <a:ea typeface="Cambria Math" panose="02040503050406030204" pitchFamily="18" charset="0"/>
                            </a:rPr>
                            <m:t>𝑗</m:t>
                          </m:r>
                        </m:sup>
                        <m:e>
                          <m:r>
                            <a:rPr lang="en-GB" b="0" i="1" smtClean="0">
                              <a:latin typeface="Cambria Math" panose="02040503050406030204" pitchFamily="18" charset="0"/>
                              <a:ea typeface="Cambria Math" panose="02040503050406030204" pitchFamily="18" charset="0"/>
                            </a:rPr>
                            <m:t>𝑀𝑆𝐸</m:t>
                          </m:r>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𝑅𝑋</m:t>
                              </m:r>
                            </m:e>
                            <m:sub>
                              <m:r>
                                <a:rPr lang="en-GB" b="0" i="1" smtClean="0">
                                  <a:latin typeface="Cambria Math" panose="02040503050406030204" pitchFamily="18" charset="0"/>
                                  <a:ea typeface="Cambria Math" panose="02040503050406030204" pitchFamily="18" charset="0"/>
                                </a:rPr>
                                <m:t>𝑛</m:t>
                              </m:r>
                            </m:sub>
                          </m:sSub>
                          <m:r>
                            <a:rPr lang="en-GB" b="0" i="1" smtClean="0">
                              <a:latin typeface="Cambria Math" panose="02040503050406030204" pitchFamily="18" charset="0"/>
                              <a:ea typeface="Cambria Math" panose="02040503050406030204" pitchFamily="18" charset="0"/>
                            </a:rPr>
                            <m:t>, </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𝑅𝑋</m:t>
                              </m:r>
                            </m:e>
                            <m:sub>
                              <m:r>
                                <a:rPr lang="en-GB" b="0" i="1" smtClean="0">
                                  <a:latin typeface="Cambria Math" panose="02040503050406030204" pitchFamily="18" charset="0"/>
                                  <a:ea typeface="Cambria Math" panose="02040503050406030204" pitchFamily="18" charset="0"/>
                                </a:rPr>
                                <m:t>𝑖</m:t>
                              </m:r>
                            </m:sub>
                          </m:sSub>
                          <m:r>
                            <a:rPr lang="en-GB" b="0" i="1" smtClean="0">
                              <a:latin typeface="Cambria Math" panose="02040503050406030204" pitchFamily="18" charset="0"/>
                              <a:ea typeface="Cambria Math" panose="02040503050406030204" pitchFamily="18" charset="0"/>
                            </a:rPr>
                            <m:t>)</m:t>
                          </m:r>
                        </m:e>
                      </m:nary>
                    </m:oMath>
                  </m:oMathPara>
                </a14:m>
                <a:endParaRPr lang="en-GB" dirty="0"/>
              </a:p>
              <a:p>
                <a:endParaRPr lang="en-GB" dirty="0"/>
              </a:p>
            </p:txBody>
          </p:sp>
        </mc:Choice>
        <mc:Fallback>
          <p:sp>
            <p:nvSpPr>
              <p:cNvPr id="3" name="Content Placeholder 2">
                <a:extLst>
                  <a:ext uri="{FF2B5EF4-FFF2-40B4-BE49-F238E27FC236}">
                    <a16:creationId xmlns:a16="http://schemas.microsoft.com/office/drawing/2014/main" id="{7BC135FE-E3B7-B4D0-EF15-A1C088EB157E}"/>
                  </a:ext>
                </a:extLst>
              </p:cNvPr>
              <p:cNvSpPr>
                <a:spLocks noGrp="1" noRot="1" noChangeAspect="1" noMove="1" noResize="1" noEditPoints="1" noAdjustHandles="1" noChangeArrowheads="1" noChangeShapeType="1" noTextEdit="1"/>
              </p:cNvSpPr>
              <p:nvPr>
                <p:ph idx="1"/>
              </p:nvPr>
            </p:nvSpPr>
            <p:spPr>
              <a:xfrm>
                <a:off x="838200" y="1825625"/>
                <a:ext cx="10515600" cy="4138296"/>
              </a:xfrm>
              <a:blipFill>
                <a:blip r:embed="rId3"/>
                <a:stretch>
                  <a:fillRect l="-928" t="-2946"/>
                </a:stretch>
              </a:blipFill>
            </p:spPr>
            <p:txBody>
              <a:bodyPr/>
              <a:lstStyle/>
              <a:p>
                <a:r>
                  <a:rPr lang="en-GB">
                    <a:noFill/>
                  </a:rPr>
                  <a:t> </a:t>
                </a:r>
              </a:p>
            </p:txBody>
          </p:sp>
        </mc:Fallback>
      </mc:AlternateContent>
      <p:sp>
        <p:nvSpPr>
          <p:cNvPr id="4" name="Oval 3">
            <a:extLst>
              <a:ext uri="{FF2B5EF4-FFF2-40B4-BE49-F238E27FC236}">
                <a16:creationId xmlns:a16="http://schemas.microsoft.com/office/drawing/2014/main" id="{B1C0F002-E1F5-2BE3-4E97-28DF08EFFDEB}"/>
              </a:ext>
            </a:extLst>
          </p:cNvPr>
          <p:cNvSpPr/>
          <p:nvPr/>
        </p:nvSpPr>
        <p:spPr>
          <a:xfrm>
            <a:off x="5681172" y="4563811"/>
            <a:ext cx="3896883" cy="1836987"/>
          </a:xfrm>
          <a:prstGeom prst="ellipse">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6" name="Straight Arrow Connector 5">
            <a:extLst>
              <a:ext uri="{FF2B5EF4-FFF2-40B4-BE49-F238E27FC236}">
                <a16:creationId xmlns:a16="http://schemas.microsoft.com/office/drawing/2014/main" id="{477CD8AB-98D4-FFF6-71B9-8232D388FC91}"/>
              </a:ext>
            </a:extLst>
          </p:cNvPr>
          <p:cNvCxnSpPr>
            <a:cxnSpLocks/>
          </p:cNvCxnSpPr>
          <p:nvPr/>
        </p:nvCxnSpPr>
        <p:spPr>
          <a:xfrm flipH="1">
            <a:off x="9506139" y="5221480"/>
            <a:ext cx="765906" cy="1200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59675245-73A2-78F7-4670-5D48EB7B20A4}"/>
              </a:ext>
            </a:extLst>
          </p:cNvPr>
          <p:cNvSpPr txBox="1"/>
          <p:nvPr/>
        </p:nvSpPr>
        <p:spPr>
          <a:xfrm>
            <a:off x="10118221" y="4890058"/>
            <a:ext cx="1580972" cy="923330"/>
          </a:xfrm>
          <a:prstGeom prst="rect">
            <a:avLst/>
          </a:prstGeom>
          <a:noFill/>
        </p:spPr>
        <p:txBody>
          <a:bodyPr wrap="square" rtlCol="0">
            <a:spAutoFit/>
          </a:bodyPr>
          <a:lstStyle/>
          <a:p>
            <a:r>
              <a:rPr lang="en-GB" dirty="0"/>
              <a:t>α is set to control the weight of QRS </a:t>
            </a:r>
          </a:p>
        </p:txBody>
      </p:sp>
      <p:sp>
        <p:nvSpPr>
          <p:cNvPr id="5" name="Rectangle: Rounded Corners 4">
            <a:extLst>
              <a:ext uri="{FF2B5EF4-FFF2-40B4-BE49-F238E27FC236}">
                <a16:creationId xmlns:a16="http://schemas.microsoft.com/office/drawing/2014/main" id="{ECCEACE5-4B84-4A42-FBC3-35E629F38168}"/>
              </a:ext>
            </a:extLst>
          </p:cNvPr>
          <p:cNvSpPr/>
          <p:nvPr/>
        </p:nvSpPr>
        <p:spPr>
          <a:xfrm>
            <a:off x="2613945" y="4500003"/>
            <a:ext cx="7158883" cy="1964601"/>
          </a:xfrm>
          <a:prstGeom prst="roundRect">
            <a:avLst/>
          </a:prstGeom>
          <a:noFill/>
          <a:ln w="28575">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851092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Secur Official Template 2023">
  <a:themeElements>
    <a:clrScheme name="B-Secur Template">
      <a:dk1>
        <a:sysClr val="windowText" lastClr="000000"/>
      </a:dk1>
      <a:lt1>
        <a:sysClr val="window" lastClr="FFFFFF"/>
      </a:lt1>
      <a:dk2>
        <a:srgbClr val="122423"/>
      </a:dk2>
      <a:lt2>
        <a:srgbClr val="EDEDED"/>
      </a:lt2>
      <a:accent1>
        <a:srgbClr val="FF685B"/>
      </a:accent1>
      <a:accent2>
        <a:srgbClr val="A0BFC2"/>
      </a:accent2>
      <a:accent3>
        <a:srgbClr val="D2CBBA"/>
      </a:accent3>
      <a:accent4>
        <a:srgbClr val="00FFFF"/>
      </a:accent4>
      <a:accent5>
        <a:srgbClr val="D1DFE1"/>
      </a:accent5>
      <a:accent6>
        <a:srgbClr val="FFFFFF"/>
      </a:accent6>
      <a:hlink>
        <a:srgbClr val="00FFFF"/>
      </a:hlink>
      <a:folHlink>
        <a:srgbClr val="FF685B"/>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E402595F-D7ED-4CBA-9CCD-E3D4C2C8919F}" vid="{13A66C0A-B963-4C6C-80B0-94E4866A2DE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1187</Words>
  <Application>Microsoft Office PowerPoint</Application>
  <PresentationFormat>Widescreen</PresentationFormat>
  <Paragraphs>105</Paragraphs>
  <Slides>12</Slides>
  <Notes>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12</vt:i4>
      </vt:variant>
    </vt:vector>
  </HeadingPairs>
  <TitlesOfParts>
    <vt:vector size="21" baseType="lpstr">
      <vt:lpstr>Aeonik</vt:lpstr>
      <vt:lpstr>Aeonik Light</vt:lpstr>
      <vt:lpstr>Arial</vt:lpstr>
      <vt:lpstr>Calibri</vt:lpstr>
      <vt:lpstr>Calibri Light</vt:lpstr>
      <vt:lpstr>Cambria Math</vt:lpstr>
      <vt:lpstr>Söhne</vt:lpstr>
      <vt:lpstr>Office Theme</vt:lpstr>
      <vt:lpstr>B-Secur Official Template 2023</vt:lpstr>
      <vt:lpstr>Improved Electrode Motion Artefact Denoising in ECG Using Convolutional Neural Networks and a Custom Loss Function</vt:lpstr>
      <vt:lpstr>What problem does the paper attempt to solve?</vt:lpstr>
      <vt:lpstr>Noise Corruption in ECG</vt:lpstr>
      <vt:lpstr>Adaptive Filters</vt:lpstr>
      <vt:lpstr>Artificial Intelligence</vt:lpstr>
      <vt:lpstr>Paper</vt:lpstr>
      <vt:lpstr>Methodology (Data)</vt:lpstr>
      <vt:lpstr>Methodology (Model)</vt:lpstr>
      <vt:lpstr>Methodology (Loss Function)</vt:lpstr>
      <vt:lpstr>Methodology (Evaluation)</vt:lpstr>
      <vt:lpstr>Results</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 Russell</dc:creator>
  <cp:lastModifiedBy>Ben Russell</cp:lastModifiedBy>
  <cp:revision>11</cp:revision>
  <dcterms:created xsi:type="dcterms:W3CDTF">2024-01-03T15:34:12Z</dcterms:created>
  <dcterms:modified xsi:type="dcterms:W3CDTF">2024-01-26T09:47:18Z</dcterms:modified>
</cp:coreProperties>
</file>